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38"/>
  </p:notesMasterIdLst>
  <p:sldIdLst>
    <p:sldId id="256" r:id="rId2"/>
    <p:sldId id="486" r:id="rId3"/>
    <p:sldId id="461" r:id="rId4"/>
    <p:sldId id="292" r:id="rId5"/>
    <p:sldId id="561" r:id="rId6"/>
    <p:sldId id="609" r:id="rId7"/>
    <p:sldId id="455" r:id="rId8"/>
    <p:sldId id="289" r:id="rId9"/>
    <p:sldId id="457" r:id="rId10"/>
    <p:sldId id="458" r:id="rId11"/>
    <p:sldId id="369" r:id="rId12"/>
    <p:sldId id="610" r:id="rId13"/>
    <p:sldId id="611" r:id="rId14"/>
    <p:sldId id="612" r:id="rId15"/>
    <p:sldId id="613" r:id="rId16"/>
    <p:sldId id="562" r:id="rId17"/>
    <p:sldId id="296" r:id="rId18"/>
    <p:sldId id="267" r:id="rId19"/>
    <p:sldId id="607" r:id="rId20"/>
    <p:sldId id="599" r:id="rId21"/>
    <p:sldId id="608" r:id="rId22"/>
    <p:sldId id="262" r:id="rId23"/>
    <p:sldId id="488" r:id="rId24"/>
    <p:sldId id="477" r:id="rId25"/>
    <p:sldId id="263" r:id="rId26"/>
    <p:sldId id="466" r:id="rId27"/>
    <p:sldId id="468" r:id="rId28"/>
    <p:sldId id="469" r:id="rId29"/>
    <p:sldId id="467" r:id="rId30"/>
    <p:sldId id="545" r:id="rId31"/>
    <p:sldId id="570" r:id="rId32"/>
    <p:sldId id="603" r:id="rId33"/>
    <p:sldId id="580" r:id="rId34"/>
    <p:sldId id="273" r:id="rId35"/>
    <p:sldId id="445" r:id="rId36"/>
    <p:sldId id="316" r:id="rId37"/>
    <p:sldId id="456" r:id="rId38"/>
    <p:sldId id="484" r:id="rId39"/>
    <p:sldId id="478" r:id="rId40"/>
    <p:sldId id="448" r:id="rId41"/>
    <p:sldId id="270" r:id="rId42"/>
    <p:sldId id="569" r:id="rId43"/>
    <p:sldId id="563" r:id="rId44"/>
    <p:sldId id="604" r:id="rId45"/>
    <p:sldId id="602" r:id="rId46"/>
    <p:sldId id="605" r:id="rId47"/>
    <p:sldId id="616" r:id="rId48"/>
    <p:sldId id="615" r:id="rId49"/>
    <p:sldId id="606" r:id="rId50"/>
    <p:sldId id="307" r:id="rId51"/>
    <p:sldId id="558" r:id="rId52"/>
    <p:sldId id="557" r:id="rId53"/>
    <p:sldId id="582" r:id="rId54"/>
    <p:sldId id="583" r:id="rId55"/>
    <p:sldId id="427" r:id="rId56"/>
    <p:sldId id="430" r:id="rId57"/>
    <p:sldId id="334" r:id="rId58"/>
    <p:sldId id="341" r:id="rId59"/>
    <p:sldId id="554" r:id="rId60"/>
    <p:sldId id="516" r:id="rId61"/>
    <p:sldId id="501" r:id="rId62"/>
    <p:sldId id="517" r:id="rId63"/>
    <p:sldId id="415" r:id="rId64"/>
    <p:sldId id="383" r:id="rId65"/>
    <p:sldId id="378" r:id="rId66"/>
    <p:sldId id="376" r:id="rId67"/>
    <p:sldId id="377" r:id="rId68"/>
    <p:sldId id="532" r:id="rId69"/>
    <p:sldId id="398" r:id="rId70"/>
    <p:sldId id="503" r:id="rId71"/>
    <p:sldId id="614" r:id="rId72"/>
    <p:sldId id="497" r:id="rId73"/>
    <p:sldId id="495" r:id="rId74"/>
    <p:sldId id="288" r:id="rId75"/>
    <p:sldId id="425" r:id="rId76"/>
    <p:sldId id="396" r:id="rId77"/>
    <p:sldId id="435" r:id="rId78"/>
    <p:sldId id="436" r:id="rId79"/>
    <p:sldId id="547" r:id="rId80"/>
    <p:sldId id="506" r:id="rId81"/>
    <p:sldId id="504" r:id="rId82"/>
    <p:sldId id="505" r:id="rId83"/>
    <p:sldId id="391" r:id="rId84"/>
    <p:sldId id="513" r:id="rId85"/>
    <p:sldId id="548" r:id="rId86"/>
    <p:sldId id="518" r:id="rId87"/>
    <p:sldId id="511" r:id="rId88"/>
    <p:sldId id="490" r:id="rId89"/>
    <p:sldId id="514" r:id="rId90"/>
    <p:sldId id="512" r:id="rId91"/>
    <p:sldId id="553" r:id="rId92"/>
    <p:sldId id="527" r:id="rId93"/>
    <p:sldId id="564" r:id="rId94"/>
    <p:sldId id="510" r:id="rId95"/>
    <p:sldId id="597" r:id="rId96"/>
    <p:sldId id="596" r:id="rId97"/>
    <p:sldId id="519" r:id="rId98"/>
    <p:sldId id="520" r:id="rId99"/>
    <p:sldId id="537" r:id="rId100"/>
    <p:sldId id="538" r:id="rId101"/>
    <p:sldId id="539" r:id="rId102"/>
    <p:sldId id="550" r:id="rId103"/>
    <p:sldId id="540" r:id="rId104"/>
    <p:sldId id="507" r:id="rId105"/>
    <p:sldId id="536" r:id="rId106"/>
    <p:sldId id="566" r:id="rId107"/>
    <p:sldId id="491" r:id="rId108"/>
    <p:sldId id="526" r:id="rId109"/>
    <p:sldId id="525" r:id="rId110"/>
    <p:sldId id="492" r:id="rId111"/>
    <p:sldId id="521" r:id="rId112"/>
    <p:sldId id="590" r:id="rId113"/>
    <p:sldId id="522" r:id="rId114"/>
    <p:sldId id="572" r:id="rId115"/>
    <p:sldId id="594" r:id="rId116"/>
    <p:sldId id="302" r:id="rId117"/>
    <p:sldId id="588" r:id="rId118"/>
    <p:sldId id="592" r:id="rId119"/>
    <p:sldId id="593" r:id="rId120"/>
    <p:sldId id="618" r:id="rId121"/>
    <p:sldId id="617" r:id="rId122"/>
    <p:sldId id="481" r:id="rId123"/>
    <p:sldId id="595" r:id="rId124"/>
    <p:sldId id="429" r:id="rId125"/>
    <p:sldId id="465" r:id="rId126"/>
    <p:sldId id="304" r:id="rId127"/>
    <p:sldId id="309" r:id="rId128"/>
    <p:sldId id="310" r:id="rId129"/>
    <p:sldId id="450" r:id="rId130"/>
    <p:sldId id="293" r:id="rId131"/>
    <p:sldId id="312" r:id="rId132"/>
    <p:sldId id="313" r:id="rId133"/>
    <p:sldId id="314" r:id="rId134"/>
    <p:sldId id="260" r:id="rId135"/>
    <p:sldId id="261" r:id="rId136"/>
    <p:sldId id="299" r:id="rId137"/>
  </p:sldIdLst>
  <p:sldSz cx="10287000" cy="6858000" type="35mm"/>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B1AB"/>
    <a:srgbClr val="BCBAFF"/>
    <a:srgbClr val="C5E0B4"/>
    <a:srgbClr val="A6A6A6"/>
    <a:srgbClr val="0083B4"/>
    <a:srgbClr val="9B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1"/>
    <p:restoredTop sz="89939"/>
  </p:normalViewPr>
  <p:slideViewPr>
    <p:cSldViewPr snapToGrid="0" snapToObjects="1">
      <p:cViewPr varScale="1">
        <p:scale>
          <a:sx n="128" d="100"/>
          <a:sy n="128" d="100"/>
        </p:scale>
        <p:origin x="192" y="20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Helvetica Neue Regular" panose="02000503000000020004" pitchFamily="2"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Helvetica Neue Regular" panose="02000503000000020004" pitchFamily="2" charset="0"/>
              </a:defRPr>
            </a:lvl1pPr>
          </a:lstStyle>
          <a:p>
            <a:fld id="{81391FB8-8B0C-4446-A815-BF35B87913AB}" type="datetimeFigureOut">
              <a:rPr lang="en-US" smtClean="0"/>
              <a:pPr/>
              <a:t>9/21/20</a:t>
            </a:fld>
            <a:endParaRPr lang="en-US" dirty="0"/>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Helvetica Neue Regular" panose="02000503000000020004" pitchFamily="2"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Helvetica Neue Regular" panose="02000503000000020004" pitchFamily="2" charset="0"/>
              </a:defRPr>
            </a:lvl1pPr>
          </a:lstStyle>
          <a:p>
            <a:fld id="{D255771D-D381-A540-A029-ACDD1C51B573}" type="slidenum">
              <a:rPr lang="en-US" smtClean="0"/>
              <a:pPr/>
              <a:t>‹#›</a:t>
            </a:fld>
            <a:endParaRPr lang="en-US" dirty="0"/>
          </a:p>
        </p:txBody>
      </p:sp>
    </p:spTree>
    <p:extLst>
      <p:ext uri="{BB962C8B-B14F-4D97-AF65-F5344CB8AC3E}">
        <p14:creationId xmlns:p14="http://schemas.microsoft.com/office/powerpoint/2010/main" val="8786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Helvetica Neue Regular" panose="02000503000000020004" pitchFamily="2" charset="0"/>
        <a:ea typeface="+mn-ea"/>
        <a:cs typeface="+mn-cs"/>
      </a:defRPr>
    </a:lvl1pPr>
    <a:lvl2pPr marL="457200" algn="l" defTabSz="914400" rtl="0" eaLnBrk="1" latinLnBrk="0" hangingPunct="1">
      <a:defRPr sz="1200" b="0" i="0" kern="1200">
        <a:solidFill>
          <a:schemeClr val="tx1"/>
        </a:solidFill>
        <a:latin typeface="Helvetica Neue Regular" panose="02000503000000020004" pitchFamily="2" charset="0"/>
        <a:ea typeface="+mn-ea"/>
        <a:cs typeface="+mn-cs"/>
      </a:defRPr>
    </a:lvl2pPr>
    <a:lvl3pPr marL="914400" algn="l" defTabSz="914400" rtl="0" eaLnBrk="1" latinLnBrk="0" hangingPunct="1">
      <a:defRPr sz="1200" b="0" i="0" kern="1200">
        <a:solidFill>
          <a:schemeClr val="tx1"/>
        </a:solidFill>
        <a:latin typeface="Helvetica Neue Regular" panose="02000503000000020004" pitchFamily="2" charset="0"/>
        <a:ea typeface="+mn-ea"/>
        <a:cs typeface="+mn-cs"/>
      </a:defRPr>
    </a:lvl3pPr>
    <a:lvl4pPr marL="1371600" algn="l" defTabSz="914400" rtl="0" eaLnBrk="1" latinLnBrk="0" hangingPunct="1">
      <a:defRPr sz="1200" b="0" i="0" kern="1200">
        <a:solidFill>
          <a:schemeClr val="tx1"/>
        </a:solidFill>
        <a:latin typeface="Helvetica Neue Regular" panose="02000503000000020004" pitchFamily="2" charset="0"/>
        <a:ea typeface="+mn-ea"/>
        <a:cs typeface="+mn-cs"/>
      </a:defRPr>
    </a:lvl4pPr>
    <a:lvl5pPr marL="1828800" algn="l" defTabSz="914400" rtl="0" eaLnBrk="1" latinLnBrk="0" hangingPunct="1">
      <a:defRPr sz="1200" b="0" i="0" kern="1200">
        <a:solidFill>
          <a:schemeClr val="tx1"/>
        </a:solidFill>
        <a:latin typeface="Helvetica Neue Regular" panose="02000503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Thank you everyone for coming, it’s great to have everyone every </a:t>
            </a:r>
          </a:p>
          <a:p>
            <a:r>
              <a:rPr lang="en-US" dirty="0"/>
              <a:t>really glad you could make it, </a:t>
            </a:r>
          </a:p>
          <a:p>
            <a:r>
              <a:rPr lang="en-US" dirty="0"/>
              <a:t>Hi to my family, </a:t>
            </a:r>
          </a:p>
          <a:p>
            <a:endParaRPr lang="en-US" dirty="0"/>
          </a:p>
          <a:p>
            <a:r>
              <a:rPr lang="en-US" dirty="0"/>
              <a:t>it’s an honor to have these researchers gathered here to talk about my work </a:t>
            </a:r>
          </a:p>
          <a:p>
            <a:endParaRPr lang="en-US" dirty="0"/>
          </a:p>
          <a:p>
            <a:r>
              <a:rPr lang="en-US" dirty="0" err="1"/>
              <a:t>im</a:t>
            </a:r>
            <a:r>
              <a:rPr lang="en-US" dirty="0"/>
              <a:t> very grateful</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1</a:t>
            </a:fld>
            <a:endParaRPr lang="en-US"/>
          </a:p>
        </p:txBody>
      </p:sp>
    </p:spTree>
    <p:extLst>
      <p:ext uri="{BB962C8B-B14F-4D97-AF65-F5344CB8AC3E}">
        <p14:creationId xmlns:p14="http://schemas.microsoft.com/office/powerpoint/2010/main" val="14762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 none of these factors are categorial</a:t>
            </a:r>
            <a:r>
              <a:rPr lang="en-US" dirty="0"/>
              <a:t> in the determination of sentence meaning</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13</a:t>
            </a:fld>
            <a:endParaRPr lang="en-US"/>
          </a:p>
        </p:txBody>
      </p:sp>
    </p:spTree>
    <p:extLst>
      <p:ext uri="{BB962C8B-B14F-4D97-AF65-F5344CB8AC3E}">
        <p14:creationId xmlns:p14="http://schemas.microsoft.com/office/powerpoint/2010/main" val="1670497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Another long-noted robust observation is that whether a Mention-some answer or interpretation is acceptable will be determined by some kind of non-exhaustive discourse goals.</a:t>
            </a:r>
          </a:p>
          <a:p>
            <a:endParaRPr lang="en-US" dirty="0"/>
          </a:p>
          <a:p>
            <a:r>
              <a:rPr lang="en-US" dirty="0"/>
              <a:t>The classic demonstration of this is "Where can I find an Italian newspaper?" but I like to use this example cause it lets me make a joke about </a:t>
            </a:r>
            <a:r>
              <a:rPr lang="en-US" dirty="0" err="1"/>
              <a:t>aaron</a:t>
            </a:r>
            <a:r>
              <a:rPr lang="en-US" dirty="0"/>
              <a:t>.</a:t>
            </a:r>
          </a:p>
          <a:p>
            <a:endParaRPr lang="en-US" dirty="0"/>
          </a:p>
          <a:p>
            <a:r>
              <a:rPr lang="en-US" dirty="0"/>
              <a:t> is the tourist vs. the entrepreneur. </a:t>
            </a:r>
          </a:p>
          <a:p>
            <a:endParaRPr lang="en-US" dirty="0"/>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14</a:t>
            </a:fld>
            <a:endParaRPr lang="en-US"/>
          </a:p>
        </p:txBody>
      </p:sp>
    </p:spTree>
    <p:extLst>
      <p:ext uri="{BB962C8B-B14F-4D97-AF65-F5344CB8AC3E}">
        <p14:creationId xmlns:p14="http://schemas.microsoft.com/office/powerpoint/2010/main" val="4138887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pragmatic theory posits that non-exhaustivity will be permitted when a non-exhaustive answer satisfies contextual discourse goals. </a:t>
            </a:r>
          </a:p>
          <a:p>
            <a:endParaRPr lang="en-US" dirty="0"/>
          </a:p>
          <a:p>
            <a:r>
              <a:rPr lang="en-US" dirty="0"/>
              <a:t>They take as their basic data point </a:t>
            </a:r>
          </a:p>
          <a:p>
            <a:endParaRPr lang="en-US" dirty="0"/>
          </a:p>
          <a:p>
            <a:r>
              <a:rPr lang="en-US" dirty="0"/>
              <a:t>Now, here, we're grouping together several theories that aren't formally identical, but the main unifying factor is the importance of some feature of the context.</a:t>
            </a:r>
          </a:p>
          <a:p>
            <a:endParaRPr lang="en-US" dirty="0"/>
          </a:p>
          <a:p>
            <a:r>
              <a:rPr lang="en-US" dirty="0"/>
              <a:t>There’s also ambiguity theories, which hold that all  questions are ambiguous between the two readings. these will ultimately reduce to pragmatic theories because ”pragmatics” will determine the reading.</a:t>
            </a:r>
          </a:p>
          <a:p>
            <a:r>
              <a:rPr lang="en-US" dirty="0"/>
              <a:t>but we will put these aside for the purposes of this presentation.  </a:t>
            </a:r>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15</a:t>
            </a:fld>
            <a:endParaRPr lang="en-US" dirty="0"/>
          </a:p>
        </p:txBody>
      </p:sp>
    </p:spTree>
    <p:extLst>
      <p:ext uri="{BB962C8B-B14F-4D97-AF65-F5344CB8AC3E}">
        <p14:creationId xmlns:p14="http://schemas.microsoft.com/office/powerpoint/2010/main" val="28414850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we can </a:t>
            </a:r>
            <a:r>
              <a:rPr lang="en-US" dirty="0" err="1"/>
              <a:t>articualte</a:t>
            </a:r>
            <a:r>
              <a:rPr lang="en-US" dirty="0"/>
              <a:t> two hypotheses: MS could only be available in modal clauses. so participants should reject </a:t>
            </a:r>
            <a:r>
              <a:rPr lang="en-US" dirty="0" err="1"/>
              <a:t>nonmodals</a:t>
            </a:r>
            <a:r>
              <a:rPr lang="en-US" dirty="0"/>
              <a:t>. On the other hand, we might </a:t>
            </a:r>
          </a:p>
          <a:p>
            <a:endParaRPr lang="en-US" dirty="0"/>
          </a:p>
          <a:p>
            <a:r>
              <a:rPr lang="en-US" dirty="0"/>
              <a:t>These hypotheses are getting at the question of whether the modal is necessary for MS?</a:t>
            </a:r>
          </a:p>
          <a:p>
            <a:r>
              <a:rPr lang="en-US" dirty="0"/>
              <a:t>Importantly were trying to abstract away from particular theories here</a:t>
            </a:r>
          </a:p>
          <a:p>
            <a:endParaRPr lang="en-US" dirty="0"/>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17</a:t>
            </a:fld>
            <a:endParaRPr lang="en-US"/>
          </a:p>
        </p:txBody>
      </p:sp>
    </p:spTree>
    <p:extLst>
      <p:ext uri="{BB962C8B-B14F-4D97-AF65-F5344CB8AC3E}">
        <p14:creationId xmlns:p14="http://schemas.microsoft.com/office/powerpoint/2010/main" val="1083846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Here's an example stimulus for a nonfinite clause</a:t>
            </a:r>
          </a:p>
        </p:txBody>
      </p:sp>
      <p:sp>
        <p:nvSpPr>
          <p:cNvPr id="4" name="Slide Number Placeholder 3"/>
          <p:cNvSpPr>
            <a:spLocks noGrp="1"/>
          </p:cNvSpPr>
          <p:nvPr>
            <p:ph type="sldNum" sz="quarter" idx="10"/>
          </p:nvPr>
        </p:nvSpPr>
        <p:spPr/>
        <p:txBody>
          <a:bodyPr/>
          <a:lstStyle/>
          <a:p>
            <a:fld id="{D255771D-D381-A540-A029-ACDD1C51B573}" type="slidenum">
              <a:rPr lang="en-US" smtClean="0"/>
              <a:t>18</a:t>
            </a:fld>
            <a:endParaRPr lang="en-US"/>
          </a:p>
        </p:txBody>
      </p:sp>
    </p:spTree>
    <p:extLst>
      <p:ext uri="{BB962C8B-B14F-4D97-AF65-F5344CB8AC3E}">
        <p14:creationId xmlns:p14="http://schemas.microsoft.com/office/powerpoint/2010/main" val="13796850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So Experiment 1 fully crossed each factor. So within subjects we </a:t>
            </a:r>
          </a:p>
        </p:txBody>
      </p:sp>
      <p:sp>
        <p:nvSpPr>
          <p:cNvPr id="4" name="Slide Number Placeholder 3"/>
          <p:cNvSpPr>
            <a:spLocks noGrp="1"/>
          </p:cNvSpPr>
          <p:nvPr>
            <p:ph type="sldNum" sz="quarter" idx="10"/>
          </p:nvPr>
        </p:nvSpPr>
        <p:spPr/>
        <p:txBody>
          <a:bodyPr/>
          <a:lstStyle/>
          <a:p>
            <a:fld id="{D255771D-D381-A540-A029-ACDD1C51B573}" type="slidenum">
              <a:rPr lang="en-US" smtClean="0"/>
              <a:t>20</a:t>
            </a:fld>
            <a:endParaRPr lang="en-US"/>
          </a:p>
        </p:txBody>
      </p:sp>
    </p:spTree>
    <p:extLst>
      <p:ext uri="{BB962C8B-B14F-4D97-AF65-F5344CB8AC3E}">
        <p14:creationId xmlns:p14="http://schemas.microsoft.com/office/powerpoint/2010/main" val="2718584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So Experiment 1 fully crossed each factor. So within subjects we </a:t>
            </a:r>
          </a:p>
        </p:txBody>
      </p:sp>
      <p:sp>
        <p:nvSpPr>
          <p:cNvPr id="4" name="Slide Number Placeholder 3"/>
          <p:cNvSpPr>
            <a:spLocks noGrp="1"/>
          </p:cNvSpPr>
          <p:nvPr>
            <p:ph type="sldNum" sz="quarter" idx="10"/>
          </p:nvPr>
        </p:nvSpPr>
        <p:spPr/>
        <p:txBody>
          <a:bodyPr/>
          <a:lstStyle/>
          <a:p>
            <a:fld id="{D255771D-D381-A540-A029-ACDD1C51B573}" type="slidenum">
              <a:rPr lang="en-US" smtClean="0"/>
              <a:t>21</a:t>
            </a:fld>
            <a:endParaRPr lang="en-US"/>
          </a:p>
        </p:txBody>
      </p:sp>
    </p:spTree>
    <p:extLst>
      <p:ext uri="{BB962C8B-B14F-4D97-AF65-F5344CB8AC3E}">
        <p14:creationId xmlns:p14="http://schemas.microsoft.com/office/powerpoint/2010/main" val="21878003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EXPLAIN X AXIS IN ORDER</a:t>
            </a:r>
          </a:p>
        </p:txBody>
      </p:sp>
      <p:sp>
        <p:nvSpPr>
          <p:cNvPr id="4" name="Slide Number Placeholder 3"/>
          <p:cNvSpPr>
            <a:spLocks noGrp="1"/>
          </p:cNvSpPr>
          <p:nvPr>
            <p:ph type="sldNum" sz="quarter" idx="10"/>
          </p:nvPr>
        </p:nvSpPr>
        <p:spPr/>
        <p:txBody>
          <a:bodyPr/>
          <a:lstStyle/>
          <a:p>
            <a:fld id="{D255771D-D381-A540-A029-ACDD1C51B573}" type="slidenum">
              <a:rPr lang="en-US" smtClean="0"/>
              <a:t>22</a:t>
            </a:fld>
            <a:endParaRPr lang="en-US"/>
          </a:p>
        </p:txBody>
      </p:sp>
    </p:spTree>
    <p:extLst>
      <p:ext uri="{BB962C8B-B14F-4D97-AF65-F5344CB8AC3E}">
        <p14:creationId xmlns:p14="http://schemas.microsoft.com/office/powerpoint/2010/main" val="1313103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Here are results. on the y axis is proportion 'yes' </a:t>
            </a:r>
            <a:r>
              <a:rPr lang="en-US" dirty="0" err="1"/>
              <a:t>reponses</a:t>
            </a:r>
            <a:r>
              <a:rPr lang="en-US" dirty="0"/>
              <a:t> to the test sentences....The x-axis graphs context. So the let most bars are the False controls, where a character proffers negative answers as true, represented by blue letters. the next bars over show the MA condition, which were true controls. The second from right are conditions where a subject has a false belief. And the far right are the Mention-some </a:t>
            </a:r>
            <a:r>
              <a:rPr lang="en-US" dirty="0" err="1"/>
              <a:t>condtion</a:t>
            </a:r>
            <a:r>
              <a:rPr lang="en-US" dirty="0"/>
              <a:t> trials, where a character </a:t>
            </a:r>
            <a:r>
              <a:rPr lang="en-US" dirty="0" err="1"/>
              <a:t>presentes</a:t>
            </a:r>
            <a:r>
              <a:rPr lang="en-US" dirty="0"/>
              <a:t> one true answer. We see here a significant difference between finite in black and nonfinite in grey.</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23</a:t>
            </a:fld>
            <a:endParaRPr lang="en-US"/>
          </a:p>
        </p:txBody>
      </p:sp>
    </p:spTree>
    <p:extLst>
      <p:ext uri="{BB962C8B-B14F-4D97-AF65-F5344CB8AC3E}">
        <p14:creationId xmlns:p14="http://schemas.microsoft.com/office/powerpoint/2010/main" val="21684013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Here are results. on the y axis is proportion 'yes' </a:t>
            </a:r>
            <a:r>
              <a:rPr lang="en-US" dirty="0" err="1"/>
              <a:t>reponses</a:t>
            </a:r>
            <a:r>
              <a:rPr lang="en-US" dirty="0"/>
              <a:t> to the test sentences....The x-axis graphs context. So the let most bars are the False controls, where a character proffers negative answers as true, represented by blue letters. the next bars over show the MA condition, which were true controls. The second from right are conditions where a subject has a false belief. And the far right are the Mention-some </a:t>
            </a:r>
            <a:r>
              <a:rPr lang="en-US" dirty="0" err="1"/>
              <a:t>condtion</a:t>
            </a:r>
            <a:r>
              <a:rPr lang="en-US" dirty="0"/>
              <a:t> trials, where a character </a:t>
            </a:r>
            <a:r>
              <a:rPr lang="en-US" dirty="0" err="1"/>
              <a:t>presentes</a:t>
            </a:r>
            <a:r>
              <a:rPr lang="en-US" dirty="0"/>
              <a:t> one true answer. We see here a significant difference between finite in black and nonfinite in grey.</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24</a:t>
            </a:fld>
            <a:endParaRPr lang="en-US"/>
          </a:p>
        </p:txBody>
      </p:sp>
    </p:spTree>
    <p:extLst>
      <p:ext uri="{BB962C8B-B14F-4D97-AF65-F5344CB8AC3E}">
        <p14:creationId xmlns:p14="http://schemas.microsoft.com/office/powerpoint/2010/main" val="39225342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These questions are inherently ambiguous</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2</a:t>
            </a:fld>
            <a:endParaRPr lang="en-US"/>
          </a:p>
        </p:txBody>
      </p:sp>
    </p:spTree>
    <p:extLst>
      <p:ext uri="{BB962C8B-B14F-4D97-AF65-F5344CB8AC3E}">
        <p14:creationId xmlns:p14="http://schemas.microsoft.com/office/powerpoint/2010/main" val="891220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I mean there’s a significant difference in predict but +FIN predict is 75% acceptable, so it’s not really degraded acceptability here</a:t>
            </a:r>
          </a:p>
          <a:p>
            <a:r>
              <a:rPr lang="en-US" dirty="0"/>
              <a:t>With know, it IS degraded, clearly</a:t>
            </a:r>
          </a:p>
        </p:txBody>
      </p:sp>
      <p:sp>
        <p:nvSpPr>
          <p:cNvPr id="4" name="Slide Number Placeholder 3"/>
          <p:cNvSpPr>
            <a:spLocks noGrp="1"/>
          </p:cNvSpPr>
          <p:nvPr>
            <p:ph type="sldNum" sz="quarter" idx="10"/>
          </p:nvPr>
        </p:nvSpPr>
        <p:spPr/>
        <p:txBody>
          <a:bodyPr/>
          <a:lstStyle/>
          <a:p>
            <a:fld id="{D255771D-D381-A540-A029-ACDD1C51B573}" type="slidenum">
              <a:rPr lang="en-US" smtClean="0"/>
              <a:t>25</a:t>
            </a:fld>
            <a:endParaRPr lang="en-US"/>
          </a:p>
        </p:txBody>
      </p:sp>
    </p:spTree>
    <p:extLst>
      <p:ext uri="{BB962C8B-B14F-4D97-AF65-F5344CB8AC3E}">
        <p14:creationId xmlns:p14="http://schemas.microsoft.com/office/powerpoint/2010/main" val="36831032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lack of a modal doesn’t deliver </a:t>
            </a:r>
            <a:r>
              <a:rPr lang="en-US" b="1" dirty="0"/>
              <a:t>categorical</a:t>
            </a:r>
            <a:r>
              <a:rPr lang="en-US" dirty="0"/>
              <a:t> ungrammaticality</a:t>
            </a:r>
            <a:r>
              <a:rPr lang="en-US" i="1" dirty="0"/>
              <a:t>.</a:t>
            </a:r>
            <a:endParaRPr lang="en-US" dirty="0"/>
          </a:p>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31</a:t>
            </a:fld>
            <a:endParaRPr lang="en-US" dirty="0"/>
          </a:p>
        </p:txBody>
      </p:sp>
    </p:spTree>
    <p:extLst>
      <p:ext uri="{BB962C8B-B14F-4D97-AF65-F5344CB8AC3E}">
        <p14:creationId xmlns:p14="http://schemas.microsoft.com/office/powerpoint/2010/main" val="1260805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Another long-noted robust observation is that whether a Mention-some answer or interpretation is acceptable will be determined by some kind of non-exhaustive discourse goals.</a:t>
            </a:r>
          </a:p>
          <a:p>
            <a:endParaRPr lang="en-US" dirty="0"/>
          </a:p>
          <a:p>
            <a:r>
              <a:rPr lang="en-US" dirty="0"/>
              <a:t>The classic demonstration of this is "Where can I find an Italian newspaper?" but I like to use this example cause it lets me make a joke about </a:t>
            </a:r>
            <a:r>
              <a:rPr lang="en-US" dirty="0" err="1"/>
              <a:t>aaron</a:t>
            </a:r>
            <a:r>
              <a:rPr lang="en-US" dirty="0"/>
              <a:t>.</a:t>
            </a:r>
          </a:p>
          <a:p>
            <a:endParaRPr lang="en-US" dirty="0"/>
          </a:p>
          <a:p>
            <a:r>
              <a:rPr lang="en-US" dirty="0"/>
              <a:t> is the tourist vs. the entrepreneur. </a:t>
            </a:r>
          </a:p>
          <a:p>
            <a:endParaRPr lang="en-US" dirty="0"/>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32</a:t>
            </a:fld>
            <a:endParaRPr lang="en-US"/>
          </a:p>
        </p:txBody>
      </p:sp>
    </p:spTree>
    <p:extLst>
      <p:ext uri="{BB962C8B-B14F-4D97-AF65-F5344CB8AC3E}">
        <p14:creationId xmlns:p14="http://schemas.microsoft.com/office/powerpoint/2010/main" val="2690408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33</a:t>
            </a:fld>
            <a:endParaRPr lang="en-US" dirty="0"/>
          </a:p>
        </p:txBody>
      </p:sp>
    </p:spTree>
    <p:extLst>
      <p:ext uri="{BB962C8B-B14F-4D97-AF65-F5344CB8AC3E}">
        <p14:creationId xmlns:p14="http://schemas.microsoft.com/office/powerpoint/2010/main" val="39801300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34</a:t>
            </a:fld>
            <a:endParaRPr lang="en-US" dirty="0"/>
          </a:p>
        </p:txBody>
      </p:sp>
    </p:spTree>
    <p:extLst>
      <p:ext uri="{BB962C8B-B14F-4D97-AF65-F5344CB8AC3E}">
        <p14:creationId xmlns:p14="http://schemas.microsoft.com/office/powerpoint/2010/main" val="1902250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called this a high stakes condition because lives are at risk</a:t>
            </a:r>
          </a:p>
          <a:p>
            <a:endParaRPr lang="en-US" dirty="0"/>
          </a:p>
          <a:p>
            <a:r>
              <a:rPr lang="en-US" dirty="0"/>
              <a:t>A low stakes example would be finding coffee.</a:t>
            </a:r>
          </a:p>
          <a:p>
            <a:endParaRPr lang="en-US" dirty="0"/>
          </a:p>
          <a:p>
            <a:r>
              <a:rPr lang="en-US" dirty="0"/>
              <a:t>We have a study actually which compares MS in embedded questions with bare plurals and with DDs</a:t>
            </a:r>
          </a:p>
          <a:p>
            <a:r>
              <a:rPr lang="en-US" dirty="0"/>
              <a:t>There is no effect</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35</a:t>
            </a:fld>
            <a:endParaRPr lang="en-US"/>
          </a:p>
        </p:txBody>
      </p:sp>
    </p:spTree>
    <p:extLst>
      <p:ext uri="{BB962C8B-B14F-4D97-AF65-F5344CB8AC3E}">
        <p14:creationId xmlns:p14="http://schemas.microsoft.com/office/powerpoint/2010/main" val="35957692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because he admits that MS can be as acceptable as MA if utility is balanced by a least effort principle which favors MS over MA</a:t>
            </a:r>
          </a:p>
        </p:txBody>
      </p:sp>
      <p:sp>
        <p:nvSpPr>
          <p:cNvPr id="4" name="Slide Number Placeholder 3"/>
          <p:cNvSpPr>
            <a:spLocks noGrp="1"/>
          </p:cNvSpPr>
          <p:nvPr>
            <p:ph type="sldNum" sz="quarter" idx="5"/>
          </p:nvPr>
        </p:nvSpPr>
        <p:spPr/>
        <p:txBody>
          <a:bodyPr/>
          <a:lstStyle/>
          <a:p>
            <a:fld id="{D255771D-D381-A540-A029-ACDD1C51B573}" type="slidenum">
              <a:rPr lang="en-US" smtClean="0"/>
              <a:pPr/>
              <a:t>37</a:t>
            </a:fld>
            <a:endParaRPr lang="en-US" dirty="0"/>
          </a:p>
        </p:txBody>
      </p:sp>
    </p:spTree>
    <p:extLst>
      <p:ext uri="{BB962C8B-B14F-4D97-AF65-F5344CB8AC3E}">
        <p14:creationId xmlns:p14="http://schemas.microsoft.com/office/powerpoint/2010/main" val="3524482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sz="1200" dirty="0">
                <a:solidFill>
                  <a:schemeClr val="bg1">
                    <a:lumMod val="50000"/>
                  </a:schemeClr>
                </a:solidFill>
              </a:rPr>
              <a:t>6 excluded for non-native speaker status, 6 for browser incompatibility issues</a:t>
            </a:r>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38</a:t>
            </a:fld>
            <a:endParaRPr lang="en-US"/>
          </a:p>
        </p:txBody>
      </p:sp>
    </p:spTree>
    <p:extLst>
      <p:ext uri="{BB962C8B-B14F-4D97-AF65-F5344CB8AC3E}">
        <p14:creationId xmlns:p14="http://schemas.microsoft.com/office/powerpoint/2010/main" val="15757295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Discourse goals can make exhaustivity acceptable or not</a:t>
            </a:r>
          </a:p>
          <a:p>
            <a:r>
              <a:rPr lang="en-US" dirty="0"/>
              <a:t>Ignore the stakes manipulation for a second.</a:t>
            </a:r>
          </a:p>
          <a:p>
            <a:r>
              <a:rPr lang="en-US" dirty="0"/>
              <a:t>Low stakes, happy with mention most or mention one, but crucially hate the mention all</a:t>
            </a:r>
          </a:p>
          <a:p>
            <a:r>
              <a:rPr lang="en-US" dirty="0"/>
              <a:t> - bad for </a:t>
            </a:r>
            <a:r>
              <a:rPr lang="en-US" dirty="0" err="1"/>
              <a:t>yimei</a:t>
            </a:r>
            <a:r>
              <a:rPr lang="en-US" dirty="0"/>
              <a:t> because MA should be acceptable </a:t>
            </a:r>
          </a:p>
          <a:p>
            <a:pPr marL="171450" indent="-171450">
              <a:buFontTx/>
              <a:buChar char="-"/>
            </a:pPr>
            <a:r>
              <a:rPr lang="en-US" dirty="0"/>
              <a:t>If it’s a strong notion of mention-one, then we shouldn’t see AB in low stakes</a:t>
            </a:r>
          </a:p>
          <a:p>
            <a:endParaRPr lang="en-US" dirty="0"/>
          </a:p>
          <a:p>
            <a:r>
              <a:rPr lang="en-US" dirty="0"/>
              <a:t>High stakes doesn’t mean just mention-all, but mention enough (mention more than one)</a:t>
            </a:r>
          </a:p>
          <a:p>
            <a:r>
              <a:rPr lang="en-US" dirty="0"/>
              <a:t>	- if HS requires MA, wouldn’t see acceptability of AB (MS)</a:t>
            </a:r>
          </a:p>
          <a:p>
            <a:r>
              <a:rPr lang="en-US" dirty="0"/>
              <a:t>	- not MA driving the bus, it’s mention-ENOUGH</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39</a:t>
            </a:fld>
            <a:endParaRPr lang="en-US"/>
          </a:p>
        </p:txBody>
      </p:sp>
    </p:spTree>
    <p:extLst>
      <p:ext uri="{BB962C8B-B14F-4D97-AF65-F5344CB8AC3E}">
        <p14:creationId xmlns:p14="http://schemas.microsoft.com/office/powerpoint/2010/main" val="99702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say the same thing</a:t>
            </a:r>
          </a:p>
          <a:p>
            <a:r>
              <a:rPr lang="en-US" dirty="0"/>
              <a:t>Even though responses are generally depressed, the relationship between MA and M-AB is the same</a:t>
            </a:r>
          </a:p>
        </p:txBody>
      </p:sp>
      <p:sp>
        <p:nvSpPr>
          <p:cNvPr id="4" name="Slide Number Placeholder 3"/>
          <p:cNvSpPr>
            <a:spLocks noGrp="1"/>
          </p:cNvSpPr>
          <p:nvPr>
            <p:ph type="sldNum" sz="quarter" idx="5"/>
          </p:nvPr>
        </p:nvSpPr>
        <p:spPr/>
        <p:txBody>
          <a:bodyPr/>
          <a:lstStyle/>
          <a:p>
            <a:fld id="{D255771D-D381-A540-A029-ACDD1C51B573}" type="slidenum">
              <a:rPr lang="en-US" smtClean="0"/>
              <a:pPr/>
              <a:t>40</a:t>
            </a:fld>
            <a:endParaRPr lang="en-US" dirty="0"/>
          </a:p>
        </p:txBody>
      </p:sp>
    </p:spTree>
    <p:extLst>
      <p:ext uri="{BB962C8B-B14F-4D97-AF65-F5344CB8AC3E}">
        <p14:creationId xmlns:p14="http://schemas.microsoft.com/office/powerpoint/2010/main" val="2787433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endParaRPr lang="en-US" dirty="0"/>
          </a:p>
          <a:p>
            <a:r>
              <a:rPr lang="en-US" dirty="0"/>
              <a:t>Who came to the party and its embedded counterpart are classic examples of questions where MS is purportedly not allowed. It seems that many, if not most questions have a baseline exhaustive interpretation</a:t>
            </a:r>
          </a:p>
        </p:txBody>
      </p:sp>
      <p:sp>
        <p:nvSpPr>
          <p:cNvPr id="4" name="Slide Number Placeholder 3"/>
          <p:cNvSpPr>
            <a:spLocks noGrp="1"/>
          </p:cNvSpPr>
          <p:nvPr>
            <p:ph type="sldNum" sz="quarter" idx="10"/>
          </p:nvPr>
        </p:nvSpPr>
        <p:spPr/>
        <p:txBody>
          <a:bodyPr/>
          <a:lstStyle/>
          <a:p>
            <a:fld id="{D255771D-D381-A540-A029-ACDD1C51B573}" type="slidenum">
              <a:rPr lang="en-US" smtClean="0"/>
              <a:t>3</a:t>
            </a:fld>
            <a:endParaRPr lang="en-US"/>
          </a:p>
        </p:txBody>
      </p:sp>
    </p:spTree>
    <p:extLst>
      <p:ext uri="{BB962C8B-B14F-4D97-AF65-F5344CB8AC3E}">
        <p14:creationId xmlns:p14="http://schemas.microsoft.com/office/powerpoint/2010/main" val="35809429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Third point: It looks like there are “thresholds” for acceptability in both the low and high stakes cases. In the high stakes case, you have to minimally answer ‘AB’, but AB+ will do (i.e. ABCD). In the low stakes case, you have to minimally answer ‘A’, but more is fine (AB), however all is too much information – it violates the pragmatic goals in place.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is the threshold in the high stakes case AB? Well potentially because the guideline speakers are using is something like “give some significant percentage of the people” (maybe the most people on the least floors). But crucially, despite the high stakes there is no strong requirement to identify ALL the answers.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Why would the low stakes cases have a threshold of ‘A’ – well because it is a maximally informative answer (it isn’t something that is really low on the usefulness scale), but it also isn’t something that has to be maximally informative in the same way that the high stakes cases require (the one good answer is enough, we don’t need enough good answers to meet some threshold of having </a:t>
            </a:r>
            <a:r>
              <a:rPr lang="en-US" i="1" dirty="0"/>
              <a:t>enough</a:t>
            </a:r>
            <a:r>
              <a:rPr lang="en-US" i="0" dirty="0"/>
              <a:t> coffee)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41</a:t>
            </a:fld>
            <a:endParaRPr lang="en-US" dirty="0"/>
          </a:p>
        </p:txBody>
      </p:sp>
    </p:spTree>
    <p:extLst>
      <p:ext uri="{BB962C8B-B14F-4D97-AF65-F5344CB8AC3E}">
        <p14:creationId xmlns:p14="http://schemas.microsoft.com/office/powerpoint/2010/main" val="33467814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stimuli from Ex1 and 2, respectively </a:t>
            </a:r>
          </a:p>
        </p:txBody>
      </p:sp>
      <p:sp>
        <p:nvSpPr>
          <p:cNvPr id="4" name="Slide Number Placeholder 3"/>
          <p:cNvSpPr>
            <a:spLocks noGrp="1"/>
          </p:cNvSpPr>
          <p:nvPr>
            <p:ph type="sldNum" sz="quarter" idx="5"/>
          </p:nvPr>
        </p:nvSpPr>
        <p:spPr/>
        <p:txBody>
          <a:bodyPr/>
          <a:lstStyle/>
          <a:p>
            <a:fld id="{D255771D-D381-A540-A029-ACDD1C51B573}" type="slidenum">
              <a:rPr lang="en-US" smtClean="0"/>
              <a:pPr/>
              <a:t>42</a:t>
            </a:fld>
            <a:endParaRPr lang="en-US" dirty="0"/>
          </a:p>
        </p:txBody>
      </p:sp>
    </p:spTree>
    <p:extLst>
      <p:ext uri="{BB962C8B-B14F-4D97-AF65-F5344CB8AC3E}">
        <p14:creationId xmlns:p14="http://schemas.microsoft.com/office/powerpoint/2010/main" val="39271706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44</a:t>
            </a:fld>
            <a:endParaRPr lang="en-US" dirty="0"/>
          </a:p>
        </p:txBody>
      </p:sp>
    </p:spTree>
    <p:extLst>
      <p:ext uri="{BB962C8B-B14F-4D97-AF65-F5344CB8AC3E}">
        <p14:creationId xmlns:p14="http://schemas.microsoft.com/office/powerpoint/2010/main" val="28990529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note that context can also change the likelihood of MS and </a:t>
            </a:r>
          </a:p>
        </p:txBody>
      </p:sp>
      <p:sp>
        <p:nvSpPr>
          <p:cNvPr id="4" name="Slide Number Placeholder 3"/>
          <p:cNvSpPr>
            <a:spLocks noGrp="1"/>
          </p:cNvSpPr>
          <p:nvPr>
            <p:ph type="sldNum" sz="quarter" idx="5"/>
          </p:nvPr>
        </p:nvSpPr>
        <p:spPr/>
        <p:txBody>
          <a:bodyPr/>
          <a:lstStyle/>
          <a:p>
            <a:fld id="{D255771D-D381-A540-A029-ACDD1C51B573}" type="slidenum">
              <a:rPr lang="en-US" smtClean="0"/>
              <a:pPr/>
              <a:t>46</a:t>
            </a:fld>
            <a:endParaRPr lang="en-US" dirty="0"/>
          </a:p>
        </p:txBody>
      </p:sp>
    </p:spTree>
    <p:extLst>
      <p:ext uri="{BB962C8B-B14F-4D97-AF65-F5344CB8AC3E}">
        <p14:creationId xmlns:p14="http://schemas.microsoft.com/office/powerpoint/2010/main" val="788327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talk about this, but there was a lot of variation in Ex1 and Ex2 based on the individual test items---effects of Story</a:t>
            </a:r>
          </a:p>
        </p:txBody>
      </p:sp>
      <p:sp>
        <p:nvSpPr>
          <p:cNvPr id="4" name="Slide Number Placeholder 3"/>
          <p:cNvSpPr>
            <a:spLocks noGrp="1"/>
          </p:cNvSpPr>
          <p:nvPr>
            <p:ph type="sldNum" sz="quarter" idx="5"/>
          </p:nvPr>
        </p:nvSpPr>
        <p:spPr/>
        <p:txBody>
          <a:bodyPr/>
          <a:lstStyle/>
          <a:p>
            <a:fld id="{D255771D-D381-A540-A029-ACDD1C51B573}" type="slidenum">
              <a:rPr lang="en-US" smtClean="0"/>
              <a:pPr/>
              <a:t>49</a:t>
            </a:fld>
            <a:endParaRPr lang="en-US" dirty="0"/>
          </a:p>
        </p:txBody>
      </p:sp>
    </p:spTree>
    <p:extLst>
      <p:ext uri="{BB962C8B-B14F-4D97-AF65-F5344CB8AC3E}">
        <p14:creationId xmlns:p14="http://schemas.microsoft.com/office/powerpoint/2010/main" val="3502898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Helvetica Neue" panose="02000503000000020004" pitchFamily="2" charset="0"/>
                <a:ea typeface="Helvetica Neue" panose="02000503000000020004" pitchFamily="2" charset="0"/>
                <a:cs typeface="Helvetica Neue" panose="02000503000000020004" pitchFamily="2" charset="0"/>
              </a:rPr>
              <a:t>If theories only focus on one kind of data, it will skew what </a:t>
            </a:r>
            <a:r>
              <a:rPr lang="en-US" dirty="0" err="1">
                <a:latin typeface="Helvetica Neue" panose="02000503000000020004" pitchFamily="2" charset="0"/>
                <a:ea typeface="Helvetica Neue" panose="02000503000000020004" pitchFamily="2" charset="0"/>
                <a:cs typeface="Helvetica Neue" panose="02000503000000020004" pitchFamily="2" charset="0"/>
              </a:rPr>
              <a:t>appeaks</a:t>
            </a:r>
            <a:r>
              <a:rPr lang="en-US" dirty="0">
                <a:latin typeface="Helvetica Neue" panose="02000503000000020004" pitchFamily="2" charset="0"/>
                <a:ea typeface="Helvetica Neue" panose="02000503000000020004" pitchFamily="2" charset="0"/>
                <a:cs typeface="Helvetica Neue" panose="02000503000000020004" pitchFamily="2" charset="0"/>
              </a:rPr>
              <a:t> to be the “baseline interpretations” for all questions.</a:t>
            </a:r>
          </a:p>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50</a:t>
            </a:fld>
            <a:endParaRPr lang="en-US" dirty="0"/>
          </a:p>
        </p:txBody>
      </p:sp>
    </p:spTree>
    <p:extLst>
      <p:ext uri="{BB962C8B-B14F-4D97-AF65-F5344CB8AC3E}">
        <p14:creationId xmlns:p14="http://schemas.microsoft.com/office/powerpoint/2010/main" val="19063487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often already constrain this set from our common ground</a:t>
            </a:r>
          </a:p>
        </p:txBody>
      </p:sp>
      <p:sp>
        <p:nvSpPr>
          <p:cNvPr id="4" name="Slide Number Placeholder 3"/>
          <p:cNvSpPr>
            <a:spLocks noGrp="1"/>
          </p:cNvSpPr>
          <p:nvPr>
            <p:ph type="sldNum" sz="quarter" idx="5"/>
          </p:nvPr>
        </p:nvSpPr>
        <p:spPr/>
        <p:txBody>
          <a:bodyPr/>
          <a:lstStyle/>
          <a:p>
            <a:fld id="{D255771D-D381-A540-A029-ACDD1C51B573}" type="slidenum">
              <a:rPr lang="en-US" smtClean="0"/>
              <a:pPr/>
              <a:t>51</a:t>
            </a:fld>
            <a:endParaRPr lang="en-US" dirty="0"/>
          </a:p>
        </p:txBody>
      </p:sp>
    </p:spTree>
    <p:extLst>
      <p:ext uri="{BB962C8B-B14F-4D97-AF65-F5344CB8AC3E}">
        <p14:creationId xmlns:p14="http://schemas.microsoft.com/office/powerpoint/2010/main" val="9045316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52</a:t>
            </a:fld>
            <a:endParaRPr lang="en-US" dirty="0"/>
          </a:p>
        </p:txBody>
      </p:sp>
    </p:spTree>
    <p:extLst>
      <p:ext uri="{BB962C8B-B14F-4D97-AF65-F5344CB8AC3E}">
        <p14:creationId xmlns:p14="http://schemas.microsoft.com/office/powerpoint/2010/main" val="711193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53</a:t>
            </a:fld>
            <a:endParaRPr lang="en-US" dirty="0"/>
          </a:p>
        </p:txBody>
      </p:sp>
    </p:spTree>
    <p:extLst>
      <p:ext uri="{BB962C8B-B14F-4D97-AF65-F5344CB8AC3E}">
        <p14:creationId xmlns:p14="http://schemas.microsoft.com/office/powerpoint/2010/main" val="30905335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 Accept, Likely</a:t>
            </a:r>
          </a:p>
        </p:txBody>
      </p:sp>
      <p:sp>
        <p:nvSpPr>
          <p:cNvPr id="4" name="Slide Number Placeholder 3"/>
          <p:cNvSpPr>
            <a:spLocks noGrp="1"/>
          </p:cNvSpPr>
          <p:nvPr>
            <p:ph type="sldNum" sz="quarter" idx="5"/>
          </p:nvPr>
        </p:nvSpPr>
        <p:spPr/>
        <p:txBody>
          <a:bodyPr/>
          <a:lstStyle/>
          <a:p>
            <a:fld id="{5A6D4825-15A1-494D-9648-95969CDC653A}" type="slidenum">
              <a:rPr lang="en-US" smtClean="0"/>
              <a:pPr/>
              <a:t>55</a:t>
            </a:fld>
            <a:endParaRPr lang="en-US" dirty="0"/>
          </a:p>
        </p:txBody>
      </p:sp>
    </p:spTree>
    <p:extLst>
      <p:ext uri="{BB962C8B-B14F-4D97-AF65-F5344CB8AC3E}">
        <p14:creationId xmlns:p14="http://schemas.microsoft.com/office/powerpoint/2010/main" val="1920342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 none of these factors are categorial in the determination of sentence meaning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going to see that there’s a lot of VARIATION, and disagreement. So this is a place where we </a:t>
            </a:r>
          </a:p>
        </p:txBody>
      </p:sp>
      <p:sp>
        <p:nvSpPr>
          <p:cNvPr id="4" name="Slide Number Placeholder 3"/>
          <p:cNvSpPr>
            <a:spLocks noGrp="1"/>
          </p:cNvSpPr>
          <p:nvPr>
            <p:ph type="sldNum" sz="quarter" idx="10"/>
          </p:nvPr>
        </p:nvSpPr>
        <p:spPr/>
        <p:txBody>
          <a:bodyPr/>
          <a:lstStyle/>
          <a:p>
            <a:fld id="{D255771D-D381-A540-A029-ACDD1C51B573}" type="slidenum">
              <a:rPr lang="en-US" smtClean="0"/>
              <a:t>4</a:t>
            </a:fld>
            <a:endParaRPr lang="en-US"/>
          </a:p>
        </p:txBody>
      </p:sp>
    </p:spTree>
    <p:extLst>
      <p:ext uri="{BB962C8B-B14F-4D97-AF65-F5344CB8AC3E}">
        <p14:creationId xmlns:p14="http://schemas.microsoft.com/office/powerpoint/2010/main" val="17458462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57</a:t>
            </a:fld>
            <a:endParaRPr lang="en-US" dirty="0"/>
          </a:p>
        </p:txBody>
      </p:sp>
    </p:spTree>
    <p:extLst>
      <p:ext uri="{BB962C8B-B14F-4D97-AF65-F5344CB8AC3E}">
        <p14:creationId xmlns:p14="http://schemas.microsoft.com/office/powerpoint/2010/main" val="744820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58</a:t>
            </a:fld>
            <a:endParaRPr lang="en-US" dirty="0"/>
          </a:p>
        </p:txBody>
      </p:sp>
    </p:spTree>
    <p:extLst>
      <p:ext uri="{BB962C8B-B14F-4D97-AF65-F5344CB8AC3E}">
        <p14:creationId xmlns:p14="http://schemas.microsoft.com/office/powerpoint/2010/main" val="2560760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59</a:t>
            </a:fld>
            <a:endParaRPr lang="en-US" dirty="0"/>
          </a:p>
        </p:txBody>
      </p:sp>
    </p:spTree>
    <p:extLst>
      <p:ext uri="{BB962C8B-B14F-4D97-AF65-F5344CB8AC3E}">
        <p14:creationId xmlns:p14="http://schemas.microsoft.com/office/powerpoint/2010/main" val="1340861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fall out from the idea that modal questions are what drive MS/MO acceptability. </a:t>
            </a:r>
          </a:p>
          <a:p>
            <a:endParaRPr lang="en-US" dirty="0"/>
          </a:p>
          <a:p>
            <a:r>
              <a:rPr lang="en-US" dirty="0"/>
              <a:t>The third falls out from the general sense that exhaustive readings are generally available for any question</a:t>
            </a:r>
          </a:p>
        </p:txBody>
      </p:sp>
      <p:sp>
        <p:nvSpPr>
          <p:cNvPr id="4" name="Slide Number Placeholder 3"/>
          <p:cNvSpPr>
            <a:spLocks noGrp="1"/>
          </p:cNvSpPr>
          <p:nvPr>
            <p:ph type="sldNum" sz="quarter" idx="5"/>
          </p:nvPr>
        </p:nvSpPr>
        <p:spPr/>
        <p:txBody>
          <a:bodyPr/>
          <a:lstStyle/>
          <a:p>
            <a:fld id="{5A6D4825-15A1-494D-9648-95969CDC653A}" type="slidenum">
              <a:rPr lang="en-US" smtClean="0"/>
              <a:pPr/>
              <a:t>63</a:t>
            </a:fld>
            <a:endParaRPr lang="en-US" dirty="0"/>
          </a:p>
        </p:txBody>
      </p:sp>
    </p:spTree>
    <p:extLst>
      <p:ext uri="{BB962C8B-B14F-4D97-AF65-F5344CB8AC3E}">
        <p14:creationId xmlns:p14="http://schemas.microsoft.com/office/powerpoint/2010/main" val="23082542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Upshot of 3</a:t>
            </a:r>
            <a:r>
              <a:rPr lang="en-US" baseline="30000" dirty="0"/>
              <a:t>rd</a:t>
            </a:r>
            <a:r>
              <a:rPr lang="en-US" dirty="0"/>
              <a:t>: modal seem to be a really strong cue</a:t>
            </a:r>
          </a:p>
          <a:p>
            <a:r>
              <a:rPr lang="en-US" dirty="0"/>
              <a:t>But the lack of a modal doesn’t preclude the acceptability of MO </a:t>
            </a:r>
            <a:r>
              <a:rPr lang="en-US" dirty="0">
                <a:sym typeface="Wingdings" pitchFamily="2" charset="2"/>
              </a:rPr>
              <a:t> and interesting it doesn’t preclude the unacceptability of anything.</a:t>
            </a:r>
          </a:p>
          <a:p>
            <a:endParaRPr lang="en-US" dirty="0">
              <a:sym typeface="Wingdings" pitchFamily="2" charset="2"/>
            </a:endParaRPr>
          </a:p>
          <a:p>
            <a:r>
              <a:rPr lang="en-US" dirty="0">
                <a:sym typeface="Wingdings" pitchFamily="2" charset="2"/>
              </a:rPr>
              <a:t>Modal upshot:</a:t>
            </a:r>
          </a:p>
          <a:p>
            <a:r>
              <a:rPr lang="en-US" dirty="0">
                <a:sym typeface="Wingdings" pitchFamily="2" charset="2"/>
              </a:rPr>
              <a:t>Important for MO</a:t>
            </a:r>
          </a:p>
          <a:p>
            <a:r>
              <a:rPr lang="en-US" dirty="0">
                <a:sym typeface="Wingdings" pitchFamily="2" charset="2"/>
              </a:rPr>
              <a:t>Modal in MS = task dependent?</a:t>
            </a:r>
          </a:p>
          <a:p>
            <a:r>
              <a:rPr lang="en-US" dirty="0">
                <a:sym typeface="Wingdings" pitchFamily="2" charset="2"/>
              </a:rPr>
              <a:t>Not important for MA</a:t>
            </a:r>
          </a:p>
          <a:p>
            <a:endParaRPr lang="en-US" dirty="0">
              <a:sym typeface="Wingdings" pitchFamily="2" charset="2"/>
            </a:endParaRPr>
          </a:p>
          <a:p>
            <a:r>
              <a:rPr lang="en-US" dirty="0">
                <a:sym typeface="Wingdings" pitchFamily="2" charset="2"/>
              </a:rPr>
              <a:t>The modal plays no effect with MA </a:t>
            </a:r>
            <a:r>
              <a:rPr lang="en-US" dirty="0">
                <a:solidFill>
                  <a:srgbClr val="FF0000"/>
                </a:solidFill>
                <a:sym typeface="Wingdings" pitchFamily="2" charset="2"/>
              </a:rPr>
              <a:t>(RUN THE R STATS ON THIS)’</a:t>
            </a:r>
          </a:p>
          <a:p>
            <a:endParaRPr lang="en-US" dirty="0">
              <a:solidFill>
                <a:srgbClr val="FF0000"/>
              </a:solidFill>
              <a:sym typeface="Wingdings" pitchFamily="2" charset="2"/>
            </a:endParaRPr>
          </a:p>
          <a:p>
            <a:r>
              <a:rPr lang="en-US" dirty="0">
                <a:solidFill>
                  <a:srgbClr val="FF0000"/>
                </a:solidFill>
                <a:sym typeface="Wingdings" pitchFamily="2" charset="2"/>
              </a:rPr>
              <a:t>We haven’t seen wh-word differences. The next three slides look at that.</a:t>
            </a:r>
            <a:endParaRPr lang="en-US" dirty="0">
              <a:solidFill>
                <a:srgbClr val="FF0000"/>
              </a:solidFill>
            </a:endParaRPr>
          </a:p>
        </p:txBody>
      </p:sp>
      <p:sp>
        <p:nvSpPr>
          <p:cNvPr id="4" name="Slide Number Placeholder 3"/>
          <p:cNvSpPr>
            <a:spLocks noGrp="1"/>
          </p:cNvSpPr>
          <p:nvPr>
            <p:ph type="sldNum" sz="quarter" idx="5"/>
          </p:nvPr>
        </p:nvSpPr>
        <p:spPr/>
        <p:txBody>
          <a:bodyPr/>
          <a:lstStyle/>
          <a:p>
            <a:fld id="{5A6D4825-15A1-494D-9648-95969CDC653A}" type="slidenum">
              <a:rPr lang="en-US" smtClean="0"/>
              <a:pPr/>
              <a:t>64</a:t>
            </a:fld>
            <a:endParaRPr lang="en-US" dirty="0"/>
          </a:p>
        </p:txBody>
      </p:sp>
    </p:spTree>
    <p:extLst>
      <p:ext uri="{BB962C8B-B14F-4D97-AF65-F5344CB8AC3E}">
        <p14:creationId xmlns:p14="http://schemas.microsoft.com/office/powerpoint/2010/main" val="29169510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2. </a:t>
            </a:r>
            <a:r>
              <a:rPr lang="en-US" dirty="0" err="1"/>
              <a:t>NoMod</a:t>
            </a:r>
            <a:r>
              <a:rPr lang="en-US" dirty="0"/>
              <a:t> who is degraded WRT other </a:t>
            </a:r>
            <a:r>
              <a:rPr lang="en-US" dirty="0" err="1"/>
              <a:t>wh</a:t>
            </a:r>
            <a:r>
              <a:rPr lang="en-US" dirty="0"/>
              <a:t> in Accept, but not Likely</a:t>
            </a:r>
          </a:p>
          <a:p>
            <a:r>
              <a:rPr lang="en-US" dirty="0"/>
              <a:t>3. Lower medians for all Modal </a:t>
            </a:r>
            <a:r>
              <a:rPr lang="en-US" dirty="0" err="1"/>
              <a:t>wh</a:t>
            </a:r>
            <a:r>
              <a:rPr lang="en-US" dirty="0"/>
              <a:t>-q in Likely but not in the Accept Task</a:t>
            </a:r>
          </a:p>
          <a:p>
            <a:endParaRPr lang="en-US" dirty="0"/>
          </a:p>
          <a:p>
            <a:r>
              <a:rPr lang="en-US" dirty="0"/>
              <a:t>This suggests that there was indeed a good concern for separating out these tasks.</a:t>
            </a:r>
          </a:p>
        </p:txBody>
      </p:sp>
      <p:sp>
        <p:nvSpPr>
          <p:cNvPr id="4" name="Slide Number Placeholder 3"/>
          <p:cNvSpPr>
            <a:spLocks noGrp="1"/>
          </p:cNvSpPr>
          <p:nvPr>
            <p:ph type="sldNum" sz="quarter" idx="5"/>
          </p:nvPr>
        </p:nvSpPr>
        <p:spPr/>
        <p:txBody>
          <a:bodyPr/>
          <a:lstStyle/>
          <a:p>
            <a:fld id="{5A6D4825-15A1-494D-9648-95969CDC653A}" type="slidenum">
              <a:rPr lang="en-US" smtClean="0"/>
              <a:pPr/>
              <a:t>65</a:t>
            </a:fld>
            <a:endParaRPr lang="en-US" dirty="0"/>
          </a:p>
        </p:txBody>
      </p:sp>
    </p:spTree>
    <p:extLst>
      <p:ext uri="{BB962C8B-B14F-4D97-AF65-F5344CB8AC3E}">
        <p14:creationId xmlns:p14="http://schemas.microsoft.com/office/powerpoint/2010/main" val="19060681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66</a:t>
            </a:fld>
            <a:endParaRPr lang="en-US" dirty="0"/>
          </a:p>
        </p:txBody>
      </p:sp>
    </p:spTree>
    <p:extLst>
      <p:ext uri="{BB962C8B-B14F-4D97-AF65-F5344CB8AC3E}">
        <p14:creationId xmlns:p14="http://schemas.microsoft.com/office/powerpoint/2010/main" val="6438488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MA again we see a </a:t>
            </a:r>
            <a:r>
              <a:rPr lang="en-US" dirty="0" err="1"/>
              <a:t>stiking</a:t>
            </a:r>
            <a:r>
              <a:rPr lang="en-US" dirty="0"/>
              <a:t> similarity to MS, just as in Experiment 2.</a:t>
            </a:r>
          </a:p>
          <a:p>
            <a:endParaRPr lang="en-US" dirty="0"/>
          </a:p>
          <a:p>
            <a:r>
              <a:rPr lang="en-US" dirty="0"/>
              <a:t>This is surprising for any theory that says either MO or MA</a:t>
            </a:r>
          </a:p>
          <a:p>
            <a:endParaRPr lang="en-US" dirty="0"/>
          </a:p>
          <a:p>
            <a:endParaRPr lang="en-US" dirty="0"/>
          </a:p>
          <a:p>
            <a:r>
              <a:rPr lang="en-US" dirty="0"/>
              <a:t>But there are some small differences that weren’t present in the MS</a:t>
            </a:r>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67</a:t>
            </a:fld>
            <a:endParaRPr lang="en-US" dirty="0"/>
          </a:p>
        </p:txBody>
      </p:sp>
    </p:spTree>
    <p:extLst>
      <p:ext uri="{BB962C8B-B14F-4D97-AF65-F5344CB8AC3E}">
        <p14:creationId xmlns:p14="http://schemas.microsoft.com/office/powerpoint/2010/main" val="14906123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saw some differences, but they weren’t on the order of acceptable versus unacceptable, but more like really acceptable, or “I could take-it-or-leave-it” acceptable</a:t>
            </a:r>
          </a:p>
          <a:p>
            <a:endParaRPr lang="en-US" dirty="0"/>
          </a:p>
          <a:p>
            <a:r>
              <a:rPr lang="en-US" dirty="0"/>
              <a:t>We saw some task variation which may suggest that when you alter people’s goals in a task, it affects their judgements of a answer’s felicity.</a:t>
            </a:r>
          </a:p>
        </p:txBody>
      </p:sp>
      <p:sp>
        <p:nvSpPr>
          <p:cNvPr id="4" name="Slide Number Placeholder 3"/>
          <p:cNvSpPr>
            <a:spLocks noGrp="1"/>
          </p:cNvSpPr>
          <p:nvPr>
            <p:ph type="sldNum" sz="quarter" idx="5"/>
          </p:nvPr>
        </p:nvSpPr>
        <p:spPr/>
        <p:txBody>
          <a:bodyPr/>
          <a:lstStyle/>
          <a:p>
            <a:fld id="{5A6D4825-15A1-494D-9648-95969CDC653A}" type="slidenum">
              <a:rPr lang="en-US" smtClean="0"/>
              <a:pPr/>
              <a:t>69</a:t>
            </a:fld>
            <a:endParaRPr lang="en-US" dirty="0"/>
          </a:p>
        </p:txBody>
      </p:sp>
    </p:spTree>
    <p:extLst>
      <p:ext uri="{BB962C8B-B14F-4D97-AF65-F5344CB8AC3E}">
        <p14:creationId xmlns:p14="http://schemas.microsoft.com/office/powerpoint/2010/main" val="214207061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Nowhere was Modal significant</a:t>
            </a:r>
          </a:p>
        </p:txBody>
      </p:sp>
      <p:sp>
        <p:nvSpPr>
          <p:cNvPr id="4" name="Slide Number Placeholder 3"/>
          <p:cNvSpPr>
            <a:spLocks noGrp="1"/>
          </p:cNvSpPr>
          <p:nvPr>
            <p:ph type="sldNum" sz="quarter" idx="5"/>
          </p:nvPr>
        </p:nvSpPr>
        <p:spPr/>
        <p:txBody>
          <a:bodyPr/>
          <a:lstStyle/>
          <a:p>
            <a:fld id="{D255771D-D381-A540-A029-ACDD1C51B573}" type="slidenum">
              <a:rPr lang="en-US" smtClean="0"/>
              <a:pPr/>
              <a:t>72</a:t>
            </a:fld>
            <a:endParaRPr lang="en-US" dirty="0"/>
          </a:p>
        </p:txBody>
      </p:sp>
    </p:spTree>
    <p:extLst>
      <p:ext uri="{BB962C8B-B14F-4D97-AF65-F5344CB8AC3E}">
        <p14:creationId xmlns:p14="http://schemas.microsoft.com/office/powerpoint/2010/main" val="3263859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this could maybe be construed as another manipulation of contextual goals, which also probably govern granularity</a:t>
            </a:r>
          </a:p>
          <a:p>
            <a:endParaRPr lang="en-US" dirty="0"/>
          </a:p>
          <a:p>
            <a:r>
              <a:rPr lang="en-US" dirty="0"/>
              <a:t>So while this may not apparently translate to a difference between MS and MA, we will should keep it in the back of our minds and something that does differ between them.</a:t>
            </a:r>
          </a:p>
        </p:txBody>
      </p:sp>
      <p:sp>
        <p:nvSpPr>
          <p:cNvPr id="4" name="Slide Number Placeholder 3"/>
          <p:cNvSpPr>
            <a:spLocks noGrp="1"/>
          </p:cNvSpPr>
          <p:nvPr>
            <p:ph type="sldNum" sz="quarter" idx="10"/>
          </p:nvPr>
        </p:nvSpPr>
        <p:spPr/>
        <p:txBody>
          <a:bodyPr/>
          <a:lstStyle/>
          <a:p>
            <a:fld id="{D255771D-D381-A540-A029-ACDD1C51B573}" type="slidenum">
              <a:rPr lang="en-US" smtClean="0"/>
              <a:t>8</a:t>
            </a:fld>
            <a:endParaRPr lang="en-US"/>
          </a:p>
        </p:txBody>
      </p:sp>
    </p:spTree>
    <p:extLst>
      <p:ext uri="{BB962C8B-B14F-4D97-AF65-F5344CB8AC3E}">
        <p14:creationId xmlns:p14="http://schemas.microsoft.com/office/powerpoint/2010/main" val="23542644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work is really focused on ongoing corpus work</a:t>
            </a:r>
          </a:p>
          <a:p>
            <a:r>
              <a:rPr lang="en-US" dirty="0"/>
              <a:t>Why make this move? Well corpus work is important for two reasons.</a:t>
            </a:r>
          </a:p>
          <a:p>
            <a:r>
              <a:rPr lang="en-US" dirty="0"/>
              <a:t>CLICK</a:t>
            </a:r>
          </a:p>
          <a:p>
            <a:r>
              <a:rPr lang="en-US" dirty="0"/>
              <a:t>#2 The second idea comes from the processing literature. </a:t>
            </a:r>
          </a:p>
          <a:p>
            <a:endParaRPr lang="en-US" dirty="0"/>
          </a:p>
          <a:p>
            <a:r>
              <a:rPr lang="en-US" dirty="0"/>
              <a:t>	Cues to speaker’s meaning are probabilistically linked to interpretation. Thus, the distribution of a cue, or cue co-occurrence may effect the robust ness of an interpretation.</a:t>
            </a:r>
          </a:p>
          <a:p>
            <a:endParaRPr lang="en-US" dirty="0"/>
          </a:p>
          <a:p>
            <a:r>
              <a:rPr lang="en-US" dirty="0"/>
              <a:t>Therefore, we can gather distributional data from the corpus search, and then conduct a follow-up study directly linking those cues to interpretation.</a:t>
            </a:r>
          </a:p>
          <a:p>
            <a:r>
              <a:rPr lang="en-US" dirty="0"/>
              <a:t>CLICK</a:t>
            </a:r>
          </a:p>
          <a:p>
            <a:r>
              <a:rPr lang="en-US" dirty="0"/>
              <a:t>#1 From an Acquisition perspective: Corpus work helps us understand the input</a:t>
            </a:r>
          </a:p>
          <a:p>
            <a:endParaRPr lang="en-US" dirty="0"/>
          </a:p>
          <a:p>
            <a:r>
              <a:rPr lang="en-US" dirty="0"/>
              <a:t>	If I take a snapshot of what competent adult speakers are producing, it give us an idea of the likelihood of the cues to meaning that learners might hear. </a:t>
            </a:r>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73</a:t>
            </a:fld>
            <a:endParaRPr lang="en-US" dirty="0"/>
          </a:p>
        </p:txBody>
      </p:sp>
    </p:spTree>
    <p:extLst>
      <p:ext uri="{BB962C8B-B14F-4D97-AF65-F5344CB8AC3E}">
        <p14:creationId xmlns:p14="http://schemas.microsoft.com/office/powerpoint/2010/main" val="35106014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74</a:t>
            </a:fld>
            <a:endParaRPr lang="en-US" dirty="0"/>
          </a:p>
        </p:txBody>
      </p:sp>
    </p:spTree>
    <p:extLst>
      <p:ext uri="{BB962C8B-B14F-4D97-AF65-F5344CB8AC3E}">
        <p14:creationId xmlns:p14="http://schemas.microsoft.com/office/powerpoint/2010/main" val="12003431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allowed us to weed out extraneous sentences in principled ways.</a:t>
            </a:r>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75</a:t>
            </a:fld>
            <a:endParaRPr lang="en-US" dirty="0"/>
          </a:p>
        </p:txBody>
      </p:sp>
    </p:spTree>
    <p:extLst>
      <p:ext uri="{BB962C8B-B14F-4D97-AF65-F5344CB8AC3E}">
        <p14:creationId xmlns:p14="http://schemas.microsoft.com/office/powerpoint/2010/main" val="18180972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British English from the latter half of the 20</a:t>
            </a:r>
            <a:r>
              <a:rPr lang="en-US" baseline="30000" dirty="0"/>
              <a:t>th</a:t>
            </a:r>
            <a:r>
              <a:rPr lang="en-US" dirty="0"/>
              <a:t> century </a:t>
            </a:r>
          </a:p>
          <a:p>
            <a:r>
              <a:rPr lang="en-US" dirty="0"/>
              <a:t>The corpus we’re using is the BNC. Here’s a little about it.</a:t>
            </a:r>
          </a:p>
          <a:p>
            <a:r>
              <a:rPr lang="en-US" dirty="0"/>
              <a:t>90% written and 10% spoken THAT’S ALL</a:t>
            </a:r>
          </a:p>
          <a:p>
            <a:r>
              <a:rPr lang="en-US" dirty="0"/>
              <a:t>DON’T READY SMALL BULLET POINTS</a:t>
            </a:r>
          </a:p>
        </p:txBody>
      </p:sp>
      <p:sp>
        <p:nvSpPr>
          <p:cNvPr id="4" name="Slide Number Placeholder 3"/>
          <p:cNvSpPr>
            <a:spLocks noGrp="1"/>
          </p:cNvSpPr>
          <p:nvPr>
            <p:ph type="sldNum" sz="quarter" idx="5"/>
          </p:nvPr>
        </p:nvSpPr>
        <p:spPr/>
        <p:txBody>
          <a:bodyPr/>
          <a:lstStyle/>
          <a:p>
            <a:fld id="{5A6D4825-15A1-494D-9648-95969CDC653A}" type="slidenum">
              <a:rPr lang="en-US" smtClean="0"/>
              <a:pPr/>
              <a:t>76</a:t>
            </a:fld>
            <a:endParaRPr lang="en-US" dirty="0"/>
          </a:p>
        </p:txBody>
      </p:sp>
    </p:spTree>
    <p:extLst>
      <p:ext uri="{BB962C8B-B14F-4D97-AF65-F5344CB8AC3E}">
        <p14:creationId xmlns:p14="http://schemas.microsoft.com/office/powerpoint/2010/main" val="1843765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1 min/1min.5</a:t>
            </a:r>
          </a:p>
          <a:p>
            <a:r>
              <a:rPr lang="en-US" dirty="0"/>
              <a:t>EXCLUSIONARY Heuristics </a:t>
            </a:r>
          </a:p>
          <a:p>
            <a:endParaRPr lang="en-US" dirty="0"/>
          </a:p>
          <a:p>
            <a:r>
              <a:rPr lang="en-US" dirty="0"/>
              <a:t>grouped by what exactly they’re doing</a:t>
            </a:r>
          </a:p>
          <a:p>
            <a:r>
              <a:rPr lang="en-US" dirty="0"/>
              <a:t>The numbers beside them represent the order in which they were applied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set {RC} denotes all the POS tags of phrases that can be relative clause heads</a:t>
            </a:r>
          </a:p>
          <a:p>
            <a:endParaRPr lang="en-US" dirty="0"/>
          </a:p>
          <a:p>
            <a:r>
              <a:rPr lang="en-US" dirty="0"/>
              <a:t>There were several ambiguous cases, but the present analysis we excluded these and leave for future analysis in a larger context beyond the single sentence.</a:t>
            </a:r>
          </a:p>
          <a:p>
            <a:r>
              <a:rPr lang="en-US" dirty="0"/>
              <a:t>CLICK</a:t>
            </a:r>
          </a:p>
        </p:txBody>
      </p:sp>
      <p:sp>
        <p:nvSpPr>
          <p:cNvPr id="4" name="Slide Number Placeholder 3"/>
          <p:cNvSpPr>
            <a:spLocks noGrp="1"/>
          </p:cNvSpPr>
          <p:nvPr>
            <p:ph type="sldNum" sz="quarter" idx="5"/>
          </p:nvPr>
        </p:nvSpPr>
        <p:spPr/>
        <p:txBody>
          <a:bodyPr/>
          <a:lstStyle/>
          <a:p>
            <a:fld id="{5A6D4825-15A1-494D-9648-95969CDC653A}" type="slidenum">
              <a:rPr lang="en-US" smtClean="0"/>
              <a:pPr/>
              <a:t>77</a:t>
            </a:fld>
            <a:endParaRPr lang="en-US" dirty="0"/>
          </a:p>
        </p:txBody>
      </p:sp>
    </p:spTree>
    <p:extLst>
      <p:ext uri="{BB962C8B-B14F-4D97-AF65-F5344CB8AC3E}">
        <p14:creationId xmlns:p14="http://schemas.microsoft.com/office/powerpoint/2010/main" val="6423987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things we wanted to include were root and embedded questions</a:t>
            </a:r>
          </a:p>
          <a:p>
            <a:r>
              <a:rPr lang="en-US" dirty="0"/>
              <a:t>Once tit was determined that a sentence wasn’t a fragment or a relative clause</a:t>
            </a:r>
          </a:p>
          <a:p>
            <a:r>
              <a:rPr lang="en-US" dirty="0"/>
              <a:t>EXPLAIN ROOT</a:t>
            </a:r>
          </a:p>
          <a:p>
            <a:r>
              <a:rPr lang="en-US" dirty="0"/>
              <a:t>Explain EMBEDDED</a:t>
            </a:r>
          </a:p>
        </p:txBody>
      </p:sp>
      <p:sp>
        <p:nvSpPr>
          <p:cNvPr id="4" name="Slide Number Placeholder 3"/>
          <p:cNvSpPr>
            <a:spLocks noGrp="1"/>
          </p:cNvSpPr>
          <p:nvPr>
            <p:ph type="sldNum" sz="quarter" idx="5"/>
          </p:nvPr>
        </p:nvSpPr>
        <p:spPr/>
        <p:txBody>
          <a:bodyPr/>
          <a:lstStyle/>
          <a:p>
            <a:fld id="{5A6D4825-15A1-494D-9648-95969CDC653A}" type="slidenum">
              <a:rPr lang="en-US" smtClean="0"/>
              <a:pPr/>
              <a:t>78</a:t>
            </a:fld>
            <a:endParaRPr lang="en-US" dirty="0"/>
          </a:p>
        </p:txBody>
      </p:sp>
    </p:spTree>
    <p:extLst>
      <p:ext uri="{BB962C8B-B14F-4D97-AF65-F5344CB8AC3E}">
        <p14:creationId xmlns:p14="http://schemas.microsoft.com/office/powerpoint/2010/main" val="87927976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 ASSUMPTION</a:t>
            </a:r>
          </a:p>
          <a:p>
            <a:r>
              <a:rPr lang="en-US" dirty="0"/>
              <a:t>We want to add meat to this assumption, that that is the purpose of our next study.</a:t>
            </a:r>
          </a:p>
        </p:txBody>
      </p:sp>
      <p:sp>
        <p:nvSpPr>
          <p:cNvPr id="4" name="Slide Number Placeholder 3"/>
          <p:cNvSpPr>
            <a:spLocks noGrp="1"/>
          </p:cNvSpPr>
          <p:nvPr>
            <p:ph type="sldNum" sz="quarter" idx="5"/>
          </p:nvPr>
        </p:nvSpPr>
        <p:spPr/>
        <p:txBody>
          <a:bodyPr/>
          <a:lstStyle/>
          <a:p>
            <a:fld id="{5A6D4825-15A1-494D-9648-95969CDC653A}" type="slidenum">
              <a:rPr lang="en-US" smtClean="0"/>
              <a:pPr/>
              <a:t>83</a:t>
            </a:fld>
            <a:endParaRPr lang="en-US" dirty="0"/>
          </a:p>
        </p:txBody>
      </p:sp>
    </p:spTree>
    <p:extLst>
      <p:ext uri="{BB962C8B-B14F-4D97-AF65-F5344CB8AC3E}">
        <p14:creationId xmlns:p14="http://schemas.microsoft.com/office/powerpoint/2010/main" val="40276137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92</a:t>
            </a:fld>
            <a:endParaRPr lang="en-US" dirty="0"/>
          </a:p>
        </p:txBody>
      </p:sp>
    </p:spTree>
    <p:extLst>
      <p:ext uri="{BB962C8B-B14F-4D97-AF65-F5344CB8AC3E}">
        <p14:creationId xmlns:p14="http://schemas.microsoft.com/office/powerpoint/2010/main" val="38695189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We’re kind of at a stalemate. We know there are linguistic constraints and we know there are contextual licensing.</a:t>
            </a:r>
          </a:p>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93</a:t>
            </a:fld>
            <a:endParaRPr lang="en-US" dirty="0"/>
          </a:p>
        </p:txBody>
      </p:sp>
    </p:spTree>
    <p:extLst>
      <p:ext uri="{BB962C8B-B14F-4D97-AF65-F5344CB8AC3E}">
        <p14:creationId xmlns:p14="http://schemas.microsoft.com/office/powerpoint/2010/main" val="25499734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we know a hearer is more inclined to be literal, maybe we can use them to diagnose the literal meaning of question </a:t>
            </a:r>
            <a:r>
              <a:rPr lang="en-US" dirty="0" err="1"/>
              <a:t>wrt</a:t>
            </a:r>
            <a:r>
              <a:rPr lang="en-US" dirty="0"/>
              <a:t> exhaustivity </a:t>
            </a:r>
          </a:p>
        </p:txBody>
      </p:sp>
      <p:sp>
        <p:nvSpPr>
          <p:cNvPr id="4" name="Slide Number Placeholder 3"/>
          <p:cNvSpPr>
            <a:spLocks noGrp="1"/>
          </p:cNvSpPr>
          <p:nvPr>
            <p:ph type="sldNum" sz="quarter" idx="5"/>
          </p:nvPr>
        </p:nvSpPr>
        <p:spPr/>
        <p:txBody>
          <a:bodyPr/>
          <a:lstStyle/>
          <a:p>
            <a:fld id="{D255771D-D381-A540-A029-ACDD1C51B573}" type="slidenum">
              <a:rPr lang="en-US" smtClean="0"/>
              <a:pPr/>
              <a:t>95</a:t>
            </a:fld>
            <a:endParaRPr lang="en-US" dirty="0"/>
          </a:p>
        </p:txBody>
      </p:sp>
    </p:spTree>
    <p:extLst>
      <p:ext uri="{BB962C8B-B14F-4D97-AF65-F5344CB8AC3E}">
        <p14:creationId xmlns:p14="http://schemas.microsoft.com/office/powerpoint/2010/main" val="243204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long time observation is that interrogative embedding verbs often impose restrictions on the semantics of their complements. WRT exhaustivity, the observation has been that 'know-</a:t>
            </a:r>
            <a:r>
              <a:rPr lang="en-US" dirty="0" err="1"/>
              <a:t>wh</a:t>
            </a:r>
            <a:r>
              <a:rPr lang="en-US" dirty="0"/>
              <a:t>' seems to require Strong exhaustive interpretations of its interrogative complement, while other verbs like emotive </a:t>
            </a:r>
            <a:r>
              <a:rPr lang="en-US" dirty="0" err="1"/>
              <a:t>factives</a:t>
            </a:r>
            <a:r>
              <a:rPr lang="en-US" dirty="0"/>
              <a:t> or non-</a:t>
            </a:r>
            <a:r>
              <a:rPr lang="en-US" dirty="0" err="1"/>
              <a:t>factives</a:t>
            </a:r>
            <a:r>
              <a:rPr lang="en-US" dirty="0"/>
              <a:t> require weak exhaustive interpretations of their embedded complements.</a:t>
            </a:r>
          </a:p>
        </p:txBody>
      </p:sp>
      <p:sp>
        <p:nvSpPr>
          <p:cNvPr id="4" name="Slide Number Placeholder 3"/>
          <p:cNvSpPr>
            <a:spLocks noGrp="1"/>
          </p:cNvSpPr>
          <p:nvPr>
            <p:ph type="sldNum" sz="quarter" idx="5"/>
          </p:nvPr>
        </p:nvSpPr>
        <p:spPr/>
        <p:txBody>
          <a:bodyPr/>
          <a:lstStyle/>
          <a:p>
            <a:fld id="{D255771D-D381-A540-A029-ACDD1C51B573}" type="slidenum">
              <a:rPr lang="en-US" smtClean="0"/>
              <a:pPr/>
              <a:t>9</a:t>
            </a:fld>
            <a:endParaRPr lang="en-US" dirty="0"/>
          </a:p>
        </p:txBody>
      </p:sp>
    </p:spTree>
    <p:extLst>
      <p:ext uri="{BB962C8B-B14F-4D97-AF65-F5344CB8AC3E}">
        <p14:creationId xmlns:p14="http://schemas.microsoft.com/office/powerpoint/2010/main" val="23359930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96</a:t>
            </a:fld>
            <a:endParaRPr lang="en-US" dirty="0"/>
          </a:p>
        </p:txBody>
      </p:sp>
    </p:spTree>
    <p:extLst>
      <p:ext uri="{BB962C8B-B14F-4D97-AF65-F5344CB8AC3E}">
        <p14:creationId xmlns:p14="http://schemas.microsoft.com/office/powerpoint/2010/main" val="174562382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a:t>
            </a:r>
          </a:p>
        </p:txBody>
      </p:sp>
      <p:sp>
        <p:nvSpPr>
          <p:cNvPr id="4" name="Slide Number Placeholder 3"/>
          <p:cNvSpPr>
            <a:spLocks noGrp="1"/>
          </p:cNvSpPr>
          <p:nvPr>
            <p:ph type="sldNum" sz="quarter" idx="5"/>
          </p:nvPr>
        </p:nvSpPr>
        <p:spPr/>
        <p:txBody>
          <a:bodyPr/>
          <a:lstStyle/>
          <a:p>
            <a:fld id="{D255771D-D381-A540-A029-ACDD1C51B573}" type="slidenum">
              <a:rPr lang="en-US" smtClean="0"/>
              <a:pPr/>
              <a:t>100</a:t>
            </a:fld>
            <a:endParaRPr lang="en-US" dirty="0"/>
          </a:p>
        </p:txBody>
      </p:sp>
    </p:spTree>
    <p:extLst>
      <p:ext uri="{BB962C8B-B14F-4D97-AF65-F5344CB8AC3E}">
        <p14:creationId xmlns:p14="http://schemas.microsoft.com/office/powerpoint/2010/main" val="34633505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don’t think this is a problem for the experiment, but I think it means that the work is not finished. </a:t>
            </a:r>
          </a:p>
          <a:p>
            <a:r>
              <a:rPr lang="en-US" dirty="0"/>
              <a:t>For a more complete picture, then we would want to find a different baseline context that was typically non-exhaustive, and then manipulate Goal in the way we do here.</a:t>
            </a:r>
          </a:p>
        </p:txBody>
      </p:sp>
      <p:sp>
        <p:nvSpPr>
          <p:cNvPr id="4" name="Slide Number Placeholder 3"/>
          <p:cNvSpPr>
            <a:spLocks noGrp="1"/>
          </p:cNvSpPr>
          <p:nvPr>
            <p:ph type="sldNum" sz="quarter" idx="5"/>
          </p:nvPr>
        </p:nvSpPr>
        <p:spPr/>
        <p:txBody>
          <a:bodyPr/>
          <a:lstStyle/>
          <a:p>
            <a:fld id="{D255771D-D381-A540-A029-ACDD1C51B573}" type="slidenum">
              <a:rPr lang="en-US" smtClean="0"/>
              <a:pPr/>
              <a:t>102</a:t>
            </a:fld>
            <a:endParaRPr lang="en-US" dirty="0"/>
          </a:p>
        </p:txBody>
      </p:sp>
    </p:spTree>
    <p:extLst>
      <p:ext uri="{BB962C8B-B14F-4D97-AF65-F5344CB8AC3E}">
        <p14:creationId xmlns:p14="http://schemas.microsoft.com/office/powerpoint/2010/main" val="5117481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we could do this with Children too</a:t>
            </a:r>
          </a:p>
        </p:txBody>
      </p:sp>
      <p:sp>
        <p:nvSpPr>
          <p:cNvPr id="4" name="Slide Number Placeholder 3"/>
          <p:cNvSpPr>
            <a:spLocks noGrp="1"/>
          </p:cNvSpPr>
          <p:nvPr>
            <p:ph type="sldNum" sz="quarter" idx="5"/>
          </p:nvPr>
        </p:nvSpPr>
        <p:spPr/>
        <p:txBody>
          <a:bodyPr/>
          <a:lstStyle/>
          <a:p>
            <a:fld id="{D255771D-D381-A540-A029-ACDD1C51B573}" type="slidenum">
              <a:rPr lang="en-US" smtClean="0"/>
              <a:pPr/>
              <a:t>105</a:t>
            </a:fld>
            <a:endParaRPr lang="en-US" dirty="0"/>
          </a:p>
        </p:txBody>
      </p:sp>
    </p:spTree>
    <p:extLst>
      <p:ext uri="{BB962C8B-B14F-4D97-AF65-F5344CB8AC3E}">
        <p14:creationId xmlns:p14="http://schemas.microsoft.com/office/powerpoint/2010/main" val="223066962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Assuming we can get a good measure of literal/pragmatic-ness…</a:t>
            </a:r>
          </a:p>
          <a:p>
            <a:endParaRPr lang="en-US" dirty="0"/>
          </a:p>
        </p:txBody>
      </p:sp>
      <p:sp>
        <p:nvSpPr>
          <p:cNvPr id="4" name="Slide Number Placeholder 3"/>
          <p:cNvSpPr>
            <a:spLocks noGrp="1"/>
          </p:cNvSpPr>
          <p:nvPr>
            <p:ph type="sldNum" sz="quarter" idx="5"/>
          </p:nvPr>
        </p:nvSpPr>
        <p:spPr/>
        <p:txBody>
          <a:bodyPr/>
          <a:lstStyle/>
          <a:p>
            <a:fld id="{D255771D-D381-A540-A029-ACDD1C51B573}" type="slidenum">
              <a:rPr lang="en-US" smtClean="0"/>
              <a:pPr/>
              <a:t>106</a:t>
            </a:fld>
            <a:endParaRPr lang="en-US" dirty="0"/>
          </a:p>
        </p:txBody>
      </p:sp>
    </p:spTree>
    <p:extLst>
      <p:ext uri="{BB962C8B-B14F-4D97-AF65-F5344CB8AC3E}">
        <p14:creationId xmlns:p14="http://schemas.microsoft.com/office/powerpoint/2010/main" val="287859703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70% of participants are logical; 25% are pragmatics, 5% are at chance</a:t>
            </a:r>
          </a:p>
        </p:txBody>
      </p:sp>
      <p:sp>
        <p:nvSpPr>
          <p:cNvPr id="4" name="Slide Number Placeholder 3"/>
          <p:cNvSpPr>
            <a:spLocks noGrp="1"/>
          </p:cNvSpPr>
          <p:nvPr>
            <p:ph type="sldNum" sz="quarter" idx="5"/>
          </p:nvPr>
        </p:nvSpPr>
        <p:spPr/>
        <p:txBody>
          <a:bodyPr/>
          <a:lstStyle/>
          <a:p>
            <a:fld id="{D255771D-D381-A540-A029-ACDD1C51B573}" type="slidenum">
              <a:rPr lang="en-US" smtClean="0"/>
              <a:pPr/>
              <a:t>110</a:t>
            </a:fld>
            <a:endParaRPr lang="en-US" dirty="0"/>
          </a:p>
        </p:txBody>
      </p:sp>
    </p:spTree>
    <p:extLst>
      <p:ext uri="{BB962C8B-B14F-4D97-AF65-F5344CB8AC3E}">
        <p14:creationId xmlns:p14="http://schemas.microsoft.com/office/powerpoint/2010/main" val="36311743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 matter your theory, context or “pragmatics” will play a crucial role! And this is compatible with two basic approaches.  READ</a:t>
            </a:r>
          </a:p>
          <a:p>
            <a:endParaRPr lang="en-US" dirty="0"/>
          </a:p>
          <a:p>
            <a:r>
              <a:rPr lang="en-US" dirty="0"/>
              <a:t>In both cases you will need pragmatics to do the leg work. I think I have some reasons why you might prefer one over the other, and we can talk about that later. CLICK</a:t>
            </a:r>
          </a:p>
          <a:p>
            <a:endParaRPr lang="en-US" dirty="0"/>
          </a:p>
          <a:p>
            <a:r>
              <a:rPr lang="en-US" dirty="0"/>
              <a:t>Basically, the idea will be familiar to many people here. The hearer’s problem is to determine….</a:t>
            </a:r>
          </a:p>
        </p:txBody>
      </p:sp>
      <p:sp>
        <p:nvSpPr>
          <p:cNvPr id="4" name="Slide Number Placeholder 3"/>
          <p:cNvSpPr>
            <a:spLocks noGrp="1"/>
          </p:cNvSpPr>
          <p:nvPr>
            <p:ph type="sldNum" sz="quarter" idx="10"/>
          </p:nvPr>
        </p:nvSpPr>
        <p:spPr/>
        <p:txBody>
          <a:bodyPr/>
          <a:lstStyle/>
          <a:p>
            <a:fld id="{D255771D-D381-A540-A029-ACDD1C51B573}" type="slidenum">
              <a:rPr lang="en-US" smtClean="0"/>
              <a:t>114</a:t>
            </a:fld>
            <a:endParaRPr lang="en-US"/>
          </a:p>
        </p:txBody>
      </p:sp>
    </p:spTree>
    <p:extLst>
      <p:ext uri="{BB962C8B-B14F-4D97-AF65-F5344CB8AC3E}">
        <p14:creationId xmlns:p14="http://schemas.microsoft.com/office/powerpoint/2010/main" val="27012280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Verb choice</a:t>
            </a:r>
          </a:p>
          <a:p>
            <a:r>
              <a:rPr lang="en-US" dirty="0"/>
              <a:t>Noun choice</a:t>
            </a:r>
          </a:p>
          <a:p>
            <a:r>
              <a:rPr lang="en-US" dirty="0"/>
              <a:t>Subject choice</a:t>
            </a:r>
          </a:p>
          <a:p>
            <a:endParaRPr lang="en-US" dirty="0"/>
          </a:p>
          <a:p>
            <a:r>
              <a:rPr lang="en-US" dirty="0"/>
              <a:t>In all the three prime examples, lexical choice </a:t>
            </a:r>
            <a:r>
              <a:rPr lang="en-US" dirty="0" err="1"/>
              <a:t>chnges</a:t>
            </a:r>
            <a:r>
              <a:rPr lang="en-US" dirty="0"/>
              <a:t> the likelihood of one interpretation over the other </a:t>
            </a:r>
          </a:p>
        </p:txBody>
      </p:sp>
      <p:sp>
        <p:nvSpPr>
          <p:cNvPr id="4" name="Slide Number Placeholder 3"/>
          <p:cNvSpPr>
            <a:spLocks noGrp="1"/>
          </p:cNvSpPr>
          <p:nvPr>
            <p:ph type="sldNum" sz="quarter" idx="5"/>
          </p:nvPr>
        </p:nvSpPr>
        <p:spPr/>
        <p:txBody>
          <a:bodyPr/>
          <a:lstStyle/>
          <a:p>
            <a:fld id="{D255771D-D381-A540-A029-ACDD1C51B573}" type="slidenum">
              <a:rPr lang="en-US" smtClean="0"/>
              <a:pPr/>
              <a:t>115</a:t>
            </a:fld>
            <a:endParaRPr lang="en-US" dirty="0"/>
          </a:p>
        </p:txBody>
      </p:sp>
    </p:spTree>
    <p:extLst>
      <p:ext uri="{BB962C8B-B14F-4D97-AF65-F5344CB8AC3E}">
        <p14:creationId xmlns:p14="http://schemas.microsoft.com/office/powerpoint/2010/main" val="22905890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No matter your theory, context or “pragmatics” will play a crucial role! And this is compatible with two basic approaches.  READ</a:t>
            </a:r>
          </a:p>
          <a:p>
            <a:endParaRPr lang="en-US" dirty="0"/>
          </a:p>
          <a:p>
            <a:r>
              <a:rPr lang="en-US" dirty="0"/>
              <a:t>In both cases you will need pragmatics to do the leg work. I think I have some reasons why you might prefer one over the other, and we can talk about that later. CLICK</a:t>
            </a:r>
          </a:p>
          <a:p>
            <a:endParaRPr lang="en-US" dirty="0"/>
          </a:p>
          <a:p>
            <a:r>
              <a:rPr lang="en-US" dirty="0"/>
              <a:t>Basically, the idea will be familiar to many people here. The hearer’s problem is to determine….</a:t>
            </a:r>
          </a:p>
        </p:txBody>
      </p:sp>
      <p:sp>
        <p:nvSpPr>
          <p:cNvPr id="4" name="Slide Number Placeholder 3"/>
          <p:cNvSpPr>
            <a:spLocks noGrp="1"/>
          </p:cNvSpPr>
          <p:nvPr>
            <p:ph type="sldNum" sz="quarter" idx="10"/>
          </p:nvPr>
        </p:nvSpPr>
        <p:spPr/>
        <p:txBody>
          <a:bodyPr/>
          <a:lstStyle/>
          <a:p>
            <a:fld id="{D255771D-D381-A540-A029-ACDD1C51B573}" type="slidenum">
              <a:rPr lang="en-US" smtClean="0"/>
              <a:t>116</a:t>
            </a:fld>
            <a:endParaRPr lang="en-US"/>
          </a:p>
        </p:txBody>
      </p:sp>
    </p:spTree>
    <p:extLst>
      <p:ext uri="{BB962C8B-B14F-4D97-AF65-F5344CB8AC3E}">
        <p14:creationId xmlns:p14="http://schemas.microsoft.com/office/powerpoint/2010/main" val="14164993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Precisification</a:t>
            </a:r>
            <a:br>
              <a:rPr lang="en-US" dirty="0"/>
            </a:br>
            <a:r>
              <a:rPr lang="en-US" dirty="0"/>
              <a:t>indexical shift and illocutive agreement</a:t>
            </a:r>
          </a:p>
        </p:txBody>
      </p:sp>
      <p:sp>
        <p:nvSpPr>
          <p:cNvPr id="4" name="Slide Number Placeholder 3"/>
          <p:cNvSpPr>
            <a:spLocks noGrp="1"/>
          </p:cNvSpPr>
          <p:nvPr>
            <p:ph type="sldNum" sz="quarter" idx="5"/>
          </p:nvPr>
        </p:nvSpPr>
        <p:spPr/>
        <p:txBody>
          <a:bodyPr/>
          <a:lstStyle/>
          <a:p>
            <a:fld id="{D255771D-D381-A540-A029-ACDD1C51B573}" type="slidenum">
              <a:rPr lang="en-US" smtClean="0"/>
              <a:pPr/>
              <a:t>117</a:t>
            </a:fld>
            <a:endParaRPr lang="en-US" dirty="0"/>
          </a:p>
        </p:txBody>
      </p:sp>
    </p:spTree>
    <p:extLst>
      <p:ext uri="{BB962C8B-B14F-4D97-AF65-F5344CB8AC3E}">
        <p14:creationId xmlns:p14="http://schemas.microsoft.com/office/powerpoint/2010/main" val="42542092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George's semantics from their dissertation, there's either a SE semantics (where the interrogative LF contains an exhaustivity operator), or theirs a non-exhaustive/MS semantics (where the LF does NOT contain the EXH operator). </a:t>
            </a:r>
          </a:p>
          <a:p>
            <a:endParaRPr lang="en-US" dirty="0"/>
          </a:p>
          <a:p>
            <a:r>
              <a:rPr lang="en-US" dirty="0"/>
              <a:t>George suggests that know *selects* for the EXH operator. Even if that's right, we might wonder how robust this restriction is, since we can easily get MS with know-how and know-where questions.</a:t>
            </a:r>
          </a:p>
        </p:txBody>
      </p:sp>
      <p:sp>
        <p:nvSpPr>
          <p:cNvPr id="4" name="Slide Number Placeholder 3"/>
          <p:cNvSpPr>
            <a:spLocks noGrp="1"/>
          </p:cNvSpPr>
          <p:nvPr>
            <p:ph type="sldNum" sz="quarter" idx="5"/>
          </p:nvPr>
        </p:nvSpPr>
        <p:spPr/>
        <p:txBody>
          <a:bodyPr/>
          <a:lstStyle/>
          <a:p>
            <a:fld id="{D255771D-D381-A540-A029-ACDD1C51B573}" type="slidenum">
              <a:rPr lang="en-US" smtClean="0"/>
              <a:pPr/>
              <a:t>10</a:t>
            </a:fld>
            <a:endParaRPr lang="en-US" dirty="0"/>
          </a:p>
        </p:txBody>
      </p:sp>
    </p:spTree>
    <p:extLst>
      <p:ext uri="{BB962C8B-B14F-4D97-AF65-F5344CB8AC3E}">
        <p14:creationId xmlns:p14="http://schemas.microsoft.com/office/powerpoint/2010/main" val="3114166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it’s not quite clear that </a:t>
            </a:r>
          </a:p>
        </p:txBody>
      </p:sp>
      <p:sp>
        <p:nvSpPr>
          <p:cNvPr id="4" name="Slide Number Placeholder 3"/>
          <p:cNvSpPr>
            <a:spLocks noGrp="1"/>
          </p:cNvSpPr>
          <p:nvPr>
            <p:ph type="sldNum" sz="quarter" idx="5"/>
          </p:nvPr>
        </p:nvSpPr>
        <p:spPr/>
        <p:txBody>
          <a:bodyPr/>
          <a:lstStyle/>
          <a:p>
            <a:fld id="{D255771D-D381-A540-A029-ACDD1C51B573}" type="slidenum">
              <a:rPr lang="en-US" smtClean="0"/>
              <a:pPr/>
              <a:t>118</a:t>
            </a:fld>
            <a:endParaRPr lang="en-US" dirty="0"/>
          </a:p>
        </p:txBody>
      </p:sp>
    </p:spTree>
    <p:extLst>
      <p:ext uri="{BB962C8B-B14F-4D97-AF65-F5344CB8AC3E}">
        <p14:creationId xmlns:p14="http://schemas.microsoft.com/office/powerpoint/2010/main" val="27702624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possible that this weakening reduces to context-sensitive variables pragmatic </a:t>
            </a:r>
          </a:p>
        </p:txBody>
      </p:sp>
      <p:sp>
        <p:nvSpPr>
          <p:cNvPr id="4" name="Slide Number Placeholder 3"/>
          <p:cNvSpPr>
            <a:spLocks noGrp="1"/>
          </p:cNvSpPr>
          <p:nvPr>
            <p:ph type="sldNum" sz="quarter" idx="5"/>
          </p:nvPr>
        </p:nvSpPr>
        <p:spPr/>
        <p:txBody>
          <a:bodyPr/>
          <a:lstStyle/>
          <a:p>
            <a:fld id="{D255771D-D381-A540-A029-ACDD1C51B573}" type="slidenum">
              <a:rPr lang="en-US" smtClean="0"/>
              <a:pPr/>
              <a:t>119</a:t>
            </a:fld>
            <a:endParaRPr lang="en-US" dirty="0"/>
          </a:p>
        </p:txBody>
      </p:sp>
    </p:spTree>
    <p:extLst>
      <p:ext uri="{BB962C8B-B14F-4D97-AF65-F5344CB8AC3E}">
        <p14:creationId xmlns:p14="http://schemas.microsoft.com/office/powerpoint/2010/main" val="5030442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this leave us </a:t>
            </a:r>
          </a:p>
          <a:p>
            <a:endParaRPr lang="en-US" dirty="0"/>
          </a:p>
          <a:p>
            <a:r>
              <a:rPr lang="en-US" dirty="0"/>
              <a:t>Given experiment 3 it seems people’s judgements aren’t purely about form or about context</a:t>
            </a:r>
          </a:p>
          <a:p>
            <a:r>
              <a:rPr lang="en-US" dirty="0"/>
              <a:t>We see some judgements difference related to a modal, and some related to task differences</a:t>
            </a:r>
          </a:p>
          <a:p>
            <a:pPr marL="0" indent="0">
              <a:buNone/>
            </a:pPr>
            <a:r>
              <a:rPr lang="en-US" dirty="0">
                <a:solidFill>
                  <a:srgbClr val="FF0000"/>
                </a:solidFill>
              </a:rPr>
              <a:t>What do we want in our grammar? What do we want in our pragmatics?</a:t>
            </a:r>
          </a:p>
          <a:p>
            <a:pPr lvl="1"/>
            <a:r>
              <a:rPr lang="en-US" dirty="0">
                <a:solidFill>
                  <a:srgbClr val="FF0000"/>
                </a:solidFill>
              </a:rPr>
              <a:t>Ambiguity a marker of efficiency? (cf. Piantadosi?)</a:t>
            </a:r>
          </a:p>
          <a:p>
            <a:pPr lvl="1"/>
            <a:r>
              <a:rPr lang="en-US" dirty="0">
                <a:solidFill>
                  <a:srgbClr val="FF0000"/>
                </a:solidFill>
              </a:rPr>
              <a:t>Underspecification reduces </a:t>
            </a:r>
            <a:r>
              <a:rPr lang="en-US" dirty="0" err="1">
                <a:solidFill>
                  <a:srgbClr val="FF0000"/>
                </a:solidFill>
              </a:rPr>
              <a:t>cmopuational</a:t>
            </a:r>
            <a:r>
              <a:rPr lang="en-US" dirty="0">
                <a:solidFill>
                  <a:srgbClr val="FF0000"/>
                </a:solidFill>
              </a:rPr>
              <a:t> explosion (cf. </a:t>
            </a:r>
            <a:r>
              <a:rPr lang="en-US" dirty="0" err="1">
                <a:solidFill>
                  <a:srgbClr val="FF0000"/>
                </a:solidFill>
              </a:rPr>
              <a:t>Poesio</a:t>
            </a:r>
            <a:r>
              <a:rPr lang="en-US" dirty="0">
                <a:solidFill>
                  <a:srgbClr val="FF0000"/>
                </a:solidFill>
              </a:rPr>
              <a:t>…)</a:t>
            </a:r>
          </a:p>
          <a:p>
            <a:endParaRPr lang="en-US" dirty="0"/>
          </a:p>
          <a:p>
            <a:endParaRPr lang="en-US" dirty="0"/>
          </a:p>
          <a:p>
            <a:r>
              <a:rPr lang="en-US" dirty="0"/>
              <a:t>But there’s more work to be done to understand how exactly that works.</a:t>
            </a:r>
          </a:p>
        </p:txBody>
      </p:sp>
      <p:sp>
        <p:nvSpPr>
          <p:cNvPr id="4" name="Slide Number Placeholder 3"/>
          <p:cNvSpPr>
            <a:spLocks noGrp="1"/>
          </p:cNvSpPr>
          <p:nvPr>
            <p:ph type="sldNum" sz="quarter" idx="5"/>
          </p:nvPr>
        </p:nvSpPr>
        <p:spPr/>
        <p:txBody>
          <a:bodyPr/>
          <a:lstStyle/>
          <a:p>
            <a:fld id="{5A6D4825-15A1-494D-9648-95969CDC653A}" type="slidenum">
              <a:rPr lang="en-US" smtClean="0"/>
              <a:pPr/>
              <a:t>120</a:t>
            </a:fld>
            <a:endParaRPr lang="en-US" dirty="0"/>
          </a:p>
        </p:txBody>
      </p:sp>
    </p:spTree>
    <p:extLst>
      <p:ext uri="{BB962C8B-B14F-4D97-AF65-F5344CB8AC3E}">
        <p14:creationId xmlns:p14="http://schemas.microsoft.com/office/powerpoint/2010/main" val="41623606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this leave us </a:t>
            </a:r>
          </a:p>
          <a:p>
            <a:endParaRPr lang="en-US" dirty="0"/>
          </a:p>
          <a:p>
            <a:r>
              <a:rPr lang="en-US" dirty="0"/>
              <a:t>Given experiment 3 it seems people’s judgements aren’t purely about form or about context</a:t>
            </a:r>
          </a:p>
          <a:p>
            <a:r>
              <a:rPr lang="en-US" dirty="0"/>
              <a:t>We see some judgements difference related to a modal, and some related to task differences</a:t>
            </a:r>
          </a:p>
          <a:p>
            <a:endParaRPr lang="en-US" dirty="0"/>
          </a:p>
          <a:p>
            <a:r>
              <a:rPr lang="en-US" dirty="0"/>
              <a:t>But there’s more work to be done to understand how exactly that works.</a:t>
            </a:r>
          </a:p>
        </p:txBody>
      </p:sp>
      <p:sp>
        <p:nvSpPr>
          <p:cNvPr id="4" name="Slide Number Placeholder 3"/>
          <p:cNvSpPr>
            <a:spLocks noGrp="1"/>
          </p:cNvSpPr>
          <p:nvPr>
            <p:ph type="sldNum" sz="quarter" idx="5"/>
          </p:nvPr>
        </p:nvSpPr>
        <p:spPr/>
        <p:txBody>
          <a:bodyPr/>
          <a:lstStyle/>
          <a:p>
            <a:fld id="{5A6D4825-15A1-494D-9648-95969CDC653A}" type="slidenum">
              <a:rPr lang="en-US" smtClean="0"/>
              <a:pPr/>
              <a:t>121</a:t>
            </a:fld>
            <a:endParaRPr lang="en-US" dirty="0"/>
          </a:p>
        </p:txBody>
      </p:sp>
    </p:spTree>
    <p:extLst>
      <p:ext uri="{BB962C8B-B14F-4D97-AF65-F5344CB8AC3E}">
        <p14:creationId xmlns:p14="http://schemas.microsoft.com/office/powerpoint/2010/main" val="32340352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does this leave us </a:t>
            </a:r>
          </a:p>
          <a:p>
            <a:endParaRPr lang="en-US" dirty="0"/>
          </a:p>
          <a:p>
            <a:r>
              <a:rPr lang="en-US" dirty="0"/>
              <a:t>Given experiment 3 it seems people’s judgements aren’t purely about form or about context</a:t>
            </a:r>
          </a:p>
          <a:p>
            <a:r>
              <a:rPr lang="en-US" dirty="0"/>
              <a:t>We see some judgements difference related to a modal, and some related to task differences</a:t>
            </a:r>
          </a:p>
          <a:p>
            <a:endParaRPr lang="en-US" dirty="0"/>
          </a:p>
          <a:p>
            <a:r>
              <a:rPr lang="en-US" dirty="0"/>
              <a:t>But there’s more work to be done to understand how exactly that works.</a:t>
            </a:r>
          </a:p>
        </p:txBody>
      </p:sp>
      <p:sp>
        <p:nvSpPr>
          <p:cNvPr id="4" name="Slide Number Placeholder 3"/>
          <p:cNvSpPr>
            <a:spLocks noGrp="1"/>
          </p:cNvSpPr>
          <p:nvPr>
            <p:ph type="sldNum" sz="quarter" idx="5"/>
          </p:nvPr>
        </p:nvSpPr>
        <p:spPr/>
        <p:txBody>
          <a:bodyPr/>
          <a:lstStyle/>
          <a:p>
            <a:fld id="{5A6D4825-15A1-494D-9648-95969CDC653A}" type="slidenum">
              <a:rPr lang="en-US" smtClean="0"/>
              <a:pPr/>
              <a:t>124</a:t>
            </a:fld>
            <a:endParaRPr lang="en-US" dirty="0"/>
          </a:p>
        </p:txBody>
      </p:sp>
    </p:spTree>
    <p:extLst>
      <p:ext uri="{BB962C8B-B14F-4D97-AF65-F5344CB8AC3E}">
        <p14:creationId xmlns:p14="http://schemas.microsoft.com/office/powerpoint/2010/main" val="3324763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Another example to drive the point home </a:t>
            </a:r>
          </a:p>
          <a:p>
            <a:r>
              <a:rPr lang="en-US" dirty="0"/>
              <a:t>Even the things we thought earlier HAD to be exhaustive can be non-exhaustive</a:t>
            </a:r>
          </a:p>
          <a:p>
            <a:endParaRPr lang="en-US" dirty="0"/>
          </a:p>
          <a:p>
            <a:r>
              <a:rPr lang="en-US" dirty="0"/>
              <a:t>If you think this is implicit domain restriction, I have an example for you to show that maybe that’s not it.</a:t>
            </a:r>
          </a:p>
        </p:txBody>
      </p:sp>
      <p:sp>
        <p:nvSpPr>
          <p:cNvPr id="4" name="Slide Number Placeholder 3"/>
          <p:cNvSpPr>
            <a:spLocks noGrp="1"/>
          </p:cNvSpPr>
          <p:nvPr>
            <p:ph type="sldNum" sz="quarter" idx="10"/>
          </p:nvPr>
        </p:nvSpPr>
        <p:spPr/>
        <p:txBody>
          <a:bodyPr/>
          <a:lstStyle/>
          <a:p>
            <a:fld id="{D255771D-D381-A540-A029-ACDD1C51B573}" type="slidenum">
              <a:rPr lang="en-US" smtClean="0"/>
              <a:t>126</a:t>
            </a:fld>
            <a:endParaRPr lang="en-US"/>
          </a:p>
        </p:txBody>
      </p:sp>
    </p:spTree>
    <p:extLst>
      <p:ext uri="{BB962C8B-B14F-4D97-AF65-F5344CB8AC3E}">
        <p14:creationId xmlns:p14="http://schemas.microsoft.com/office/powerpoint/2010/main" val="10703896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this could maybe be construed as another manipulation of contextual goals, which also probably govern granularity</a:t>
            </a:r>
          </a:p>
          <a:p>
            <a:endParaRPr lang="en-US" dirty="0"/>
          </a:p>
          <a:p>
            <a:r>
              <a:rPr lang="en-US" dirty="0"/>
              <a:t>So while this may not apparently translate to a difference between MS and MA, we will should keep it in the back of our minds and something that does differ between them.</a:t>
            </a:r>
          </a:p>
        </p:txBody>
      </p:sp>
      <p:sp>
        <p:nvSpPr>
          <p:cNvPr id="4" name="Slide Number Placeholder 3"/>
          <p:cNvSpPr>
            <a:spLocks noGrp="1"/>
          </p:cNvSpPr>
          <p:nvPr>
            <p:ph type="sldNum" sz="quarter" idx="10"/>
          </p:nvPr>
        </p:nvSpPr>
        <p:spPr/>
        <p:txBody>
          <a:bodyPr/>
          <a:lstStyle/>
          <a:p>
            <a:fld id="{D255771D-D381-A540-A029-ACDD1C51B573}" type="slidenum">
              <a:rPr lang="en-US" smtClean="0"/>
              <a:t>127</a:t>
            </a:fld>
            <a:endParaRPr lang="en-US"/>
          </a:p>
        </p:txBody>
      </p:sp>
    </p:spTree>
    <p:extLst>
      <p:ext uri="{BB962C8B-B14F-4D97-AF65-F5344CB8AC3E}">
        <p14:creationId xmlns:p14="http://schemas.microsoft.com/office/powerpoint/2010/main" val="27911979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this could maybe be construed as another manipulation of contextual goals, which also probably govern granularity</a:t>
            </a:r>
          </a:p>
          <a:p>
            <a:endParaRPr lang="en-US" dirty="0"/>
          </a:p>
          <a:p>
            <a:r>
              <a:rPr lang="en-US" dirty="0"/>
              <a:t>So while this may not apparently translate to a difference between MS and MA, we will should keep it in the back of our minds and something that does differ between them.</a:t>
            </a:r>
          </a:p>
        </p:txBody>
      </p:sp>
      <p:sp>
        <p:nvSpPr>
          <p:cNvPr id="4" name="Slide Number Placeholder 3"/>
          <p:cNvSpPr>
            <a:spLocks noGrp="1"/>
          </p:cNvSpPr>
          <p:nvPr>
            <p:ph type="sldNum" sz="quarter" idx="10"/>
          </p:nvPr>
        </p:nvSpPr>
        <p:spPr/>
        <p:txBody>
          <a:bodyPr/>
          <a:lstStyle/>
          <a:p>
            <a:fld id="{D255771D-D381-A540-A029-ACDD1C51B573}" type="slidenum">
              <a:rPr lang="en-US" smtClean="0"/>
              <a:t>128</a:t>
            </a:fld>
            <a:endParaRPr lang="en-US"/>
          </a:p>
        </p:txBody>
      </p:sp>
    </p:spTree>
    <p:extLst>
      <p:ext uri="{BB962C8B-B14F-4D97-AF65-F5344CB8AC3E}">
        <p14:creationId xmlns:p14="http://schemas.microsoft.com/office/powerpoint/2010/main" val="295308673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But there were a couple problems with this study. The modal and nonmodal conditions weren't on an equal footing, in terms of how easy it was for the participant to judge target sentences....</a:t>
            </a:r>
          </a:p>
          <a:p>
            <a:endParaRPr lang="en-US" dirty="0"/>
          </a:p>
        </p:txBody>
      </p:sp>
      <p:sp>
        <p:nvSpPr>
          <p:cNvPr id="4" name="Slide Number Placeholder 3"/>
          <p:cNvSpPr>
            <a:spLocks noGrp="1"/>
          </p:cNvSpPr>
          <p:nvPr>
            <p:ph type="sldNum" sz="quarter" idx="10"/>
          </p:nvPr>
        </p:nvSpPr>
        <p:spPr/>
        <p:txBody>
          <a:bodyPr/>
          <a:lstStyle/>
          <a:p>
            <a:fld id="{D255771D-D381-A540-A029-ACDD1C51B573}" type="slidenum">
              <a:rPr lang="en-US" smtClean="0"/>
              <a:t>130</a:t>
            </a:fld>
            <a:endParaRPr lang="en-US"/>
          </a:p>
        </p:txBody>
      </p:sp>
    </p:spTree>
    <p:extLst>
      <p:ext uri="{BB962C8B-B14F-4D97-AF65-F5344CB8AC3E}">
        <p14:creationId xmlns:p14="http://schemas.microsoft.com/office/powerpoint/2010/main" val="3884754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14425" y="1143000"/>
            <a:ext cx="4629150" cy="3086100"/>
          </a:xfrm>
        </p:spPr>
      </p:sp>
      <p:sp>
        <p:nvSpPr>
          <p:cNvPr id="3" name="Notes Placeholder 2"/>
          <p:cNvSpPr>
            <a:spLocks noGrp="1"/>
          </p:cNvSpPr>
          <p:nvPr>
            <p:ph type="body" idx="1"/>
          </p:nvPr>
        </p:nvSpPr>
        <p:spPr/>
        <p:txBody>
          <a:bodyPr/>
          <a:lstStyle/>
          <a:p>
            <a:r>
              <a:rPr lang="en-US" dirty="0"/>
              <a:t>A low stakes context will change how informative an answer is, so a high ranked MS/MO is equally as informative as an MA</a:t>
            </a:r>
          </a:p>
        </p:txBody>
      </p:sp>
      <p:sp>
        <p:nvSpPr>
          <p:cNvPr id="4" name="Slide Number Placeholder 3"/>
          <p:cNvSpPr>
            <a:spLocks noGrp="1"/>
          </p:cNvSpPr>
          <p:nvPr>
            <p:ph type="sldNum" sz="quarter" idx="10"/>
          </p:nvPr>
        </p:nvSpPr>
        <p:spPr/>
        <p:txBody>
          <a:bodyPr/>
          <a:lstStyle/>
          <a:p>
            <a:fld id="{D255771D-D381-A540-A029-ACDD1C51B573}" type="slidenum">
              <a:rPr lang="en-US" smtClean="0"/>
              <a:t>136</a:t>
            </a:fld>
            <a:endParaRPr lang="en-US"/>
          </a:p>
        </p:txBody>
      </p:sp>
    </p:spTree>
    <p:extLst>
      <p:ext uri="{BB962C8B-B14F-4D97-AF65-F5344CB8AC3E}">
        <p14:creationId xmlns:p14="http://schemas.microsoft.com/office/powerpoint/2010/main" val="2071476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observation that has most compelled the attention of formal semanticists is that modal questions seem to be the ones that permit Mention-some readings. CLICK</a:t>
            </a:r>
          </a:p>
          <a:p>
            <a:endParaRPr lang="en-US" dirty="0"/>
          </a:p>
          <a:p>
            <a:endParaRPr lang="en-US" dirty="0"/>
          </a:p>
          <a:p>
            <a:r>
              <a:rPr lang="en-US" dirty="0"/>
              <a:t>TRANSITION: However, the modal theory runs into problems because there seems to be data that it cannot account for – NEXT SLIDE</a:t>
            </a:r>
          </a:p>
        </p:txBody>
      </p:sp>
      <p:sp>
        <p:nvSpPr>
          <p:cNvPr id="4" name="Slide Number Placeholder 3"/>
          <p:cNvSpPr>
            <a:spLocks noGrp="1"/>
          </p:cNvSpPr>
          <p:nvPr>
            <p:ph type="sldNum" sz="quarter" idx="5"/>
          </p:nvPr>
        </p:nvSpPr>
        <p:spPr/>
        <p:txBody>
          <a:bodyPr/>
          <a:lstStyle/>
          <a:p>
            <a:fld id="{5A6D4825-15A1-494D-9648-95969CDC653A}" type="slidenum">
              <a:rPr lang="en-US" smtClean="0"/>
              <a:pPr/>
              <a:t>11</a:t>
            </a:fld>
            <a:endParaRPr lang="en-US" dirty="0"/>
          </a:p>
        </p:txBody>
      </p:sp>
    </p:spTree>
    <p:extLst>
      <p:ext uri="{BB962C8B-B14F-4D97-AF65-F5344CB8AC3E}">
        <p14:creationId xmlns:p14="http://schemas.microsoft.com/office/powerpoint/2010/main" val="3690230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two primary theories as to why a question might want a non-exhaustive answer. CLICK</a:t>
            </a:r>
          </a:p>
          <a:p>
            <a:endParaRPr lang="en-US" dirty="0"/>
          </a:p>
          <a:p>
            <a:r>
              <a:rPr lang="en-US" dirty="0"/>
              <a:t>The Modal Theory posits that the presence of a modal (or a covert modal in a non-finite embedded clause) is what permits a non-exhaustive answer. CLICK</a:t>
            </a:r>
          </a:p>
          <a:p>
            <a:endParaRPr lang="en-US" dirty="0"/>
          </a:p>
          <a:p>
            <a:r>
              <a:rPr lang="en-US" dirty="0"/>
              <a:t>The pragmatic theory posits that non-exhaustivity will be permitted when a non-exhaustive answer satisfies contextual discourse goals. </a:t>
            </a:r>
          </a:p>
          <a:p>
            <a:endParaRPr lang="en-US" dirty="0"/>
          </a:p>
          <a:p>
            <a:r>
              <a:rPr lang="en-US" dirty="0"/>
              <a:t>Now, here, we're grouping together several theories that aren't formally identical, but the main unifying factor is the importance of some feature of the context.</a:t>
            </a:r>
          </a:p>
          <a:p>
            <a:endParaRPr lang="en-US" dirty="0"/>
          </a:p>
          <a:p>
            <a:r>
              <a:rPr lang="en-US" dirty="0"/>
              <a:t>There’s also ambiguity theories, which hold that all  questions are ambiguous between the two readings. As </a:t>
            </a:r>
            <a:r>
              <a:rPr lang="en-US" dirty="0" err="1"/>
              <a:t>yimei</a:t>
            </a:r>
            <a:r>
              <a:rPr lang="en-US" dirty="0"/>
              <a:t> mentioned, these will ultimately reduce to pragmatic theories because ”pragmatics” will determine the reading.</a:t>
            </a:r>
          </a:p>
          <a:p>
            <a:r>
              <a:rPr lang="en-US" dirty="0"/>
              <a:t>but we will put these aside for the purposes of this presentation.  </a:t>
            </a:r>
          </a:p>
          <a:p>
            <a:endParaRPr lang="en-US" dirty="0"/>
          </a:p>
        </p:txBody>
      </p:sp>
      <p:sp>
        <p:nvSpPr>
          <p:cNvPr id="4" name="Slide Number Placeholder 3"/>
          <p:cNvSpPr>
            <a:spLocks noGrp="1"/>
          </p:cNvSpPr>
          <p:nvPr>
            <p:ph type="sldNum" sz="quarter" idx="5"/>
          </p:nvPr>
        </p:nvSpPr>
        <p:spPr/>
        <p:txBody>
          <a:bodyPr/>
          <a:lstStyle/>
          <a:p>
            <a:fld id="{5A6D4825-15A1-494D-9648-95969CDC653A}" type="slidenum">
              <a:rPr lang="en-US" smtClean="0"/>
              <a:pPr/>
              <a:t>12</a:t>
            </a:fld>
            <a:endParaRPr lang="en-US" dirty="0"/>
          </a:p>
        </p:txBody>
      </p:sp>
    </p:spTree>
    <p:extLst>
      <p:ext uri="{BB962C8B-B14F-4D97-AF65-F5344CB8AC3E}">
        <p14:creationId xmlns:p14="http://schemas.microsoft.com/office/powerpoint/2010/main" val="2644482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71525" y="1122363"/>
            <a:ext cx="874395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285875" y="3602038"/>
            <a:ext cx="771525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383888A-87CD-044C-815F-DC6BAE056D7C}"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3923721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2044B8-3E3A-4245-9E46-23AE23436D8B}"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149618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61635" y="365125"/>
            <a:ext cx="2218134"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07232" y="365125"/>
            <a:ext cx="6525816"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6D1341D-AC96-4B4E-9A9B-BFA68ED9B5BD}"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19299705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E7C274-9179-1F42-8205-BECF072E9DED}"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303550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1874" y="1709740"/>
            <a:ext cx="8872538"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701874" y="4589465"/>
            <a:ext cx="88725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0B719C-B0C1-FD4D-AAB1-BB0198C6121D}" type="datetime1">
              <a:rPr lang="en-US" smtClean="0"/>
              <a:t>9/21/20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3864362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07231" y="1825625"/>
            <a:ext cx="437197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207794" y="1825625"/>
            <a:ext cx="4371975"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1393ECE-AD8A-7749-BBDD-95E43A35FEC9}"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956159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08571" y="365127"/>
            <a:ext cx="8872538"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708572" y="1681163"/>
            <a:ext cx="435188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708572" y="2505075"/>
            <a:ext cx="4351883"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207794" y="1681163"/>
            <a:ext cx="437331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207794" y="2505075"/>
            <a:ext cx="4373315"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6BA77FC-93A0-0F4C-BD87-6A224120C0CF}" type="datetime1">
              <a:rPr lang="en-US" smtClean="0"/>
              <a:t>9/21/20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5861786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48AB268-44F7-074C-991F-3FCF76B7CA1A}" type="datetime1">
              <a:rPr lang="en-US" smtClean="0"/>
              <a:t>9/21/20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448908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8FF1F-826A-F442-AB51-5BCFC6F6C7E1}" type="datetime1">
              <a:rPr lang="en-US" smtClean="0"/>
              <a:t>9/21/20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097586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4373315" y="987427"/>
            <a:ext cx="5207794"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A7D90DB-661D-0B48-BC3F-378D40EEF9D8}"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873262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71" y="457200"/>
            <a:ext cx="3317825"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373315" y="987427"/>
            <a:ext cx="5207794"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08571" y="2057400"/>
            <a:ext cx="33178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5C22F0E-3398-7543-B51E-57F5EB524714}" type="datetime1">
              <a:rPr lang="en-US" smtClean="0"/>
              <a:t>9/21/20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A6A5D-4452-2B46-A9F4-EDAA047C7BD2}" type="slidenum">
              <a:rPr lang="en-US" smtClean="0"/>
              <a:t>‹#›</a:t>
            </a:fld>
            <a:endParaRPr lang="en-US"/>
          </a:p>
        </p:txBody>
      </p:sp>
    </p:spTree>
    <p:extLst>
      <p:ext uri="{BB962C8B-B14F-4D97-AF65-F5344CB8AC3E}">
        <p14:creationId xmlns:p14="http://schemas.microsoft.com/office/powerpoint/2010/main" val="2071311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07231" y="365127"/>
            <a:ext cx="8872538"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07231" y="1825625"/>
            <a:ext cx="8872538"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07231" y="6356352"/>
            <a:ext cx="2314575" cy="365125"/>
          </a:xfrm>
          <a:prstGeom prst="rect">
            <a:avLst/>
          </a:prstGeom>
        </p:spPr>
        <p:txBody>
          <a:bodyPr vert="horz" lIns="91440" tIns="45720" rIns="91440" bIns="45720" rtlCol="0" anchor="ctr"/>
          <a:lstStyle>
            <a:lvl1pPr algn="l">
              <a:defRPr sz="1200" b="0" i="0">
                <a:solidFill>
                  <a:schemeClr val="tx1">
                    <a:tint val="75000"/>
                  </a:schemeClr>
                </a:solidFill>
                <a:latin typeface="Helvetica Neue Regular" panose="02000503000000020004" pitchFamily="2" charset="0"/>
              </a:defRPr>
            </a:lvl1pPr>
          </a:lstStyle>
          <a:p>
            <a:fld id="{0536AE78-B668-F648-8FEF-EFE92C8777DF}" type="datetime1">
              <a:rPr lang="en-US" smtClean="0"/>
              <a:pPr/>
              <a:t>9/21/20</a:t>
            </a:fld>
            <a:endParaRPr lang="en-US" dirty="0"/>
          </a:p>
        </p:txBody>
      </p:sp>
      <p:sp>
        <p:nvSpPr>
          <p:cNvPr id="5" name="Footer Placeholder 4"/>
          <p:cNvSpPr>
            <a:spLocks noGrp="1"/>
          </p:cNvSpPr>
          <p:nvPr>
            <p:ph type="ftr" sz="quarter" idx="3"/>
          </p:nvPr>
        </p:nvSpPr>
        <p:spPr>
          <a:xfrm>
            <a:off x="3407569" y="6356352"/>
            <a:ext cx="3471863" cy="365125"/>
          </a:xfrm>
          <a:prstGeom prst="rect">
            <a:avLst/>
          </a:prstGeom>
        </p:spPr>
        <p:txBody>
          <a:bodyPr vert="horz" lIns="91440" tIns="45720" rIns="91440" bIns="45720" rtlCol="0" anchor="ctr"/>
          <a:lstStyle>
            <a:lvl1pPr algn="ctr">
              <a:defRPr sz="1200" b="0" i="0">
                <a:solidFill>
                  <a:schemeClr val="tx1">
                    <a:tint val="75000"/>
                  </a:schemeClr>
                </a:solidFill>
                <a:latin typeface="Helvetica Neue Regular" panose="02000503000000020004" pitchFamily="2" charset="0"/>
              </a:defRPr>
            </a:lvl1pPr>
          </a:lstStyle>
          <a:p>
            <a:endParaRPr lang="en-US" dirty="0"/>
          </a:p>
        </p:txBody>
      </p:sp>
      <p:sp>
        <p:nvSpPr>
          <p:cNvPr id="6" name="Slide Number Placeholder 5"/>
          <p:cNvSpPr>
            <a:spLocks noGrp="1"/>
          </p:cNvSpPr>
          <p:nvPr>
            <p:ph type="sldNum" sz="quarter" idx="4"/>
          </p:nvPr>
        </p:nvSpPr>
        <p:spPr>
          <a:xfrm>
            <a:off x="7265194" y="6356352"/>
            <a:ext cx="2314575" cy="365125"/>
          </a:xfrm>
          <a:prstGeom prst="rect">
            <a:avLst/>
          </a:prstGeom>
        </p:spPr>
        <p:txBody>
          <a:bodyPr vert="horz" lIns="91440" tIns="45720" rIns="91440" bIns="45720" rtlCol="0" anchor="ctr"/>
          <a:lstStyle>
            <a:lvl1pPr algn="r">
              <a:defRPr sz="1200" b="0" i="0">
                <a:solidFill>
                  <a:schemeClr val="tx1">
                    <a:tint val="75000"/>
                  </a:schemeClr>
                </a:solidFill>
                <a:latin typeface="Helvetica Neue Regular" panose="02000503000000020004" pitchFamily="2" charset="0"/>
              </a:defRPr>
            </a:lvl1pPr>
          </a:lstStyle>
          <a:p>
            <a:fld id="{C37A6A5D-4452-2B46-A9F4-EDAA047C7BD2}" type="slidenum">
              <a:rPr lang="en-US" smtClean="0"/>
              <a:pPr/>
              <a:t>‹#›</a:t>
            </a:fld>
            <a:endParaRPr lang="en-US" dirty="0"/>
          </a:p>
        </p:txBody>
      </p:sp>
    </p:spTree>
    <p:extLst>
      <p:ext uri="{BB962C8B-B14F-4D97-AF65-F5344CB8AC3E}">
        <p14:creationId xmlns:p14="http://schemas.microsoft.com/office/powerpoint/2010/main" val="4886147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b="0" i="0" kern="1200">
          <a:solidFill>
            <a:schemeClr val="tx1"/>
          </a:solidFill>
          <a:latin typeface="Helvetica Neue Regular" panose="02000503000000020004"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4.jpeg"/><Relationship Id="rId7" Type="http://schemas.microsoft.com/office/2007/relationships/hdphoto" Target="../media/hdphoto2.wdp"/><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1.wdp"/><Relationship Id="rId10" Type="http://schemas.openxmlformats.org/officeDocument/2006/relationships/image" Target="../media/image49.jpeg"/><Relationship Id="rId4" Type="http://schemas.openxmlformats.org/officeDocument/2006/relationships/image" Target="../media/image45.png"/><Relationship Id="rId9" Type="http://schemas.openxmlformats.org/officeDocument/2006/relationships/image" Target="../media/image48.jpe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11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2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A57D1-5D05-F14C-8CE3-9179F1B5BC65}"/>
              </a:ext>
            </a:extLst>
          </p:cNvPr>
          <p:cNvSpPr>
            <a:spLocks noGrp="1"/>
          </p:cNvSpPr>
          <p:nvPr>
            <p:ph type="ctrTitle"/>
          </p:nvPr>
        </p:nvSpPr>
        <p:spPr>
          <a:xfrm>
            <a:off x="197877" y="1251052"/>
            <a:ext cx="9681382" cy="2092226"/>
          </a:xfrm>
          <a:ln w="76200">
            <a:noFill/>
          </a:ln>
        </p:spPr>
        <p:txBody>
          <a:bodyPr>
            <a:noAutofit/>
          </a:bodyPr>
          <a:lstStyle/>
          <a:p>
            <a:pPr marL="388464">
              <a:lnSpc>
                <a:spcPct val="100000"/>
              </a:lnSpc>
            </a:pPr>
            <a:r>
              <a:rPr lang="en-US" sz="5000" dirty="0"/>
              <a:t>The pragmatics of (non-) exhaustivity in </a:t>
            </a:r>
            <a:r>
              <a:rPr lang="en-US" sz="5000" i="1" dirty="0" err="1"/>
              <a:t>wh</a:t>
            </a:r>
            <a:r>
              <a:rPr lang="en-US" sz="5000" i="1" dirty="0"/>
              <a:t>-questions</a:t>
            </a:r>
          </a:p>
        </p:txBody>
      </p:sp>
      <p:sp>
        <p:nvSpPr>
          <p:cNvPr id="3" name="Subtitle 2">
            <a:extLst>
              <a:ext uri="{FF2B5EF4-FFF2-40B4-BE49-F238E27FC236}">
                <a16:creationId xmlns:a16="http://schemas.microsoft.com/office/drawing/2014/main" id="{B3AADB52-1576-0744-B2C9-AA0885B19B2E}"/>
              </a:ext>
            </a:extLst>
          </p:cNvPr>
          <p:cNvSpPr>
            <a:spLocks noGrp="1"/>
          </p:cNvSpPr>
          <p:nvPr>
            <p:ph type="subTitle" idx="1"/>
          </p:nvPr>
        </p:nvSpPr>
        <p:spPr>
          <a:xfrm>
            <a:off x="1180943" y="4629150"/>
            <a:ext cx="7715250" cy="1801982"/>
          </a:xfrm>
        </p:spPr>
        <p:txBody>
          <a:bodyPr>
            <a:normAutofit lnSpcReduction="10000"/>
          </a:bodyPr>
          <a:lstStyle/>
          <a:p>
            <a:r>
              <a:rPr lang="en-US" sz="3375" dirty="0"/>
              <a:t>Morgan Moyer</a:t>
            </a:r>
            <a:br>
              <a:rPr lang="en-US" dirty="0"/>
            </a:br>
            <a:r>
              <a:rPr lang="en-US" dirty="0"/>
              <a:t>Rutgers/Stanford</a:t>
            </a:r>
          </a:p>
          <a:p>
            <a:br>
              <a:rPr lang="en-US" dirty="0"/>
            </a:br>
            <a:r>
              <a:rPr lang="en-US" dirty="0"/>
              <a:t>ALPS lab meeting</a:t>
            </a:r>
            <a:br>
              <a:rPr lang="en-US" dirty="0"/>
            </a:br>
            <a:r>
              <a:rPr lang="en-US" dirty="0"/>
              <a:t>September 22, 2020</a:t>
            </a:r>
          </a:p>
        </p:txBody>
      </p:sp>
    </p:spTree>
    <p:extLst>
      <p:ext uri="{BB962C8B-B14F-4D97-AF65-F5344CB8AC3E}">
        <p14:creationId xmlns:p14="http://schemas.microsoft.com/office/powerpoint/2010/main" val="11022556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28AF9-2C4E-F641-9511-1AB528C53F66}"/>
              </a:ext>
            </a:extLst>
          </p:cNvPr>
          <p:cNvSpPr>
            <a:spLocks noGrp="1"/>
          </p:cNvSpPr>
          <p:nvPr>
            <p:ph type="title"/>
          </p:nvPr>
        </p:nvSpPr>
        <p:spPr/>
        <p:txBody>
          <a:bodyPr/>
          <a:lstStyle/>
          <a:p>
            <a:r>
              <a:rPr lang="en-US" dirty="0"/>
              <a:t>Verb constraints on exhaustivity?</a:t>
            </a:r>
          </a:p>
        </p:txBody>
      </p:sp>
      <p:sp>
        <p:nvSpPr>
          <p:cNvPr id="3" name="Content Placeholder 2">
            <a:extLst>
              <a:ext uri="{FF2B5EF4-FFF2-40B4-BE49-F238E27FC236}">
                <a16:creationId xmlns:a16="http://schemas.microsoft.com/office/drawing/2014/main" id="{F550E38E-8920-0B44-B47F-3C1B6227E367}"/>
              </a:ext>
            </a:extLst>
          </p:cNvPr>
          <p:cNvSpPr>
            <a:spLocks noGrp="1"/>
          </p:cNvSpPr>
          <p:nvPr>
            <p:ph idx="1"/>
          </p:nvPr>
        </p:nvSpPr>
        <p:spPr/>
        <p:txBody>
          <a:bodyPr>
            <a:normAutofit fontScale="92500" lnSpcReduction="10000"/>
          </a:bodyPr>
          <a:lstStyle/>
          <a:p>
            <a:pPr marL="0" indent="0">
              <a:buNone/>
            </a:pPr>
            <a:r>
              <a:rPr lang="en-US" dirty="0"/>
              <a:t>Long debate about verbs and strengths of exhaustivity </a:t>
            </a:r>
            <a:r>
              <a:rPr lang="en-US" sz="1900" dirty="0">
                <a:solidFill>
                  <a:schemeClr val="bg1">
                    <a:lumMod val="50000"/>
                  </a:schemeClr>
                </a:solidFill>
              </a:rPr>
              <a:t>(</a:t>
            </a:r>
            <a:r>
              <a:rPr lang="en-US" sz="1900" dirty="0" err="1">
                <a:solidFill>
                  <a:schemeClr val="bg1">
                    <a:lumMod val="50000"/>
                  </a:schemeClr>
                </a:solidFill>
              </a:rPr>
              <a:t>Karttunen</a:t>
            </a:r>
            <a:r>
              <a:rPr lang="en-US" sz="1900" dirty="0">
                <a:solidFill>
                  <a:schemeClr val="bg1">
                    <a:lumMod val="50000"/>
                  </a:schemeClr>
                </a:solidFill>
              </a:rPr>
              <a:t> 1977; </a:t>
            </a:r>
            <a:r>
              <a:rPr lang="en-US" sz="1900" dirty="0" err="1">
                <a:solidFill>
                  <a:schemeClr val="bg1">
                    <a:lumMod val="50000"/>
                  </a:schemeClr>
                </a:solidFill>
              </a:rPr>
              <a:t>Groenendijk</a:t>
            </a:r>
            <a:r>
              <a:rPr lang="en-US" sz="1900" dirty="0">
                <a:solidFill>
                  <a:schemeClr val="bg1">
                    <a:lumMod val="50000"/>
                  </a:schemeClr>
                </a:solidFill>
              </a:rPr>
              <a:t> &amp; </a:t>
            </a:r>
            <a:r>
              <a:rPr lang="en-US" sz="1900" dirty="0" err="1">
                <a:solidFill>
                  <a:schemeClr val="bg1">
                    <a:lumMod val="50000"/>
                  </a:schemeClr>
                </a:solidFill>
              </a:rPr>
              <a:t>Stokhof</a:t>
            </a:r>
            <a:r>
              <a:rPr lang="en-US" sz="1900" dirty="0">
                <a:solidFill>
                  <a:schemeClr val="bg1">
                    <a:lumMod val="50000"/>
                  </a:schemeClr>
                </a:solidFill>
              </a:rPr>
              <a:t> 1982, 1984; Berman 1991; Heim 1994; Ginzburg 1995; </a:t>
            </a:r>
            <a:r>
              <a:rPr lang="en-US" sz="1900" dirty="0" err="1">
                <a:solidFill>
                  <a:schemeClr val="bg1">
                    <a:lumMod val="50000"/>
                  </a:schemeClr>
                </a:solidFill>
              </a:rPr>
              <a:t>Lahiri</a:t>
            </a:r>
            <a:r>
              <a:rPr lang="en-US" sz="1900" dirty="0">
                <a:solidFill>
                  <a:schemeClr val="bg1">
                    <a:lumMod val="50000"/>
                  </a:schemeClr>
                </a:solidFill>
              </a:rPr>
              <a:t> 2002; Spector 2005; </a:t>
            </a:r>
            <a:r>
              <a:rPr lang="en-US" sz="1900" dirty="0" err="1">
                <a:solidFill>
                  <a:schemeClr val="bg1">
                    <a:lumMod val="50000"/>
                  </a:schemeClr>
                </a:solidFill>
              </a:rPr>
              <a:t>Guerzoni</a:t>
            </a:r>
            <a:r>
              <a:rPr lang="en-US" sz="1900" dirty="0">
                <a:solidFill>
                  <a:schemeClr val="bg1">
                    <a:lumMod val="50000"/>
                  </a:schemeClr>
                </a:solidFill>
              </a:rPr>
              <a:t> &amp; </a:t>
            </a:r>
            <a:r>
              <a:rPr lang="en-US" sz="1900" dirty="0" err="1">
                <a:solidFill>
                  <a:schemeClr val="bg1">
                    <a:lumMod val="50000"/>
                  </a:schemeClr>
                </a:solidFill>
              </a:rPr>
              <a:t>Sharvit</a:t>
            </a:r>
            <a:r>
              <a:rPr lang="en-US" sz="1900" dirty="0">
                <a:solidFill>
                  <a:schemeClr val="bg1">
                    <a:lumMod val="50000"/>
                  </a:schemeClr>
                </a:solidFill>
              </a:rPr>
              <a:t> 2007; </a:t>
            </a:r>
            <a:r>
              <a:rPr lang="en-US" sz="1900" dirty="0" err="1">
                <a:solidFill>
                  <a:schemeClr val="bg1">
                    <a:lumMod val="50000"/>
                  </a:schemeClr>
                </a:solidFill>
              </a:rPr>
              <a:t>Egré</a:t>
            </a:r>
            <a:r>
              <a:rPr lang="en-US" sz="1900" dirty="0">
                <a:solidFill>
                  <a:schemeClr val="bg1">
                    <a:lumMod val="50000"/>
                  </a:schemeClr>
                </a:solidFill>
              </a:rPr>
              <a:t> 2008; </a:t>
            </a:r>
            <a:r>
              <a:rPr lang="en-US" sz="1900" dirty="0" err="1">
                <a:solidFill>
                  <a:schemeClr val="bg1">
                    <a:lumMod val="50000"/>
                  </a:schemeClr>
                </a:solidFill>
              </a:rPr>
              <a:t>Klinedinst</a:t>
            </a:r>
            <a:r>
              <a:rPr lang="en-US" sz="1900" dirty="0">
                <a:solidFill>
                  <a:schemeClr val="bg1">
                    <a:lumMod val="50000"/>
                  </a:schemeClr>
                </a:solidFill>
              </a:rPr>
              <a:t> &amp; Rothschild 2011; George 2011; Theiler 2014; Romero 2015; Spector &amp; </a:t>
            </a:r>
            <a:r>
              <a:rPr lang="en-US" sz="1900" dirty="0" err="1">
                <a:solidFill>
                  <a:schemeClr val="bg1">
                    <a:lumMod val="50000"/>
                  </a:schemeClr>
                </a:solidFill>
              </a:rPr>
              <a:t>Egré</a:t>
            </a:r>
            <a:r>
              <a:rPr lang="en-US" sz="1900" dirty="0">
                <a:solidFill>
                  <a:schemeClr val="bg1">
                    <a:lumMod val="50000"/>
                  </a:schemeClr>
                </a:solidFill>
              </a:rPr>
              <a:t> 2015; </a:t>
            </a:r>
            <a:r>
              <a:rPr lang="en-US" sz="1900" dirty="0" err="1">
                <a:solidFill>
                  <a:schemeClr val="bg1">
                    <a:lumMod val="50000"/>
                  </a:schemeClr>
                </a:solidFill>
              </a:rPr>
              <a:t>Uegaki</a:t>
            </a:r>
            <a:r>
              <a:rPr lang="en-US" sz="1900" dirty="0">
                <a:solidFill>
                  <a:schemeClr val="bg1">
                    <a:lumMod val="50000"/>
                  </a:schemeClr>
                </a:solidFill>
              </a:rPr>
              <a:t> 2015; Theiler, </a:t>
            </a:r>
            <a:r>
              <a:rPr lang="en-US" sz="1900" dirty="0" err="1">
                <a:solidFill>
                  <a:schemeClr val="bg1">
                    <a:lumMod val="50000"/>
                  </a:schemeClr>
                </a:solidFill>
              </a:rPr>
              <a:t>Roelofson</a:t>
            </a:r>
            <a:r>
              <a:rPr lang="en-US" sz="1900" dirty="0">
                <a:solidFill>
                  <a:schemeClr val="bg1">
                    <a:lumMod val="50000"/>
                  </a:schemeClr>
                </a:solidFill>
              </a:rPr>
              <a:t>, &amp; </a:t>
            </a:r>
            <a:r>
              <a:rPr lang="en-US" sz="1900" dirty="0" err="1">
                <a:solidFill>
                  <a:schemeClr val="bg1">
                    <a:lumMod val="50000"/>
                  </a:schemeClr>
                </a:solidFill>
              </a:rPr>
              <a:t>Aloni</a:t>
            </a:r>
            <a:r>
              <a:rPr lang="en-US" sz="1900" dirty="0">
                <a:solidFill>
                  <a:schemeClr val="bg1">
                    <a:lumMod val="50000"/>
                  </a:schemeClr>
                </a:solidFill>
              </a:rPr>
              <a:t> 2019; Mayr 2019; </a:t>
            </a:r>
            <a:r>
              <a:rPr lang="en-US" sz="1900" dirty="0" err="1">
                <a:solidFill>
                  <a:schemeClr val="bg1">
                    <a:lumMod val="50000"/>
                  </a:schemeClr>
                </a:solidFill>
              </a:rPr>
              <a:t>Uegaki</a:t>
            </a:r>
            <a:r>
              <a:rPr lang="en-US" sz="1900" dirty="0">
                <a:solidFill>
                  <a:schemeClr val="bg1">
                    <a:lumMod val="50000"/>
                  </a:schemeClr>
                </a:solidFill>
              </a:rPr>
              <a:t> &amp; </a:t>
            </a:r>
            <a:r>
              <a:rPr lang="en-US" sz="1900" dirty="0" err="1">
                <a:solidFill>
                  <a:schemeClr val="bg1">
                    <a:lumMod val="50000"/>
                  </a:schemeClr>
                </a:solidFill>
              </a:rPr>
              <a:t>Sudo</a:t>
            </a:r>
            <a:r>
              <a:rPr lang="en-US" sz="1900" dirty="0">
                <a:solidFill>
                  <a:schemeClr val="bg1">
                    <a:lumMod val="50000"/>
                  </a:schemeClr>
                </a:solidFill>
              </a:rPr>
              <a:t> 2019, </a:t>
            </a:r>
            <a:r>
              <a:rPr lang="en-US" sz="1900" dirty="0" err="1">
                <a:solidFill>
                  <a:schemeClr val="bg1">
                    <a:lumMod val="50000"/>
                  </a:schemeClr>
                </a:solidFill>
              </a:rPr>
              <a:t>a.o.</a:t>
            </a:r>
            <a:r>
              <a:rPr lang="en-US" sz="1900" dirty="0">
                <a:solidFill>
                  <a:schemeClr val="bg1">
                    <a:lumMod val="50000"/>
                  </a:schemeClr>
                </a:solidFill>
              </a:rPr>
              <a:t>)</a:t>
            </a:r>
            <a:endParaRPr lang="en-US" dirty="0"/>
          </a:p>
          <a:p>
            <a:endParaRPr lang="en-US" dirty="0"/>
          </a:p>
          <a:p>
            <a:pPr marL="0" indent="0">
              <a:buNone/>
            </a:pPr>
            <a:r>
              <a:rPr lang="en-US" dirty="0"/>
              <a:t>George (2011, Ch. 2): Verbs can select for EXH (MA), or not (MS)—</a:t>
            </a:r>
            <a:r>
              <a:rPr lang="en-US" b="1" i="1" dirty="0">
                <a:solidFill>
                  <a:srgbClr val="FFB1AB"/>
                </a:solidFill>
              </a:rPr>
              <a:t>know</a:t>
            </a:r>
            <a:r>
              <a:rPr lang="en-US" b="1" dirty="0">
                <a:solidFill>
                  <a:srgbClr val="FFB1AB"/>
                </a:solidFill>
              </a:rPr>
              <a:t> selects for EXH. </a:t>
            </a:r>
            <a:r>
              <a:rPr lang="en-US" sz="1900" dirty="0">
                <a:solidFill>
                  <a:schemeClr val="bg1">
                    <a:lumMod val="50000"/>
                  </a:schemeClr>
                </a:solidFill>
              </a:rPr>
              <a:t>(also Heim 1994; Zimmermann 2010)</a:t>
            </a:r>
          </a:p>
          <a:p>
            <a:pPr marL="0" indent="0">
              <a:buNone/>
            </a:pPr>
            <a:endParaRPr lang="en-US" dirty="0"/>
          </a:p>
          <a:p>
            <a:pPr marL="0" indent="0">
              <a:buNone/>
            </a:pPr>
            <a:r>
              <a:rPr lang="en-US" dirty="0"/>
              <a:t>But why?: 	Dana knows where we can find coffee.</a:t>
            </a:r>
          </a:p>
          <a:p>
            <a:pPr marL="0" indent="0">
              <a:buNone/>
            </a:pPr>
            <a:r>
              <a:rPr lang="en-US" dirty="0"/>
              <a:t>		Dana knows how to get to Central Park.</a:t>
            </a:r>
          </a:p>
          <a:p>
            <a:endParaRPr lang="en-US" dirty="0"/>
          </a:p>
        </p:txBody>
      </p:sp>
      <p:sp>
        <p:nvSpPr>
          <p:cNvPr id="4" name="Slide Number Placeholder 3">
            <a:extLst>
              <a:ext uri="{FF2B5EF4-FFF2-40B4-BE49-F238E27FC236}">
                <a16:creationId xmlns:a16="http://schemas.microsoft.com/office/drawing/2014/main" id="{F00C15C3-1BDE-7C42-8828-CB0578AB4DDD}"/>
              </a:ext>
            </a:extLst>
          </p:cNvPr>
          <p:cNvSpPr>
            <a:spLocks noGrp="1"/>
          </p:cNvSpPr>
          <p:nvPr>
            <p:ph type="sldNum" sz="quarter" idx="12"/>
          </p:nvPr>
        </p:nvSpPr>
        <p:spPr/>
        <p:txBody>
          <a:bodyPr/>
          <a:lstStyle/>
          <a:p>
            <a:fld id="{C37A6A5D-4452-2B46-A9F4-EDAA047C7BD2}" type="slidenum">
              <a:rPr lang="en-US" smtClean="0"/>
              <a:t>10</a:t>
            </a:fld>
            <a:endParaRPr lang="en-US"/>
          </a:p>
        </p:txBody>
      </p:sp>
    </p:spTree>
    <p:extLst>
      <p:ext uri="{BB962C8B-B14F-4D97-AF65-F5344CB8AC3E}">
        <p14:creationId xmlns:p14="http://schemas.microsoft.com/office/powerpoint/2010/main" val="36170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4D4B2-6036-AD47-B4DF-CE122EBEA50D}"/>
              </a:ext>
            </a:extLst>
          </p:cNvPr>
          <p:cNvSpPr>
            <a:spLocks noGrp="1"/>
          </p:cNvSpPr>
          <p:nvPr>
            <p:ph type="title"/>
          </p:nvPr>
        </p:nvSpPr>
        <p:spPr/>
        <p:txBody>
          <a:bodyPr/>
          <a:lstStyle/>
          <a:p>
            <a:r>
              <a:rPr lang="en-US" dirty="0"/>
              <a:t>MA Goal Instructions</a:t>
            </a:r>
          </a:p>
        </p:txBody>
      </p:sp>
      <p:sp>
        <p:nvSpPr>
          <p:cNvPr id="3" name="Content Placeholder 2">
            <a:extLst>
              <a:ext uri="{FF2B5EF4-FFF2-40B4-BE49-F238E27FC236}">
                <a16:creationId xmlns:a16="http://schemas.microsoft.com/office/drawing/2014/main" id="{5C3A87C7-105D-8D48-9932-3B77EDA17351}"/>
              </a:ext>
            </a:extLst>
          </p:cNvPr>
          <p:cNvSpPr>
            <a:spLocks noGrp="1"/>
          </p:cNvSpPr>
          <p:nvPr>
            <p:ph idx="1"/>
          </p:nvPr>
        </p:nvSpPr>
        <p:spPr>
          <a:xfrm>
            <a:off x="446895" y="1847852"/>
            <a:ext cx="9393210" cy="4351338"/>
          </a:xfrm>
        </p:spPr>
        <p:txBody>
          <a:bodyPr/>
          <a:lstStyle/>
          <a:p>
            <a:pPr marL="0" indent="0">
              <a:buNone/>
            </a:pPr>
            <a:r>
              <a:rPr lang="en-US" dirty="0">
                <a:solidFill>
                  <a:schemeClr val="bg1">
                    <a:lumMod val="65000"/>
                  </a:schemeClr>
                </a:solidFill>
              </a:rPr>
              <a:t>Some friends have gotten together to play a game of cards. </a:t>
            </a:r>
            <a:r>
              <a:rPr lang="en-US" b="1" dirty="0"/>
              <a:t>The goal of this game is to collect points.</a:t>
            </a:r>
            <a:r>
              <a:rPr lang="en-US" dirty="0"/>
              <a:t> </a:t>
            </a:r>
            <a:r>
              <a:rPr lang="en-US" b="1" dirty="0"/>
              <a:t>If a player plays a certain card, they will receive a point. The players with the most points at the end can move on to the second round. Thus, it is important to keep an accurate account of the points. </a:t>
            </a:r>
          </a:p>
          <a:p>
            <a:pPr marL="0" indent="0">
              <a:buNone/>
            </a:pPr>
            <a:endParaRPr lang="en-US" dirty="0"/>
          </a:p>
          <a:p>
            <a:pPr marL="0" indent="0">
              <a:buNone/>
            </a:pPr>
            <a:r>
              <a:rPr lang="en-US" dirty="0"/>
              <a:t>During training:</a:t>
            </a:r>
          </a:p>
          <a:p>
            <a:pPr marL="0" indent="0">
              <a:buNone/>
            </a:pPr>
            <a:r>
              <a:rPr lang="en-US" b="1" dirty="0"/>
              <a:t>Players with a Queen get a point. </a:t>
            </a:r>
            <a:r>
              <a:rPr lang="en-US" dirty="0">
                <a:solidFill>
                  <a:schemeClr val="bg1">
                    <a:lumMod val="65000"/>
                  </a:schemeClr>
                </a:solidFill>
              </a:rPr>
              <a:t>Who has a Queen to play?</a:t>
            </a:r>
          </a:p>
        </p:txBody>
      </p:sp>
      <p:sp>
        <p:nvSpPr>
          <p:cNvPr id="4" name="Slide Number Placeholder 3">
            <a:extLst>
              <a:ext uri="{FF2B5EF4-FFF2-40B4-BE49-F238E27FC236}">
                <a16:creationId xmlns:a16="http://schemas.microsoft.com/office/drawing/2014/main" id="{D2B988E4-A828-D94E-9DA7-0A08287F00D8}"/>
              </a:ext>
            </a:extLst>
          </p:cNvPr>
          <p:cNvSpPr>
            <a:spLocks noGrp="1"/>
          </p:cNvSpPr>
          <p:nvPr>
            <p:ph type="sldNum" sz="quarter" idx="12"/>
          </p:nvPr>
        </p:nvSpPr>
        <p:spPr/>
        <p:txBody>
          <a:bodyPr/>
          <a:lstStyle/>
          <a:p>
            <a:fld id="{C37A6A5D-4452-2B46-A9F4-EDAA047C7BD2}" type="slidenum">
              <a:rPr lang="en-US" smtClean="0"/>
              <a:t>100</a:t>
            </a:fld>
            <a:endParaRPr lang="en-US"/>
          </a:p>
        </p:txBody>
      </p:sp>
    </p:spTree>
    <p:extLst>
      <p:ext uri="{BB962C8B-B14F-4D97-AF65-F5344CB8AC3E}">
        <p14:creationId xmlns:p14="http://schemas.microsoft.com/office/powerpoint/2010/main" val="17328889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4DE6C-675C-9141-B791-BA347FEC590C}"/>
              </a:ext>
            </a:extLst>
          </p:cNvPr>
          <p:cNvSpPr>
            <a:spLocks noGrp="1"/>
          </p:cNvSpPr>
          <p:nvPr>
            <p:ph type="title"/>
          </p:nvPr>
        </p:nvSpPr>
        <p:spPr/>
        <p:txBody>
          <a:bodyPr/>
          <a:lstStyle/>
          <a:p>
            <a:r>
              <a:rPr lang="en-US" dirty="0"/>
              <a:t>MS Goal Instructions</a:t>
            </a:r>
          </a:p>
        </p:txBody>
      </p:sp>
      <p:sp>
        <p:nvSpPr>
          <p:cNvPr id="3" name="Content Placeholder 2">
            <a:extLst>
              <a:ext uri="{FF2B5EF4-FFF2-40B4-BE49-F238E27FC236}">
                <a16:creationId xmlns:a16="http://schemas.microsoft.com/office/drawing/2014/main" id="{10911273-9E1A-D44F-B94D-B4F34F823FC4}"/>
              </a:ext>
            </a:extLst>
          </p:cNvPr>
          <p:cNvSpPr>
            <a:spLocks noGrp="1"/>
          </p:cNvSpPr>
          <p:nvPr>
            <p:ph idx="1"/>
          </p:nvPr>
        </p:nvSpPr>
        <p:spPr/>
        <p:txBody>
          <a:bodyPr/>
          <a:lstStyle/>
          <a:p>
            <a:pPr marL="0" indent="0">
              <a:buNone/>
            </a:pPr>
            <a:r>
              <a:rPr lang="en-US" dirty="0">
                <a:solidFill>
                  <a:schemeClr val="bg1">
                    <a:lumMod val="65000"/>
                  </a:schemeClr>
                </a:solidFill>
              </a:rPr>
              <a:t>Some friends have gotten together to play a game of cards. </a:t>
            </a:r>
            <a:r>
              <a:rPr lang="en-US" b="1" dirty="0"/>
              <a:t>The goal of the game is to play a card that matches either the number, the color, or the suit of the current card. Players go one at a time. </a:t>
            </a:r>
          </a:p>
          <a:p>
            <a:pPr marL="0" indent="0">
              <a:buNone/>
            </a:pPr>
            <a:endParaRPr lang="en-US" dirty="0"/>
          </a:p>
          <a:p>
            <a:pPr marL="0" indent="0">
              <a:buNone/>
            </a:pPr>
            <a:endParaRPr lang="en-US" dirty="0"/>
          </a:p>
          <a:p>
            <a:pPr marL="0" indent="0">
              <a:buNone/>
            </a:pPr>
            <a:r>
              <a:rPr lang="en-US" dirty="0"/>
              <a:t>During training:</a:t>
            </a:r>
          </a:p>
          <a:p>
            <a:pPr marL="0" indent="0">
              <a:buNone/>
            </a:pPr>
            <a:r>
              <a:rPr lang="en-US" b="1" dirty="0"/>
              <a:t>Let’s say you play a Queen.</a:t>
            </a:r>
            <a:r>
              <a:rPr lang="en-US" dirty="0">
                <a:solidFill>
                  <a:schemeClr val="bg1">
                    <a:lumMod val="65000"/>
                  </a:schemeClr>
                </a:solidFill>
              </a:rPr>
              <a:t> Who has a Queen to play?</a:t>
            </a:r>
          </a:p>
        </p:txBody>
      </p:sp>
      <p:sp>
        <p:nvSpPr>
          <p:cNvPr id="4" name="Slide Number Placeholder 3">
            <a:extLst>
              <a:ext uri="{FF2B5EF4-FFF2-40B4-BE49-F238E27FC236}">
                <a16:creationId xmlns:a16="http://schemas.microsoft.com/office/drawing/2014/main" id="{7A77441F-83C3-FA4C-BCAC-4D7D5CB64DF1}"/>
              </a:ext>
            </a:extLst>
          </p:cNvPr>
          <p:cNvSpPr>
            <a:spLocks noGrp="1"/>
          </p:cNvSpPr>
          <p:nvPr>
            <p:ph type="sldNum" sz="quarter" idx="12"/>
          </p:nvPr>
        </p:nvSpPr>
        <p:spPr/>
        <p:txBody>
          <a:bodyPr/>
          <a:lstStyle/>
          <a:p>
            <a:fld id="{C37A6A5D-4452-2B46-A9F4-EDAA047C7BD2}" type="slidenum">
              <a:rPr lang="en-US" smtClean="0"/>
              <a:t>101</a:t>
            </a:fld>
            <a:endParaRPr lang="en-US"/>
          </a:p>
        </p:txBody>
      </p:sp>
    </p:spTree>
    <p:extLst>
      <p:ext uri="{BB962C8B-B14F-4D97-AF65-F5344CB8AC3E}">
        <p14:creationId xmlns:p14="http://schemas.microsoft.com/office/powerpoint/2010/main" val="314784534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B0FF8-24FE-884A-BE08-189BD8C36B9F}"/>
              </a:ext>
            </a:extLst>
          </p:cNvPr>
          <p:cNvSpPr>
            <a:spLocks noGrp="1"/>
          </p:cNvSpPr>
          <p:nvPr>
            <p:ph type="title"/>
          </p:nvPr>
        </p:nvSpPr>
        <p:spPr/>
        <p:txBody>
          <a:bodyPr/>
          <a:lstStyle/>
          <a:p>
            <a:r>
              <a:rPr lang="en-US" b="1" dirty="0"/>
              <a:t>Caveat</a:t>
            </a:r>
            <a:r>
              <a:rPr lang="en-US" dirty="0"/>
              <a:t> | Implicit contexts</a:t>
            </a:r>
          </a:p>
        </p:txBody>
      </p:sp>
      <p:sp>
        <p:nvSpPr>
          <p:cNvPr id="3" name="Content Placeholder 2">
            <a:extLst>
              <a:ext uri="{FF2B5EF4-FFF2-40B4-BE49-F238E27FC236}">
                <a16:creationId xmlns:a16="http://schemas.microsoft.com/office/drawing/2014/main" id="{F546EC87-DDD3-7F41-AD3C-0CC2B9B04E5F}"/>
              </a:ext>
            </a:extLst>
          </p:cNvPr>
          <p:cNvSpPr>
            <a:spLocks noGrp="1"/>
          </p:cNvSpPr>
          <p:nvPr>
            <p:ph idx="1"/>
          </p:nvPr>
        </p:nvSpPr>
        <p:spPr/>
        <p:txBody>
          <a:bodyPr/>
          <a:lstStyle/>
          <a:p>
            <a:pPr marL="0" indent="0">
              <a:buNone/>
            </a:pPr>
            <a:r>
              <a:rPr lang="en-US" dirty="0"/>
              <a:t>Card games provide </a:t>
            </a:r>
            <a:r>
              <a:rPr lang="en-US" b="1" dirty="0"/>
              <a:t>naturally exhaustive contexts </a:t>
            </a:r>
            <a:r>
              <a:rPr lang="en-US" dirty="0"/>
              <a:t>because the end goal is typically point accrual, so there’s already a maximization of points in the air.</a:t>
            </a:r>
          </a:p>
          <a:p>
            <a:pPr marL="0" indent="0">
              <a:buNone/>
            </a:pPr>
            <a:endParaRPr lang="en-US" dirty="0"/>
          </a:p>
          <a:p>
            <a:pPr marL="0" indent="0">
              <a:buNone/>
            </a:pPr>
            <a:r>
              <a:rPr lang="en-US" dirty="0"/>
              <a:t>Participants will likely be biased to respond exhaustively, given the expectations about typical card game goals.</a:t>
            </a:r>
          </a:p>
        </p:txBody>
      </p:sp>
      <p:sp>
        <p:nvSpPr>
          <p:cNvPr id="4" name="Slide Number Placeholder 3">
            <a:extLst>
              <a:ext uri="{FF2B5EF4-FFF2-40B4-BE49-F238E27FC236}">
                <a16:creationId xmlns:a16="http://schemas.microsoft.com/office/drawing/2014/main" id="{82A0AB7F-8C85-8E4C-9473-0F8C6EE3FA7D}"/>
              </a:ext>
            </a:extLst>
          </p:cNvPr>
          <p:cNvSpPr>
            <a:spLocks noGrp="1"/>
          </p:cNvSpPr>
          <p:nvPr>
            <p:ph type="sldNum" sz="quarter" idx="12"/>
          </p:nvPr>
        </p:nvSpPr>
        <p:spPr/>
        <p:txBody>
          <a:bodyPr/>
          <a:lstStyle/>
          <a:p>
            <a:fld id="{C37A6A5D-4452-2B46-A9F4-EDAA047C7BD2}" type="slidenum">
              <a:rPr lang="en-US" smtClean="0"/>
              <a:t>102</a:t>
            </a:fld>
            <a:endParaRPr lang="en-US"/>
          </a:p>
        </p:txBody>
      </p:sp>
      <p:pic>
        <p:nvPicPr>
          <p:cNvPr id="3074" name="Picture 2" descr="British MPs Want Gambling Caps At £50 A Day - Golden Casino News">
            <a:extLst>
              <a:ext uri="{FF2B5EF4-FFF2-40B4-BE49-F238E27FC236}">
                <a16:creationId xmlns:a16="http://schemas.microsoft.com/office/drawing/2014/main" id="{16D9CD13-3776-B740-8507-FB92DBDEE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194" y="208835"/>
            <a:ext cx="2708888" cy="15270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Are pay and play casinos the future of online gambling? - CasinoBeats">
            <a:extLst>
              <a:ext uri="{FF2B5EF4-FFF2-40B4-BE49-F238E27FC236}">
                <a16:creationId xmlns:a16="http://schemas.microsoft.com/office/drawing/2014/main" id="{8DF55C1A-FD37-4D45-8412-680C32CEB1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023" r="17549"/>
          <a:stretch/>
        </p:blipFill>
        <p:spPr bwMode="auto">
          <a:xfrm>
            <a:off x="3000822" y="4695035"/>
            <a:ext cx="2142678" cy="2026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43192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46861-7D7B-FF49-AF3E-7AA55D536903}"/>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48E34D29-0C6E-B54C-8EE6-864ADE5D95E2}"/>
              </a:ext>
            </a:extLst>
          </p:cNvPr>
          <p:cNvSpPr>
            <a:spLocks noGrp="1"/>
          </p:cNvSpPr>
          <p:nvPr>
            <p:ph idx="1"/>
          </p:nvPr>
        </p:nvSpPr>
        <p:spPr/>
        <p:txBody>
          <a:bodyPr>
            <a:normAutofit lnSpcReduction="10000"/>
          </a:bodyPr>
          <a:lstStyle/>
          <a:p>
            <a:pPr marL="0" indent="0">
              <a:buNone/>
            </a:pPr>
            <a:r>
              <a:rPr lang="en-US" dirty="0"/>
              <a:t>In </a:t>
            </a:r>
            <a:r>
              <a:rPr lang="en-US" b="1" dirty="0">
                <a:solidFill>
                  <a:srgbClr val="BCBAFF"/>
                </a:solidFill>
              </a:rPr>
              <a:t>Informative contexts </a:t>
            </a:r>
            <a:r>
              <a:rPr lang="en-US" dirty="0"/>
              <a:t>(MS/MA Goal), Modal should be neutralized.</a:t>
            </a:r>
          </a:p>
          <a:p>
            <a:pPr lvl="1"/>
            <a:r>
              <a:rPr lang="en-US" dirty="0"/>
              <a:t>MS/MO answers higher in MS Goal than in MA Goal</a:t>
            </a:r>
          </a:p>
          <a:p>
            <a:pPr marL="0" indent="0">
              <a:buNone/>
            </a:pPr>
            <a:endParaRPr lang="en-US" dirty="0"/>
          </a:p>
          <a:p>
            <a:pPr marL="0" indent="0">
              <a:buNone/>
            </a:pPr>
            <a:r>
              <a:rPr lang="en-US" dirty="0"/>
              <a:t>In </a:t>
            </a:r>
            <a:r>
              <a:rPr lang="en-US" b="1" dirty="0" err="1">
                <a:solidFill>
                  <a:srgbClr val="BCBAFF"/>
                </a:solidFill>
              </a:rPr>
              <a:t>Underinformative</a:t>
            </a:r>
            <a:r>
              <a:rPr lang="en-US" b="1" dirty="0">
                <a:solidFill>
                  <a:srgbClr val="BCBAFF"/>
                </a:solidFill>
              </a:rPr>
              <a:t> contexts</a:t>
            </a:r>
            <a:r>
              <a:rPr lang="en-US" dirty="0">
                <a:solidFill>
                  <a:srgbClr val="BCBAFF"/>
                </a:solidFill>
              </a:rPr>
              <a:t> </a:t>
            </a:r>
            <a:r>
              <a:rPr lang="en-US" dirty="0"/>
              <a:t>(No Goal), Modal should be significant.</a:t>
            </a:r>
          </a:p>
          <a:p>
            <a:pPr lvl="1"/>
            <a:r>
              <a:rPr lang="en-US" dirty="0"/>
              <a:t>MS/MO answers higher in Modal vs. </a:t>
            </a:r>
            <a:r>
              <a:rPr lang="en-US" dirty="0" err="1"/>
              <a:t>NoModal</a:t>
            </a:r>
            <a:r>
              <a:rPr lang="en-US" dirty="0"/>
              <a:t> Questions</a:t>
            </a:r>
          </a:p>
          <a:p>
            <a:pPr marL="0" indent="0">
              <a:buNone/>
            </a:pPr>
            <a:endParaRPr lang="en-US" dirty="0"/>
          </a:p>
          <a:p>
            <a:pPr marL="0" indent="0">
              <a:buNone/>
            </a:pPr>
            <a:r>
              <a:rPr lang="en-US" dirty="0"/>
              <a:t>BUT CAVEAT!</a:t>
            </a:r>
          </a:p>
          <a:p>
            <a:pPr marL="0" indent="0">
              <a:buNone/>
            </a:pPr>
            <a:r>
              <a:rPr lang="en-US" dirty="0"/>
              <a:t>	</a:t>
            </a:r>
            <a:r>
              <a:rPr lang="en-US" b="1" dirty="0"/>
              <a:t>No Goal ≈ MA Goal</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71C0ACBB-16AD-1A46-9E6C-3BEF3B9ECD12}"/>
              </a:ext>
            </a:extLst>
          </p:cNvPr>
          <p:cNvSpPr>
            <a:spLocks noGrp="1"/>
          </p:cNvSpPr>
          <p:nvPr>
            <p:ph type="sldNum" sz="quarter" idx="12"/>
          </p:nvPr>
        </p:nvSpPr>
        <p:spPr/>
        <p:txBody>
          <a:bodyPr/>
          <a:lstStyle/>
          <a:p>
            <a:fld id="{C37A6A5D-4452-2B46-A9F4-EDAA047C7BD2}" type="slidenum">
              <a:rPr lang="en-US" smtClean="0"/>
              <a:t>103</a:t>
            </a:fld>
            <a:endParaRPr lang="en-US"/>
          </a:p>
        </p:txBody>
      </p:sp>
    </p:spTree>
    <p:extLst>
      <p:ext uri="{BB962C8B-B14F-4D97-AF65-F5344CB8AC3E}">
        <p14:creationId xmlns:p14="http://schemas.microsoft.com/office/powerpoint/2010/main" val="25072779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9C070431-6616-0542-B23C-2AAA357B3A40}"/>
              </a:ext>
            </a:extLst>
          </p:cNvPr>
          <p:cNvPicPr>
            <a:picLocks noGrp="1" noChangeAspect="1"/>
          </p:cNvPicPr>
          <p:nvPr>
            <p:ph idx="1"/>
          </p:nvPr>
        </p:nvPicPr>
        <p:blipFill>
          <a:blip r:embed="rId2"/>
          <a:stretch>
            <a:fillRect/>
          </a:stretch>
        </p:blipFill>
        <p:spPr>
          <a:xfrm>
            <a:off x="468293" y="198992"/>
            <a:ext cx="4087091" cy="2286000"/>
          </a:xfrm>
        </p:spPr>
      </p:pic>
      <p:sp>
        <p:nvSpPr>
          <p:cNvPr id="4" name="Slide Number Placeholder 3">
            <a:extLst>
              <a:ext uri="{FF2B5EF4-FFF2-40B4-BE49-F238E27FC236}">
                <a16:creationId xmlns:a16="http://schemas.microsoft.com/office/drawing/2014/main" id="{32DCDB0C-A816-7C4B-9C38-126AB3BDDF1D}"/>
              </a:ext>
            </a:extLst>
          </p:cNvPr>
          <p:cNvSpPr>
            <a:spLocks noGrp="1"/>
          </p:cNvSpPr>
          <p:nvPr>
            <p:ph type="sldNum" sz="quarter" idx="12"/>
          </p:nvPr>
        </p:nvSpPr>
        <p:spPr/>
        <p:txBody>
          <a:bodyPr/>
          <a:lstStyle/>
          <a:p>
            <a:fld id="{C37A6A5D-4452-2B46-A9F4-EDAA047C7BD2}" type="slidenum">
              <a:rPr lang="en-US" smtClean="0"/>
              <a:t>104</a:t>
            </a:fld>
            <a:endParaRPr lang="en-US" dirty="0"/>
          </a:p>
        </p:txBody>
      </p:sp>
      <p:pic>
        <p:nvPicPr>
          <p:cNvPr id="13" name="Content Placeholder 5">
            <a:extLst>
              <a:ext uri="{FF2B5EF4-FFF2-40B4-BE49-F238E27FC236}">
                <a16:creationId xmlns:a16="http://schemas.microsoft.com/office/drawing/2014/main" id="{F1F49038-F609-F945-A745-CCAA3F049D77}"/>
              </a:ext>
            </a:extLst>
          </p:cNvPr>
          <p:cNvPicPr>
            <a:picLocks noChangeAspect="1"/>
          </p:cNvPicPr>
          <p:nvPr/>
        </p:nvPicPr>
        <p:blipFill>
          <a:blip r:embed="rId3"/>
          <a:stretch>
            <a:fillRect/>
          </a:stretch>
        </p:blipFill>
        <p:spPr>
          <a:xfrm>
            <a:off x="468292" y="2335428"/>
            <a:ext cx="4087091" cy="2286000"/>
          </a:xfrm>
          <a:prstGeom prst="rect">
            <a:avLst/>
          </a:prstGeom>
        </p:spPr>
      </p:pic>
      <p:pic>
        <p:nvPicPr>
          <p:cNvPr id="12" name="Content Placeholder 5">
            <a:extLst>
              <a:ext uri="{FF2B5EF4-FFF2-40B4-BE49-F238E27FC236}">
                <a16:creationId xmlns:a16="http://schemas.microsoft.com/office/drawing/2014/main" id="{4653085B-4076-2240-9CE6-1150703DFB44}"/>
              </a:ext>
            </a:extLst>
          </p:cNvPr>
          <p:cNvPicPr>
            <a:picLocks noChangeAspect="1"/>
          </p:cNvPicPr>
          <p:nvPr/>
        </p:nvPicPr>
        <p:blipFill>
          <a:blip r:embed="rId4"/>
          <a:stretch>
            <a:fillRect/>
          </a:stretch>
        </p:blipFill>
        <p:spPr>
          <a:xfrm>
            <a:off x="468292" y="4473144"/>
            <a:ext cx="4087091" cy="2286000"/>
          </a:xfrm>
          <a:prstGeom prst="rect">
            <a:avLst/>
          </a:prstGeom>
        </p:spPr>
      </p:pic>
      <p:sp>
        <p:nvSpPr>
          <p:cNvPr id="14" name="TextBox 13">
            <a:extLst>
              <a:ext uri="{FF2B5EF4-FFF2-40B4-BE49-F238E27FC236}">
                <a16:creationId xmlns:a16="http://schemas.microsoft.com/office/drawing/2014/main" id="{240C4360-34D2-CD4A-B63D-DB161A894A94}"/>
              </a:ext>
            </a:extLst>
          </p:cNvPr>
          <p:cNvSpPr txBox="1"/>
          <p:nvPr/>
        </p:nvSpPr>
        <p:spPr>
          <a:xfrm>
            <a:off x="5004486" y="593124"/>
            <a:ext cx="4893275" cy="2785378"/>
          </a:xfrm>
          <a:prstGeom prst="rect">
            <a:avLst/>
          </a:prstGeom>
          <a:noFill/>
        </p:spPr>
        <p:txBody>
          <a:bodyPr wrap="square" rtlCol="0">
            <a:spAutoFit/>
          </a:bodyPr>
          <a:lstStyle/>
          <a:p>
            <a:r>
              <a:rPr lang="en-US" sz="2500" dirty="0">
                <a:latin typeface="Helvetica Neue" panose="02000503000000020004" pitchFamily="2" charset="0"/>
                <a:ea typeface="Helvetica Neue" panose="02000503000000020004" pitchFamily="2" charset="0"/>
                <a:cs typeface="Helvetica Neue" panose="02000503000000020004" pitchFamily="2" charset="0"/>
              </a:rPr>
              <a:t>MS/MO Answers in MS Goal &gt; in MA Goal</a:t>
            </a:r>
          </a:p>
          <a:p>
            <a:endParaRPr lang="en-US" sz="2500" dirty="0">
              <a:latin typeface="Helvetica Neue" panose="02000503000000020004" pitchFamily="2" charset="0"/>
              <a:ea typeface="Helvetica Neue" panose="02000503000000020004" pitchFamily="2" charset="0"/>
              <a:cs typeface="Helvetica Neue" panose="02000503000000020004" pitchFamily="2" charset="0"/>
            </a:endParaRPr>
          </a:p>
          <a:p>
            <a:r>
              <a:rPr lang="en-US" sz="2500" dirty="0">
                <a:latin typeface="Helvetica Neue" panose="02000503000000020004" pitchFamily="2" charset="0"/>
                <a:ea typeface="Helvetica Neue" panose="02000503000000020004" pitchFamily="2" charset="0"/>
                <a:cs typeface="Helvetica Neue" panose="02000503000000020004" pitchFamily="2" charset="0"/>
              </a:rPr>
              <a:t>No </a:t>
            </a:r>
            <a:r>
              <a:rPr lang="en-US" sz="2500" dirty="0" err="1">
                <a:latin typeface="Helvetica Neue" panose="02000503000000020004" pitchFamily="2" charset="0"/>
                <a:ea typeface="Helvetica Neue" panose="02000503000000020004" pitchFamily="2" charset="0"/>
                <a:cs typeface="Helvetica Neue" panose="02000503000000020004" pitchFamily="2" charset="0"/>
              </a:rPr>
              <a:t>s.d.</a:t>
            </a:r>
            <a:r>
              <a:rPr lang="en-US" sz="2500" dirty="0">
                <a:latin typeface="Helvetica Neue" panose="02000503000000020004" pitchFamily="2" charset="0"/>
                <a:ea typeface="Helvetica Neue" panose="02000503000000020004" pitchFamily="2" charset="0"/>
                <a:cs typeface="Helvetica Neue" panose="02000503000000020004" pitchFamily="2" charset="0"/>
              </a:rPr>
              <a:t> between MA/No Goal</a:t>
            </a:r>
          </a:p>
          <a:p>
            <a:endParaRPr lang="en-US" sz="2500" dirty="0">
              <a:latin typeface="Helvetica Neue" panose="02000503000000020004" pitchFamily="2" charset="0"/>
              <a:ea typeface="Helvetica Neue" panose="02000503000000020004" pitchFamily="2" charset="0"/>
              <a:cs typeface="Helvetica Neue" panose="02000503000000020004" pitchFamily="2" charset="0"/>
            </a:endParaRPr>
          </a:p>
          <a:p>
            <a:r>
              <a:rPr lang="en-US" sz="2500" dirty="0">
                <a:latin typeface="Helvetica Neue" panose="02000503000000020004" pitchFamily="2" charset="0"/>
                <a:ea typeface="Helvetica Neue" panose="02000503000000020004" pitchFamily="2" charset="0"/>
                <a:cs typeface="Helvetica Neue" panose="02000503000000020004" pitchFamily="2" charset="0"/>
              </a:rPr>
              <a:t>No effect of Modal in </a:t>
            </a:r>
            <a:r>
              <a:rPr lang="en-US" sz="2500" b="1" dirty="0">
                <a:latin typeface="Helvetica Neue" panose="02000503000000020004" pitchFamily="2" charset="0"/>
                <a:ea typeface="Helvetica Neue" panose="02000503000000020004" pitchFamily="2" charset="0"/>
                <a:cs typeface="Helvetica Neue" panose="02000503000000020004" pitchFamily="2" charset="0"/>
              </a:rPr>
              <a:t>any</a:t>
            </a:r>
            <a:r>
              <a:rPr lang="en-US" sz="2500" dirty="0">
                <a:latin typeface="Helvetica Neue" panose="02000503000000020004" pitchFamily="2" charset="0"/>
                <a:ea typeface="Helvetica Neue" panose="02000503000000020004" pitchFamily="2" charset="0"/>
                <a:cs typeface="Helvetica Neue" panose="02000503000000020004" pitchFamily="2" charset="0"/>
              </a:rPr>
              <a:t> condition (but small interaction)</a:t>
            </a:r>
          </a:p>
        </p:txBody>
      </p:sp>
      <p:sp>
        <p:nvSpPr>
          <p:cNvPr id="15" name="Rectangle 14">
            <a:extLst>
              <a:ext uri="{FF2B5EF4-FFF2-40B4-BE49-F238E27FC236}">
                <a16:creationId xmlns:a16="http://schemas.microsoft.com/office/drawing/2014/main" id="{1600BB6F-C603-C943-B71A-779314D25691}"/>
              </a:ext>
            </a:extLst>
          </p:cNvPr>
          <p:cNvSpPr/>
          <p:nvPr/>
        </p:nvSpPr>
        <p:spPr>
          <a:xfrm>
            <a:off x="3163330" y="593124"/>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458E2DA-795D-ED4E-965A-3AE16B247630}"/>
              </a:ext>
            </a:extLst>
          </p:cNvPr>
          <p:cNvSpPr/>
          <p:nvPr/>
        </p:nvSpPr>
        <p:spPr>
          <a:xfrm>
            <a:off x="3163330" y="2729560"/>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C915C7E-7914-944D-9820-6FC7BB81CF4E}"/>
              </a:ext>
            </a:extLst>
          </p:cNvPr>
          <p:cNvSpPr/>
          <p:nvPr/>
        </p:nvSpPr>
        <p:spPr>
          <a:xfrm>
            <a:off x="3163329" y="4867276"/>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394FAEB-D666-1145-9C4A-EA0560895D61}"/>
              </a:ext>
            </a:extLst>
          </p:cNvPr>
          <p:cNvSpPr/>
          <p:nvPr/>
        </p:nvSpPr>
        <p:spPr>
          <a:xfrm>
            <a:off x="1585784" y="593124"/>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17DD5E9-DC50-244A-AF9E-7BBF5F16045C}"/>
              </a:ext>
            </a:extLst>
          </p:cNvPr>
          <p:cNvSpPr/>
          <p:nvPr/>
        </p:nvSpPr>
        <p:spPr>
          <a:xfrm>
            <a:off x="1585784" y="2729560"/>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05E063-6F9B-AA45-9815-CE46E9AF0026}"/>
              </a:ext>
            </a:extLst>
          </p:cNvPr>
          <p:cNvSpPr/>
          <p:nvPr/>
        </p:nvSpPr>
        <p:spPr>
          <a:xfrm>
            <a:off x="1585783" y="4867276"/>
            <a:ext cx="803189" cy="1742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D2CD2E8-7B18-EE4D-80C6-02686BEECD36}"/>
              </a:ext>
            </a:extLst>
          </p:cNvPr>
          <p:cNvSpPr txBox="1"/>
          <p:nvPr/>
        </p:nvSpPr>
        <p:spPr>
          <a:xfrm>
            <a:off x="5004486" y="3953591"/>
            <a:ext cx="3015048" cy="2585323"/>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Goal</a:t>
            </a:r>
            <a:r>
              <a:rPr lang="en-US" dirty="0">
                <a:latin typeface="Helvetica Neue" panose="02000503000000020004" pitchFamily="2" charset="0"/>
                <a:ea typeface="Helvetica Neue" panose="02000503000000020004" pitchFamily="2" charset="0"/>
                <a:cs typeface="Helvetica Neue" panose="02000503000000020004" pitchFamily="2" charset="0"/>
              </a:rPr>
              <a:t> **</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(2) = 12.324, </a:t>
            </a:r>
            <a:r>
              <a:rPr lang="en-US" i="1" dirty="0">
                <a:latin typeface="Helvetica Neue" panose="02000503000000020004" pitchFamily="2" charset="0"/>
                <a:ea typeface="Helvetica Neue" panose="02000503000000020004" pitchFamily="2" charset="0"/>
                <a:cs typeface="Helvetica Neue" panose="02000503000000020004" pitchFamily="2" charset="0"/>
              </a:rPr>
              <a:t>p</a:t>
            </a:r>
            <a:r>
              <a:rPr lang="en-US" dirty="0">
                <a:latin typeface="Helvetica Neue" panose="02000503000000020004" pitchFamily="2" charset="0"/>
                <a:ea typeface="Helvetica Neue" panose="02000503000000020004" pitchFamily="2" charset="0"/>
                <a:cs typeface="Helvetica Neue" panose="02000503000000020004" pitchFamily="2" charset="0"/>
              </a:rPr>
              <a:t>&lt;0.005</a:t>
            </a:r>
          </a:p>
          <a:p>
            <a:r>
              <a:rPr lang="en-US" b="1" dirty="0">
                <a:latin typeface="Helvetica Neue" panose="02000503000000020004" pitchFamily="2" charset="0"/>
                <a:ea typeface="Helvetica Neue" panose="02000503000000020004" pitchFamily="2" charset="0"/>
                <a:cs typeface="Helvetica Neue" panose="02000503000000020004" pitchFamily="2" charset="0"/>
              </a:rPr>
              <a:t>Answer ***</a:t>
            </a:r>
          </a:p>
          <a:p>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(2) = 12.324, </a:t>
            </a:r>
            <a:r>
              <a:rPr lang="en-US" i="1" dirty="0">
                <a:latin typeface="Helvetica Neue" panose="02000503000000020004" pitchFamily="2" charset="0"/>
                <a:ea typeface="Helvetica Neue" panose="02000503000000020004" pitchFamily="2" charset="0"/>
                <a:cs typeface="Helvetica Neue" panose="02000503000000020004" pitchFamily="2" charset="0"/>
              </a:rPr>
              <a:t>p</a:t>
            </a:r>
            <a:r>
              <a:rPr lang="en-US" dirty="0">
                <a:latin typeface="Helvetica Neue" panose="02000503000000020004" pitchFamily="2" charset="0"/>
                <a:ea typeface="Helvetica Neue" panose="02000503000000020004" pitchFamily="2" charset="0"/>
                <a:cs typeface="Helvetica Neue" panose="02000503000000020004" pitchFamily="2" charset="0"/>
              </a:rPr>
              <a:t>&lt;0.0001</a:t>
            </a:r>
          </a:p>
          <a:p>
            <a:r>
              <a:rPr lang="en-US" b="1" dirty="0">
                <a:latin typeface="Helvetica Neue" panose="02000503000000020004" pitchFamily="2" charset="0"/>
                <a:ea typeface="Helvetica Neue" panose="02000503000000020004" pitchFamily="2" charset="0"/>
                <a:cs typeface="Helvetica Neue" panose="02000503000000020004" pitchFamily="2" charset="0"/>
              </a:rPr>
              <a:t>Verb***</a:t>
            </a:r>
          </a:p>
          <a:p>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(1) = 30.705, </a:t>
            </a:r>
            <a:r>
              <a:rPr lang="en-US" i="1" dirty="0">
                <a:latin typeface="Helvetica Neue" panose="02000503000000020004" pitchFamily="2" charset="0"/>
                <a:ea typeface="Helvetica Neue" panose="02000503000000020004" pitchFamily="2" charset="0"/>
                <a:cs typeface="Helvetica Neue" panose="02000503000000020004" pitchFamily="2" charset="0"/>
              </a:rPr>
              <a:t>p</a:t>
            </a:r>
            <a:r>
              <a:rPr lang="en-US" dirty="0">
                <a:latin typeface="Helvetica Neue" panose="02000503000000020004" pitchFamily="2" charset="0"/>
                <a:ea typeface="Helvetica Neue" panose="02000503000000020004" pitchFamily="2" charset="0"/>
                <a:cs typeface="Helvetica Neue" panose="02000503000000020004" pitchFamily="2" charset="0"/>
              </a:rPr>
              <a:t>&lt;0.0001</a:t>
            </a:r>
          </a:p>
          <a:p>
            <a:endParaRPr lang="en-US" dirty="0">
              <a:latin typeface="Helvetica Neue" panose="02000503000000020004" pitchFamily="2" charset="0"/>
              <a:ea typeface="Helvetica Neue" panose="02000503000000020004" pitchFamily="2" charset="0"/>
              <a:cs typeface="Helvetica Neue" panose="02000503000000020004" pitchFamily="2" charset="0"/>
            </a:endParaRPr>
          </a:p>
          <a:p>
            <a:r>
              <a:rPr lang="en-US" b="1" dirty="0">
                <a:latin typeface="Helvetica Neue" panose="02000503000000020004" pitchFamily="2" charset="0"/>
                <a:ea typeface="Helvetica Neue" panose="02000503000000020004" pitchFamily="2" charset="0"/>
                <a:cs typeface="Helvetica Neue" panose="02000503000000020004" pitchFamily="2" charset="0"/>
              </a:rPr>
              <a:t>Goal x Modal*</a:t>
            </a:r>
          </a:p>
          <a:p>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(5) = 12.447, </a:t>
            </a:r>
            <a:r>
              <a:rPr lang="en-US" i="1" dirty="0">
                <a:latin typeface="Helvetica Neue" panose="02000503000000020004" pitchFamily="2" charset="0"/>
                <a:ea typeface="Helvetica Neue" panose="02000503000000020004" pitchFamily="2" charset="0"/>
                <a:cs typeface="Helvetica Neue" panose="02000503000000020004" pitchFamily="2" charset="0"/>
              </a:rPr>
              <a:t>p</a:t>
            </a:r>
            <a:r>
              <a:rPr lang="en-US" dirty="0">
                <a:latin typeface="Helvetica Neue" panose="02000503000000020004" pitchFamily="2" charset="0"/>
                <a:ea typeface="Helvetica Neue" panose="02000503000000020004" pitchFamily="2" charset="0"/>
                <a:cs typeface="Helvetica Neue" panose="02000503000000020004" pitchFamily="2" charset="0"/>
              </a:rPr>
              <a:t>&lt;0.03</a:t>
            </a:r>
          </a:p>
        </p:txBody>
      </p:sp>
    </p:spTree>
    <p:extLst>
      <p:ext uri="{BB962C8B-B14F-4D97-AF65-F5344CB8AC3E}">
        <p14:creationId xmlns:p14="http://schemas.microsoft.com/office/powerpoint/2010/main" val="3563229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169C1B-C7A2-914B-857D-E3CCBD60B675}"/>
              </a:ext>
            </a:extLst>
          </p:cNvPr>
          <p:cNvSpPr>
            <a:spLocks noGrp="1"/>
          </p:cNvSpPr>
          <p:nvPr>
            <p:ph type="title"/>
          </p:nvPr>
        </p:nvSpPr>
        <p:spPr/>
        <p:txBody>
          <a:bodyPr/>
          <a:lstStyle/>
          <a:p>
            <a:r>
              <a:rPr lang="en-US" dirty="0"/>
              <a:t>Logical vs. Pragmatic hearers</a:t>
            </a:r>
            <a:br>
              <a:rPr lang="en-US" dirty="0"/>
            </a:br>
            <a:r>
              <a:rPr lang="en-US" sz="2500" dirty="0" err="1">
                <a:solidFill>
                  <a:schemeClr val="bg1">
                    <a:lumMod val="50000"/>
                  </a:schemeClr>
                </a:solidFill>
              </a:rPr>
              <a:t>Bott</a:t>
            </a:r>
            <a:r>
              <a:rPr lang="en-US" sz="2500" dirty="0">
                <a:solidFill>
                  <a:schemeClr val="bg1">
                    <a:lumMod val="50000"/>
                  </a:schemeClr>
                </a:solidFill>
              </a:rPr>
              <a:t> &amp; </a:t>
            </a:r>
            <a:r>
              <a:rPr lang="en-US" sz="2500" dirty="0" err="1">
                <a:solidFill>
                  <a:schemeClr val="bg1">
                    <a:lumMod val="50000"/>
                  </a:schemeClr>
                </a:solidFill>
              </a:rPr>
              <a:t>Noveck</a:t>
            </a:r>
            <a:r>
              <a:rPr lang="en-US" sz="2500" dirty="0">
                <a:solidFill>
                  <a:schemeClr val="bg1">
                    <a:lumMod val="50000"/>
                  </a:schemeClr>
                </a:solidFill>
              </a:rPr>
              <a:t> (2004)</a:t>
            </a:r>
          </a:p>
        </p:txBody>
      </p:sp>
      <p:sp>
        <p:nvSpPr>
          <p:cNvPr id="3" name="Content Placeholder 2">
            <a:extLst>
              <a:ext uri="{FF2B5EF4-FFF2-40B4-BE49-F238E27FC236}">
                <a16:creationId xmlns:a16="http://schemas.microsoft.com/office/drawing/2014/main" id="{28547C88-3A2B-8343-AB84-A21C350F8EAD}"/>
              </a:ext>
            </a:extLst>
          </p:cNvPr>
          <p:cNvSpPr>
            <a:spLocks noGrp="1"/>
          </p:cNvSpPr>
          <p:nvPr>
            <p:ph idx="1"/>
          </p:nvPr>
        </p:nvSpPr>
        <p:spPr>
          <a:xfrm>
            <a:off x="1189338" y="2967909"/>
            <a:ext cx="3929448" cy="1369796"/>
          </a:xfrm>
        </p:spPr>
        <p:txBody>
          <a:bodyPr>
            <a:noAutofit/>
          </a:bodyPr>
          <a:lstStyle/>
          <a:p>
            <a:pPr marL="0" indent="0" algn="ctr">
              <a:buNone/>
            </a:pPr>
            <a:r>
              <a:rPr lang="en-US" b="1" dirty="0"/>
              <a:t>logical meaning</a:t>
            </a:r>
          </a:p>
          <a:p>
            <a:pPr marL="0" indent="0" algn="ctr">
              <a:buNone/>
            </a:pPr>
            <a:r>
              <a:rPr lang="en-US" i="1" dirty="0"/>
              <a:t>Some </a:t>
            </a:r>
            <a:r>
              <a:rPr lang="en-US" b="1" i="1" dirty="0">
                <a:solidFill>
                  <a:srgbClr val="000000"/>
                </a:solidFill>
              </a:rPr>
              <a:t>and possibly all </a:t>
            </a:r>
            <a:r>
              <a:rPr lang="en-US" i="1" dirty="0"/>
              <a:t>cats are mammals</a:t>
            </a:r>
            <a:br>
              <a:rPr lang="en-US" dirty="0"/>
            </a:br>
            <a:endParaRPr lang="en-US" dirty="0"/>
          </a:p>
        </p:txBody>
      </p:sp>
      <p:sp>
        <p:nvSpPr>
          <p:cNvPr id="4" name="Slide Number Placeholder 3">
            <a:extLst>
              <a:ext uri="{FF2B5EF4-FFF2-40B4-BE49-F238E27FC236}">
                <a16:creationId xmlns:a16="http://schemas.microsoft.com/office/drawing/2014/main" id="{5D02FDA6-7F1A-8247-B995-43F0865B96A0}"/>
              </a:ext>
            </a:extLst>
          </p:cNvPr>
          <p:cNvSpPr>
            <a:spLocks noGrp="1"/>
          </p:cNvSpPr>
          <p:nvPr>
            <p:ph type="sldNum" sz="quarter" idx="12"/>
          </p:nvPr>
        </p:nvSpPr>
        <p:spPr/>
        <p:txBody>
          <a:bodyPr/>
          <a:lstStyle/>
          <a:p>
            <a:fld id="{C37A6A5D-4452-2B46-A9F4-EDAA047C7BD2}" type="slidenum">
              <a:rPr lang="en-US" smtClean="0"/>
              <a:t>105</a:t>
            </a:fld>
            <a:endParaRPr lang="en-US"/>
          </a:p>
        </p:txBody>
      </p:sp>
      <p:sp>
        <p:nvSpPr>
          <p:cNvPr id="7" name="Content Placeholder 2">
            <a:extLst>
              <a:ext uri="{FF2B5EF4-FFF2-40B4-BE49-F238E27FC236}">
                <a16:creationId xmlns:a16="http://schemas.microsoft.com/office/drawing/2014/main" id="{902EC5ED-46E8-DA45-9F5D-6A9A0A4A2252}"/>
              </a:ext>
            </a:extLst>
          </p:cNvPr>
          <p:cNvSpPr txBox="1">
            <a:spLocks/>
          </p:cNvSpPr>
          <p:nvPr/>
        </p:nvSpPr>
        <p:spPr>
          <a:xfrm>
            <a:off x="2217427" y="1881025"/>
            <a:ext cx="5852147" cy="9015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dirty="0"/>
              <a:t>Some cats are mammals</a:t>
            </a:r>
          </a:p>
        </p:txBody>
      </p:sp>
      <p:sp>
        <p:nvSpPr>
          <p:cNvPr id="8" name="Content Placeholder 2">
            <a:extLst>
              <a:ext uri="{FF2B5EF4-FFF2-40B4-BE49-F238E27FC236}">
                <a16:creationId xmlns:a16="http://schemas.microsoft.com/office/drawing/2014/main" id="{D47E220A-7870-D44A-AD0C-AD4E16A99E10}"/>
              </a:ext>
            </a:extLst>
          </p:cNvPr>
          <p:cNvSpPr txBox="1">
            <a:spLocks/>
          </p:cNvSpPr>
          <p:nvPr/>
        </p:nvSpPr>
        <p:spPr>
          <a:xfrm>
            <a:off x="5536728" y="2967909"/>
            <a:ext cx="3711404" cy="15871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dirty="0"/>
              <a:t>pragmatic meaning</a:t>
            </a:r>
            <a:endParaRPr lang="en-US" b="1" i="1" dirty="0"/>
          </a:p>
          <a:p>
            <a:pPr marL="0" indent="0" algn="ctr">
              <a:buNone/>
            </a:pPr>
            <a:r>
              <a:rPr lang="en-US" i="1" dirty="0"/>
              <a:t>Some </a:t>
            </a:r>
            <a:r>
              <a:rPr lang="en-US" b="1" i="1" dirty="0">
                <a:solidFill>
                  <a:srgbClr val="000000"/>
                </a:solidFill>
              </a:rPr>
              <a:t>but not all </a:t>
            </a:r>
            <a:r>
              <a:rPr lang="en-US" i="1" dirty="0"/>
              <a:t>cats are mammals</a:t>
            </a:r>
            <a:endParaRPr lang="en-US" dirty="0"/>
          </a:p>
        </p:txBody>
      </p:sp>
      <p:sp>
        <p:nvSpPr>
          <p:cNvPr id="9" name="Oval 8">
            <a:extLst>
              <a:ext uri="{FF2B5EF4-FFF2-40B4-BE49-F238E27FC236}">
                <a16:creationId xmlns:a16="http://schemas.microsoft.com/office/drawing/2014/main" id="{62DF4DED-6050-2A4A-B2FF-073C37558C48}"/>
              </a:ext>
            </a:extLst>
          </p:cNvPr>
          <p:cNvSpPr/>
          <p:nvPr/>
        </p:nvSpPr>
        <p:spPr>
          <a:xfrm>
            <a:off x="6706358" y="4666845"/>
            <a:ext cx="1372144" cy="1345651"/>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FALSE</a:t>
            </a:r>
          </a:p>
        </p:txBody>
      </p:sp>
      <p:sp>
        <p:nvSpPr>
          <p:cNvPr id="10" name="Oval 9">
            <a:extLst>
              <a:ext uri="{FF2B5EF4-FFF2-40B4-BE49-F238E27FC236}">
                <a16:creationId xmlns:a16="http://schemas.microsoft.com/office/drawing/2014/main" id="{F650AACB-F516-8847-AA79-E8FC279AB69B}"/>
              </a:ext>
            </a:extLst>
          </p:cNvPr>
          <p:cNvSpPr/>
          <p:nvPr/>
        </p:nvSpPr>
        <p:spPr>
          <a:xfrm>
            <a:off x="2467990" y="4733279"/>
            <a:ext cx="1372144" cy="1345651"/>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TRUE</a:t>
            </a:r>
          </a:p>
        </p:txBody>
      </p:sp>
      <p:sp>
        <p:nvSpPr>
          <p:cNvPr id="5" name="TextBox 4">
            <a:extLst>
              <a:ext uri="{FF2B5EF4-FFF2-40B4-BE49-F238E27FC236}">
                <a16:creationId xmlns:a16="http://schemas.microsoft.com/office/drawing/2014/main" id="{6765AE73-88F5-E546-BA23-2B5F1DBE3A93}"/>
              </a:ext>
            </a:extLst>
          </p:cNvPr>
          <p:cNvSpPr txBox="1"/>
          <p:nvPr/>
        </p:nvSpPr>
        <p:spPr>
          <a:xfrm>
            <a:off x="650668" y="5024562"/>
            <a:ext cx="1473343" cy="64633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Logical responders</a:t>
            </a:r>
          </a:p>
        </p:txBody>
      </p:sp>
      <p:sp>
        <p:nvSpPr>
          <p:cNvPr id="11" name="TextBox 10">
            <a:extLst>
              <a:ext uri="{FF2B5EF4-FFF2-40B4-BE49-F238E27FC236}">
                <a16:creationId xmlns:a16="http://schemas.microsoft.com/office/drawing/2014/main" id="{E28004DD-107C-2448-A296-2BD014C9F0BA}"/>
              </a:ext>
            </a:extLst>
          </p:cNvPr>
          <p:cNvSpPr txBox="1"/>
          <p:nvPr/>
        </p:nvSpPr>
        <p:spPr>
          <a:xfrm>
            <a:off x="8422481" y="5016504"/>
            <a:ext cx="1473343" cy="64633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Pragmatic responders</a:t>
            </a:r>
          </a:p>
        </p:txBody>
      </p:sp>
    </p:spTree>
    <p:extLst>
      <p:ext uri="{BB962C8B-B14F-4D97-AF65-F5344CB8AC3E}">
        <p14:creationId xmlns:p14="http://schemas.microsoft.com/office/powerpoint/2010/main" val="33208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animBg="1"/>
      <p:bldP spid="10" grpId="0" animBg="1"/>
      <p:bldP spid="5" grpId="0"/>
      <p:bldP spid="11"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9FBC87-EDBD-9F4E-A0CE-7A0288161E41}"/>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6DB6503A-8465-E64E-8740-2FD5FAB6DE96}"/>
              </a:ext>
            </a:extLst>
          </p:cNvPr>
          <p:cNvSpPr>
            <a:spLocks noGrp="1"/>
          </p:cNvSpPr>
          <p:nvPr>
            <p:ph idx="1"/>
          </p:nvPr>
        </p:nvSpPr>
        <p:spPr>
          <a:xfrm>
            <a:off x="633659" y="1776248"/>
            <a:ext cx="8872538" cy="4705134"/>
          </a:xfrm>
        </p:spPr>
        <p:txBody>
          <a:bodyPr>
            <a:normAutofit/>
          </a:bodyPr>
          <a:lstStyle/>
          <a:p>
            <a:pPr marL="0" indent="0">
              <a:buNone/>
            </a:pPr>
            <a:r>
              <a:rPr lang="en-US" dirty="0"/>
              <a:t>Logical responders will respond literally; pragmatic responders will respond pragmatically</a:t>
            </a:r>
          </a:p>
          <a:p>
            <a:pPr lvl="1"/>
            <a:r>
              <a:rPr lang="en-US" b="1" dirty="0"/>
              <a:t>MA theories</a:t>
            </a:r>
            <a:r>
              <a:rPr lang="en-US" dirty="0"/>
              <a:t> | logical hearers reject MS; pragmatic hearers accept MS </a:t>
            </a:r>
            <a:br>
              <a:rPr lang="en-US" dirty="0"/>
            </a:br>
            <a:r>
              <a:rPr lang="en-US" sz="1800" dirty="0">
                <a:solidFill>
                  <a:schemeClr val="bg1">
                    <a:lumMod val="50000"/>
                  </a:schemeClr>
                </a:solidFill>
              </a:rPr>
              <a:t>(</a:t>
            </a:r>
            <a:r>
              <a:rPr lang="en-US" sz="1800" dirty="0" err="1">
                <a:solidFill>
                  <a:schemeClr val="bg1">
                    <a:lumMod val="50000"/>
                  </a:schemeClr>
                </a:solidFill>
              </a:rPr>
              <a:t>Karttunen</a:t>
            </a:r>
            <a:r>
              <a:rPr lang="en-US" sz="1800" dirty="0">
                <a:solidFill>
                  <a:schemeClr val="bg1">
                    <a:lumMod val="50000"/>
                  </a:schemeClr>
                </a:solidFill>
              </a:rPr>
              <a:t> 1977; </a:t>
            </a:r>
            <a:r>
              <a:rPr lang="en-US" sz="1800" dirty="0" err="1">
                <a:solidFill>
                  <a:schemeClr val="bg1">
                    <a:lumMod val="50000"/>
                  </a:schemeClr>
                </a:solidFill>
              </a:rPr>
              <a:t>Groenendijk</a:t>
            </a:r>
            <a:r>
              <a:rPr lang="en-US" sz="1800" dirty="0">
                <a:solidFill>
                  <a:schemeClr val="bg1">
                    <a:lumMod val="50000"/>
                  </a:schemeClr>
                </a:solidFill>
              </a:rPr>
              <a:t> &amp; </a:t>
            </a:r>
            <a:r>
              <a:rPr lang="en-US" sz="1800" dirty="0" err="1">
                <a:solidFill>
                  <a:schemeClr val="bg1">
                    <a:lumMod val="50000"/>
                  </a:schemeClr>
                </a:solidFill>
              </a:rPr>
              <a:t>Stokhof</a:t>
            </a:r>
            <a:r>
              <a:rPr lang="en-US" sz="1800" dirty="0">
                <a:solidFill>
                  <a:schemeClr val="bg1">
                    <a:lumMod val="50000"/>
                  </a:schemeClr>
                </a:solidFill>
              </a:rPr>
              <a:t> 1982, 1984)</a:t>
            </a:r>
          </a:p>
          <a:p>
            <a:pPr lvl="1"/>
            <a:endParaRPr lang="en-US" sz="1800" dirty="0">
              <a:solidFill>
                <a:schemeClr val="bg1">
                  <a:lumMod val="50000"/>
                </a:schemeClr>
              </a:solidFill>
            </a:endParaRPr>
          </a:p>
          <a:p>
            <a:pPr lvl="1"/>
            <a:r>
              <a:rPr lang="en-US" b="1" dirty="0"/>
              <a:t>MS theories</a:t>
            </a:r>
            <a:r>
              <a:rPr lang="en-US" dirty="0"/>
              <a:t> | logical hearers accept MS; pragmatic hearers accept MA</a:t>
            </a:r>
            <a:br>
              <a:rPr lang="en-US" dirty="0"/>
            </a:br>
            <a:r>
              <a:rPr lang="en-US" sz="1800" dirty="0">
                <a:solidFill>
                  <a:schemeClr val="bg1">
                    <a:lumMod val="50000"/>
                  </a:schemeClr>
                </a:solidFill>
              </a:rPr>
              <a:t>(Asher &amp; </a:t>
            </a:r>
            <a:r>
              <a:rPr lang="en-US" sz="1800" dirty="0" err="1">
                <a:solidFill>
                  <a:schemeClr val="bg1">
                    <a:lumMod val="50000"/>
                  </a:schemeClr>
                </a:solidFill>
              </a:rPr>
              <a:t>Lascarides</a:t>
            </a:r>
            <a:r>
              <a:rPr lang="en-US" sz="1800" dirty="0">
                <a:solidFill>
                  <a:schemeClr val="bg1">
                    <a:lumMod val="50000"/>
                  </a:schemeClr>
                </a:solidFill>
              </a:rPr>
              <a:t> 1998; Beck &amp; </a:t>
            </a:r>
            <a:r>
              <a:rPr lang="en-US" sz="1800" dirty="0" err="1">
                <a:solidFill>
                  <a:schemeClr val="bg1">
                    <a:lumMod val="50000"/>
                  </a:schemeClr>
                </a:solidFill>
              </a:rPr>
              <a:t>Rullmann</a:t>
            </a:r>
            <a:r>
              <a:rPr lang="en-US" sz="1800" dirty="0">
                <a:solidFill>
                  <a:schemeClr val="bg1">
                    <a:lumMod val="50000"/>
                  </a:schemeClr>
                </a:solidFill>
              </a:rPr>
              <a:t> 1999; George 2011)</a:t>
            </a:r>
          </a:p>
          <a:p>
            <a:pPr lvl="1"/>
            <a:endParaRPr lang="en-US" b="1" dirty="0"/>
          </a:p>
          <a:p>
            <a:pPr lvl="1"/>
            <a:r>
              <a:rPr lang="en-US" b="1" dirty="0"/>
              <a:t>Modal theories </a:t>
            </a:r>
            <a:r>
              <a:rPr lang="en-US" dirty="0"/>
              <a:t>| logical hearers accept +Modal &gt; –Modal; pragmatic hearers accept –Modal ≈ +Modal?</a:t>
            </a:r>
            <a:br>
              <a:rPr lang="en-US" dirty="0"/>
            </a:br>
            <a:r>
              <a:rPr lang="en-US" sz="1800" dirty="0">
                <a:solidFill>
                  <a:schemeClr val="bg1">
                    <a:lumMod val="50000"/>
                  </a:schemeClr>
                </a:solidFill>
              </a:rPr>
              <a:t>(George 2011, Ch6; Fox 2014; Nicolae 2014; Xiang 2016)</a:t>
            </a:r>
            <a:endParaRPr lang="en-US" sz="1800" dirty="0"/>
          </a:p>
        </p:txBody>
      </p:sp>
      <p:sp>
        <p:nvSpPr>
          <p:cNvPr id="4" name="Slide Number Placeholder 3">
            <a:extLst>
              <a:ext uri="{FF2B5EF4-FFF2-40B4-BE49-F238E27FC236}">
                <a16:creationId xmlns:a16="http://schemas.microsoft.com/office/drawing/2014/main" id="{DEA210EC-0014-5548-A26E-C30F2CDC1C6F}"/>
              </a:ext>
            </a:extLst>
          </p:cNvPr>
          <p:cNvSpPr>
            <a:spLocks noGrp="1"/>
          </p:cNvSpPr>
          <p:nvPr>
            <p:ph type="sldNum" sz="quarter" idx="12"/>
          </p:nvPr>
        </p:nvSpPr>
        <p:spPr/>
        <p:txBody>
          <a:bodyPr/>
          <a:lstStyle/>
          <a:p>
            <a:fld id="{C37A6A5D-4452-2B46-A9F4-EDAA047C7BD2}" type="slidenum">
              <a:rPr lang="en-US" smtClean="0"/>
              <a:t>106</a:t>
            </a:fld>
            <a:endParaRPr lang="en-US"/>
          </a:p>
        </p:txBody>
      </p:sp>
    </p:spTree>
    <p:extLst>
      <p:ext uri="{BB962C8B-B14F-4D97-AF65-F5344CB8AC3E}">
        <p14:creationId xmlns:p14="http://schemas.microsoft.com/office/powerpoint/2010/main" val="339069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8795-D0C1-CA48-9CF0-91626BC91EC1}"/>
              </a:ext>
            </a:extLst>
          </p:cNvPr>
          <p:cNvSpPr>
            <a:spLocks noGrp="1"/>
          </p:cNvSpPr>
          <p:nvPr>
            <p:ph type="title"/>
          </p:nvPr>
        </p:nvSpPr>
        <p:spPr/>
        <p:txBody>
          <a:bodyPr>
            <a:normAutofit/>
          </a:bodyPr>
          <a:lstStyle/>
          <a:p>
            <a:r>
              <a:rPr lang="en-US" dirty="0"/>
              <a:t>Correlation</a:t>
            </a:r>
            <a:br>
              <a:rPr lang="en-US" dirty="0"/>
            </a:br>
            <a:r>
              <a:rPr lang="en-US" sz="2500" dirty="0">
                <a:solidFill>
                  <a:schemeClr val="bg1">
                    <a:lumMod val="50000"/>
                  </a:schemeClr>
                </a:solidFill>
              </a:rPr>
              <a:t>n = 240 (14 removed)</a:t>
            </a:r>
          </a:p>
        </p:txBody>
      </p:sp>
      <p:sp>
        <p:nvSpPr>
          <p:cNvPr id="3" name="Content Placeholder 2">
            <a:extLst>
              <a:ext uri="{FF2B5EF4-FFF2-40B4-BE49-F238E27FC236}">
                <a16:creationId xmlns:a16="http://schemas.microsoft.com/office/drawing/2014/main" id="{F94F97FB-95D7-4646-8CF6-6503A83682EF}"/>
              </a:ext>
            </a:extLst>
          </p:cNvPr>
          <p:cNvSpPr>
            <a:spLocks noGrp="1"/>
          </p:cNvSpPr>
          <p:nvPr>
            <p:ph idx="1"/>
          </p:nvPr>
        </p:nvSpPr>
        <p:spPr/>
        <p:txBody>
          <a:bodyPr>
            <a:normAutofit/>
          </a:bodyPr>
          <a:lstStyle/>
          <a:p>
            <a:pPr marL="0" indent="0">
              <a:buNone/>
            </a:pPr>
            <a:r>
              <a:rPr lang="en-US" b="1" dirty="0"/>
              <a:t>Scalar implicatures</a:t>
            </a:r>
            <a:br>
              <a:rPr lang="en-US" dirty="0"/>
            </a:br>
            <a:r>
              <a:rPr lang="en-US" sz="1800" dirty="0" err="1"/>
              <a:t>Bott</a:t>
            </a:r>
            <a:r>
              <a:rPr lang="en-US" sz="1800" dirty="0"/>
              <a:t> &amp; </a:t>
            </a:r>
            <a:r>
              <a:rPr lang="en-US" sz="1800" dirty="0" err="1"/>
              <a:t>Noveck</a:t>
            </a:r>
            <a:r>
              <a:rPr lang="en-US" sz="1800" dirty="0"/>
              <a:t> (2004) replication</a:t>
            </a:r>
          </a:p>
          <a:p>
            <a:pPr marL="0" indent="0">
              <a:buNone/>
            </a:pPr>
            <a:endParaRPr lang="en-US" sz="1800" dirty="0"/>
          </a:p>
          <a:p>
            <a:pPr marL="0" indent="0">
              <a:buNone/>
            </a:pPr>
            <a:r>
              <a:rPr lang="en-US" b="1" dirty="0">
                <a:solidFill>
                  <a:schemeClr val="bg1">
                    <a:lumMod val="65000"/>
                  </a:schemeClr>
                </a:solidFill>
              </a:rPr>
              <a:t>Presupposition projection </a:t>
            </a:r>
            <a:br>
              <a:rPr lang="en-US" b="1" dirty="0">
                <a:solidFill>
                  <a:schemeClr val="bg1">
                    <a:lumMod val="65000"/>
                  </a:schemeClr>
                </a:solidFill>
              </a:rPr>
            </a:br>
            <a:r>
              <a:rPr lang="en-US" sz="1800" dirty="0" err="1">
                <a:solidFill>
                  <a:schemeClr val="bg1">
                    <a:lumMod val="65000"/>
                  </a:schemeClr>
                </a:solidFill>
              </a:rPr>
              <a:t>Chemla</a:t>
            </a:r>
            <a:r>
              <a:rPr lang="en-US" sz="1800" dirty="0">
                <a:solidFill>
                  <a:schemeClr val="bg1">
                    <a:lumMod val="65000"/>
                  </a:schemeClr>
                </a:solidFill>
              </a:rPr>
              <a:t> &amp; </a:t>
            </a:r>
            <a:r>
              <a:rPr lang="en-US" sz="1800" dirty="0" err="1">
                <a:solidFill>
                  <a:schemeClr val="bg1">
                    <a:lumMod val="65000"/>
                  </a:schemeClr>
                </a:solidFill>
              </a:rPr>
              <a:t>Bott</a:t>
            </a:r>
            <a:r>
              <a:rPr lang="en-US" sz="1800" dirty="0">
                <a:solidFill>
                  <a:schemeClr val="bg1">
                    <a:lumMod val="65000"/>
                  </a:schemeClr>
                </a:solidFill>
              </a:rPr>
              <a:t> (2013) replication</a:t>
            </a:r>
            <a:r>
              <a:rPr lang="en-US" sz="2200" dirty="0">
                <a:solidFill>
                  <a:schemeClr val="bg1">
                    <a:lumMod val="65000"/>
                  </a:schemeClr>
                </a:solidFill>
              </a:rPr>
              <a:t> </a:t>
            </a:r>
          </a:p>
          <a:p>
            <a:pPr marL="0" indent="0">
              <a:buNone/>
            </a:pPr>
            <a:endParaRPr lang="en-US" sz="2200" dirty="0">
              <a:solidFill>
                <a:schemeClr val="bg1">
                  <a:lumMod val="65000"/>
                </a:schemeClr>
              </a:solidFill>
            </a:endParaRPr>
          </a:p>
          <a:p>
            <a:pPr marL="0" indent="0">
              <a:buNone/>
            </a:pPr>
            <a:r>
              <a:rPr lang="en-US" b="1" dirty="0"/>
              <a:t>Experiment 5</a:t>
            </a:r>
            <a:br>
              <a:rPr lang="en-US" dirty="0"/>
            </a:br>
            <a:r>
              <a:rPr lang="en-US" sz="1800" dirty="0" err="1"/>
              <a:t>Cremers</a:t>
            </a:r>
            <a:r>
              <a:rPr lang="en-US" sz="1800" dirty="0"/>
              <a:t> &amp; </a:t>
            </a:r>
            <a:r>
              <a:rPr lang="en-US" sz="1800" dirty="0" err="1"/>
              <a:t>Chemla</a:t>
            </a:r>
            <a:r>
              <a:rPr lang="en-US" sz="1800" dirty="0"/>
              <a:t> 2017; </a:t>
            </a:r>
            <a:r>
              <a:rPr lang="en-US" sz="1800" dirty="0" err="1"/>
              <a:t>Chemla</a:t>
            </a:r>
            <a:r>
              <a:rPr lang="en-US" sz="1800" dirty="0"/>
              <a:t> &amp; George 2018</a:t>
            </a:r>
          </a:p>
        </p:txBody>
      </p:sp>
      <p:sp>
        <p:nvSpPr>
          <p:cNvPr id="4" name="Slide Number Placeholder 3">
            <a:extLst>
              <a:ext uri="{FF2B5EF4-FFF2-40B4-BE49-F238E27FC236}">
                <a16:creationId xmlns:a16="http://schemas.microsoft.com/office/drawing/2014/main" id="{87179370-BD0B-674A-87B0-D867DB4726FE}"/>
              </a:ext>
            </a:extLst>
          </p:cNvPr>
          <p:cNvSpPr>
            <a:spLocks noGrp="1"/>
          </p:cNvSpPr>
          <p:nvPr>
            <p:ph type="sldNum" sz="quarter" idx="12"/>
          </p:nvPr>
        </p:nvSpPr>
        <p:spPr/>
        <p:txBody>
          <a:bodyPr/>
          <a:lstStyle/>
          <a:p>
            <a:fld id="{C37A6A5D-4452-2B46-A9F4-EDAA047C7BD2}" type="slidenum">
              <a:rPr lang="en-US" smtClean="0"/>
              <a:t>107</a:t>
            </a:fld>
            <a:endParaRPr lang="en-US"/>
          </a:p>
        </p:txBody>
      </p:sp>
      <p:grpSp>
        <p:nvGrpSpPr>
          <p:cNvPr id="5" name="Group 4">
            <a:extLst>
              <a:ext uri="{FF2B5EF4-FFF2-40B4-BE49-F238E27FC236}">
                <a16:creationId xmlns:a16="http://schemas.microsoft.com/office/drawing/2014/main" id="{F1CEB95D-6BA7-A344-B76F-49B6ABA04A1D}"/>
              </a:ext>
            </a:extLst>
          </p:cNvPr>
          <p:cNvGrpSpPr/>
          <p:nvPr/>
        </p:nvGrpSpPr>
        <p:grpSpPr>
          <a:xfrm>
            <a:off x="3174124" y="1234344"/>
            <a:ext cx="4789126" cy="3168216"/>
            <a:chOff x="2616363" y="2991519"/>
            <a:chExt cx="4789126" cy="3168216"/>
          </a:xfrm>
          <a:noFill/>
        </p:grpSpPr>
        <p:grpSp>
          <p:nvGrpSpPr>
            <p:cNvPr id="6" name="Group 5">
              <a:extLst>
                <a:ext uri="{FF2B5EF4-FFF2-40B4-BE49-F238E27FC236}">
                  <a16:creationId xmlns:a16="http://schemas.microsoft.com/office/drawing/2014/main" id="{13D39523-BEF5-FF46-849E-0EA47AA93A1B}"/>
                </a:ext>
              </a:extLst>
            </p:cNvPr>
            <p:cNvGrpSpPr/>
            <p:nvPr/>
          </p:nvGrpSpPr>
          <p:grpSpPr>
            <a:xfrm>
              <a:off x="4771113" y="2991519"/>
              <a:ext cx="2634376" cy="1848660"/>
              <a:chOff x="4771113" y="2991519"/>
              <a:chExt cx="2634376" cy="1848660"/>
            </a:xfrm>
            <a:grpFill/>
          </p:grpSpPr>
          <p:sp>
            <p:nvSpPr>
              <p:cNvPr id="8" name="Oval 7">
                <a:extLst>
                  <a:ext uri="{FF2B5EF4-FFF2-40B4-BE49-F238E27FC236}">
                    <a16:creationId xmlns:a16="http://schemas.microsoft.com/office/drawing/2014/main" id="{F16CDE62-74BA-B24B-8C4C-C9478C6BE9BE}"/>
                  </a:ext>
                </a:extLst>
              </p:cNvPr>
              <p:cNvSpPr/>
              <p:nvPr/>
            </p:nvSpPr>
            <p:spPr>
              <a:xfrm>
                <a:off x="5075169" y="2991519"/>
                <a:ext cx="2026264" cy="1848660"/>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D3C7874C-B7DC-B04D-97FE-AAEA2D89B1F2}"/>
                  </a:ext>
                </a:extLst>
              </p:cNvPr>
              <p:cNvSpPr txBox="1"/>
              <p:nvPr/>
            </p:nvSpPr>
            <p:spPr>
              <a:xfrm>
                <a:off x="4771113" y="3561906"/>
                <a:ext cx="2634376" cy="707886"/>
              </a:xfrm>
              <a:prstGeom prst="rect">
                <a:avLst/>
              </a:prstGeom>
              <a:grpFill/>
              <a:ln w="38100">
                <a:noFill/>
              </a:ln>
            </p:spPr>
            <p:txBody>
              <a:bodyPr wrap="square" rtlCol="0">
                <a:spAutoFit/>
              </a:bodyPr>
              <a:lstStyle/>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Card game</a:t>
                </a:r>
              </a:p>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Goal x Modal</a:t>
                </a:r>
              </a:p>
            </p:txBody>
          </p:sp>
        </p:grpSp>
        <p:cxnSp>
          <p:nvCxnSpPr>
            <p:cNvPr id="7" name="Straight Connector 6">
              <a:extLst>
                <a:ext uri="{FF2B5EF4-FFF2-40B4-BE49-F238E27FC236}">
                  <a16:creationId xmlns:a16="http://schemas.microsoft.com/office/drawing/2014/main" id="{8A8BC749-A43A-2F40-AA66-063B2D9E5291}"/>
                </a:ext>
              </a:extLst>
            </p:cNvPr>
            <p:cNvCxnSpPr>
              <a:cxnSpLocks/>
              <a:stCxn id="8" idx="3"/>
            </p:cNvCxnSpPr>
            <p:nvPr/>
          </p:nvCxnSpPr>
          <p:spPr>
            <a:xfrm flipH="1">
              <a:off x="2616363" y="4569449"/>
              <a:ext cx="2755545" cy="159028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7FF201FF-140E-6144-8D54-E2BF4C03417A}"/>
              </a:ext>
            </a:extLst>
          </p:cNvPr>
          <p:cNvGrpSpPr/>
          <p:nvPr/>
        </p:nvGrpSpPr>
        <p:grpSpPr>
          <a:xfrm>
            <a:off x="3174124" y="3445617"/>
            <a:ext cx="6617550" cy="1527818"/>
            <a:chOff x="1840052" y="3217572"/>
            <a:chExt cx="6617550" cy="1527818"/>
          </a:xfrm>
          <a:noFill/>
        </p:grpSpPr>
        <p:grpSp>
          <p:nvGrpSpPr>
            <p:cNvPr id="13" name="Group 12">
              <a:extLst>
                <a:ext uri="{FF2B5EF4-FFF2-40B4-BE49-F238E27FC236}">
                  <a16:creationId xmlns:a16="http://schemas.microsoft.com/office/drawing/2014/main" id="{0EB39486-4D88-6E4C-8F9C-BB4F82B8E1F5}"/>
                </a:ext>
              </a:extLst>
            </p:cNvPr>
            <p:cNvGrpSpPr/>
            <p:nvPr/>
          </p:nvGrpSpPr>
          <p:grpSpPr>
            <a:xfrm>
              <a:off x="5823226" y="3217572"/>
              <a:ext cx="2634376" cy="1527818"/>
              <a:chOff x="5823226" y="3217572"/>
              <a:chExt cx="2634376" cy="1527818"/>
            </a:xfrm>
            <a:grpFill/>
          </p:grpSpPr>
          <p:sp>
            <p:nvSpPr>
              <p:cNvPr id="15" name="Oval 14">
                <a:extLst>
                  <a:ext uri="{FF2B5EF4-FFF2-40B4-BE49-F238E27FC236}">
                    <a16:creationId xmlns:a16="http://schemas.microsoft.com/office/drawing/2014/main" id="{8AD9BDC4-A868-DC4C-B09D-B3AEF05708AD}"/>
                  </a:ext>
                </a:extLst>
              </p:cNvPr>
              <p:cNvSpPr/>
              <p:nvPr/>
            </p:nvSpPr>
            <p:spPr>
              <a:xfrm>
                <a:off x="6303115" y="3217572"/>
                <a:ext cx="1674598" cy="152781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6" name="TextBox 15">
                <a:extLst>
                  <a:ext uri="{FF2B5EF4-FFF2-40B4-BE49-F238E27FC236}">
                    <a16:creationId xmlns:a16="http://schemas.microsoft.com/office/drawing/2014/main" id="{847B37E6-E8FB-4C42-8900-59CA1E144AC4}"/>
                  </a:ext>
                </a:extLst>
              </p:cNvPr>
              <p:cNvSpPr txBox="1"/>
              <p:nvPr/>
            </p:nvSpPr>
            <p:spPr>
              <a:xfrm>
                <a:off x="5823226" y="3640453"/>
                <a:ext cx="2634376" cy="707886"/>
              </a:xfrm>
              <a:prstGeom prst="rect">
                <a:avLst/>
              </a:prstGeom>
              <a:grpFill/>
              <a:ln w="38100">
                <a:noFill/>
              </a:ln>
            </p:spPr>
            <p:txBody>
              <a:bodyPr wrap="square" rtlCol="0">
                <a:spAutoFit/>
              </a:bodyPr>
              <a:lstStyle/>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Goal*** </a:t>
                </a:r>
              </a:p>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Modal</a:t>
                </a:r>
              </a:p>
            </p:txBody>
          </p:sp>
        </p:grpSp>
        <p:cxnSp>
          <p:nvCxnSpPr>
            <p:cNvPr id="14" name="Straight Connector 13">
              <a:extLst>
                <a:ext uri="{FF2B5EF4-FFF2-40B4-BE49-F238E27FC236}">
                  <a16:creationId xmlns:a16="http://schemas.microsoft.com/office/drawing/2014/main" id="{AE2CB83B-2FE5-244A-8A9F-873E640F8DDE}"/>
                </a:ext>
              </a:extLst>
            </p:cNvPr>
            <p:cNvCxnSpPr>
              <a:cxnSpLocks/>
              <a:stCxn id="15" idx="2"/>
            </p:cNvCxnSpPr>
            <p:nvPr/>
          </p:nvCxnSpPr>
          <p:spPr>
            <a:xfrm flipH="1">
              <a:off x="1840052" y="3981481"/>
              <a:ext cx="4463063" cy="193034"/>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06930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33C5-3596-C247-99D2-8A7C5BEB537E}"/>
              </a:ext>
            </a:extLst>
          </p:cNvPr>
          <p:cNvSpPr>
            <a:spLocks noGrp="1"/>
          </p:cNvSpPr>
          <p:nvPr>
            <p:ph type="title"/>
          </p:nvPr>
        </p:nvSpPr>
        <p:spPr>
          <a:xfrm>
            <a:off x="707231" y="40854"/>
            <a:ext cx="8872538" cy="1325563"/>
          </a:xfrm>
        </p:spPr>
        <p:txBody>
          <a:bodyPr/>
          <a:lstStyle/>
          <a:p>
            <a:r>
              <a:rPr lang="en-US" dirty="0"/>
              <a:t>Correlation</a:t>
            </a:r>
          </a:p>
        </p:txBody>
      </p:sp>
      <p:sp>
        <p:nvSpPr>
          <p:cNvPr id="4" name="Slide Number Placeholder 3">
            <a:extLst>
              <a:ext uri="{FF2B5EF4-FFF2-40B4-BE49-F238E27FC236}">
                <a16:creationId xmlns:a16="http://schemas.microsoft.com/office/drawing/2014/main" id="{3E40C507-0C73-2B47-89BD-DB1CEC2C49CE}"/>
              </a:ext>
            </a:extLst>
          </p:cNvPr>
          <p:cNvSpPr>
            <a:spLocks noGrp="1"/>
          </p:cNvSpPr>
          <p:nvPr>
            <p:ph type="sldNum" sz="quarter" idx="12"/>
          </p:nvPr>
        </p:nvSpPr>
        <p:spPr/>
        <p:txBody>
          <a:bodyPr/>
          <a:lstStyle/>
          <a:p>
            <a:fld id="{C37A6A5D-4452-2B46-A9F4-EDAA047C7BD2}" type="slidenum">
              <a:rPr lang="en-US" smtClean="0"/>
              <a:t>108</a:t>
            </a:fld>
            <a:endParaRPr lang="en-US"/>
          </a:p>
        </p:txBody>
      </p:sp>
      <p:pic>
        <p:nvPicPr>
          <p:cNvPr id="8" name="Content Placeholder 7">
            <a:extLst>
              <a:ext uri="{FF2B5EF4-FFF2-40B4-BE49-F238E27FC236}">
                <a16:creationId xmlns:a16="http://schemas.microsoft.com/office/drawing/2014/main" id="{CA8B3F15-2DEC-2149-B694-A06B012A1169}"/>
              </a:ext>
            </a:extLst>
          </p:cNvPr>
          <p:cNvPicPr>
            <a:picLocks noGrp="1" noChangeAspect="1"/>
          </p:cNvPicPr>
          <p:nvPr>
            <p:ph idx="1"/>
          </p:nvPr>
        </p:nvPicPr>
        <p:blipFill>
          <a:blip r:embed="rId2"/>
          <a:stretch>
            <a:fillRect/>
          </a:stretch>
        </p:blipFill>
        <p:spPr>
          <a:xfrm>
            <a:off x="225369" y="1791426"/>
            <a:ext cx="9836263" cy="4592735"/>
          </a:xfrm>
        </p:spPr>
      </p:pic>
      <p:sp>
        <p:nvSpPr>
          <p:cNvPr id="9" name="TextBox 8">
            <a:extLst>
              <a:ext uri="{FF2B5EF4-FFF2-40B4-BE49-F238E27FC236}">
                <a16:creationId xmlns:a16="http://schemas.microsoft.com/office/drawing/2014/main" id="{9A322521-6104-194A-B0F8-50494074D13E}"/>
              </a:ext>
            </a:extLst>
          </p:cNvPr>
          <p:cNvSpPr txBox="1"/>
          <p:nvPr/>
        </p:nvSpPr>
        <p:spPr>
          <a:xfrm>
            <a:off x="864394" y="1090483"/>
            <a:ext cx="2936081" cy="646331"/>
          </a:xfrm>
          <a:prstGeom prst="rect">
            <a:avLst/>
          </a:prstGeom>
          <a:noFill/>
          <a:ln w="38100">
            <a:solidFill>
              <a:srgbClr val="000000"/>
            </a:solidFill>
          </a:ln>
        </p:spPr>
        <p:txBody>
          <a:bodyPr wrap="square" rtlCol="0">
            <a:spAutoFit/>
          </a:bodyPr>
          <a:lstStyle/>
          <a:p>
            <a:pPr algn="ctr"/>
            <a:r>
              <a:rPr lang="en-US" i="1" dirty="0">
                <a:latin typeface="Helvetica Neue" panose="02000503000000020004" pitchFamily="2" charset="0"/>
                <a:ea typeface="Helvetica Neue" panose="02000503000000020004" pitchFamily="2" charset="0"/>
                <a:cs typeface="Helvetica Neue" panose="02000503000000020004" pitchFamily="2" charset="0"/>
              </a:rPr>
              <a:t>r</a:t>
            </a:r>
            <a:r>
              <a:rPr lang="en-US" dirty="0">
                <a:latin typeface="Helvetica Neue" panose="02000503000000020004" pitchFamily="2" charset="0"/>
                <a:ea typeface="Helvetica Neue" panose="02000503000000020004" pitchFamily="2" charset="0"/>
                <a:cs typeface="Helvetica Neue" panose="02000503000000020004" pitchFamily="2" charset="0"/>
              </a:rPr>
              <a:t> = 0.07, </a:t>
            </a:r>
            <a:r>
              <a:rPr lang="en-US" i="1" dirty="0">
                <a:latin typeface="Helvetica Neue" panose="02000503000000020004" pitchFamily="2" charset="0"/>
                <a:ea typeface="Helvetica Neue" panose="02000503000000020004" pitchFamily="2" charset="0"/>
                <a:cs typeface="Helvetica Neue" panose="02000503000000020004" pitchFamily="2" charset="0"/>
              </a:rPr>
              <a:t>p </a:t>
            </a:r>
            <a:r>
              <a:rPr lang="en-US" dirty="0">
                <a:latin typeface="Helvetica Neue" panose="02000503000000020004" pitchFamily="2" charset="0"/>
                <a:ea typeface="Helvetica Neue" panose="02000503000000020004" pitchFamily="2" charset="0"/>
                <a:cs typeface="Helvetica Neue" panose="02000503000000020004" pitchFamily="2" charset="0"/>
              </a:rPr>
              <a:t>&lt; 0.0001***</a:t>
            </a:r>
          </a:p>
          <a:p>
            <a:pPr algn="ctr"/>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(1) = 9.8278, </a:t>
            </a:r>
            <a:r>
              <a:rPr lang="en-US" i="1" dirty="0">
                <a:latin typeface="Helvetica Neue" panose="02000503000000020004" pitchFamily="2" charset="0"/>
                <a:ea typeface="Helvetica Neue" panose="02000503000000020004" pitchFamily="2" charset="0"/>
                <a:cs typeface="Helvetica Neue" panose="02000503000000020004" pitchFamily="2" charset="0"/>
              </a:rPr>
              <a:t>p</a:t>
            </a:r>
            <a:r>
              <a:rPr lang="en-US" dirty="0">
                <a:latin typeface="Helvetica Neue" panose="02000503000000020004" pitchFamily="2" charset="0"/>
                <a:ea typeface="Helvetica Neue" panose="02000503000000020004" pitchFamily="2" charset="0"/>
                <a:cs typeface="Helvetica Neue" panose="02000503000000020004" pitchFamily="2" charset="0"/>
              </a:rPr>
              <a:t>&lt;0.005**</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
            <a:extLst>
              <a:ext uri="{FF2B5EF4-FFF2-40B4-BE49-F238E27FC236}">
                <a16:creationId xmlns:a16="http://schemas.microsoft.com/office/drawing/2014/main" id="{215E6E80-69AE-0C49-99B4-B22A7D5E9A36}"/>
              </a:ext>
            </a:extLst>
          </p:cNvPr>
          <p:cNvSpPr txBox="1"/>
          <p:nvPr/>
        </p:nvSpPr>
        <p:spPr>
          <a:xfrm>
            <a:off x="4489042" y="341277"/>
            <a:ext cx="5572590" cy="861774"/>
          </a:xfrm>
          <a:prstGeom prst="rect">
            <a:avLst/>
          </a:prstGeom>
          <a:noFill/>
          <a:ln w="38100">
            <a:solidFill>
              <a:srgbClr val="000000"/>
            </a:solidFill>
          </a:ln>
        </p:spPr>
        <p:txBody>
          <a:bodyPr wrap="square" rtlCol="0">
            <a:spAutoFit/>
          </a:bodyPr>
          <a:lstStyle/>
          <a:p>
            <a:r>
              <a:rPr lang="en-US" sz="2500" b="1" dirty="0">
                <a:latin typeface="Helvetica Neue" panose="02000503000000020004" pitchFamily="2" charset="0"/>
                <a:ea typeface="Helvetica Neue" panose="02000503000000020004" pitchFamily="2" charset="0"/>
                <a:cs typeface="Helvetica Neue" panose="02000503000000020004" pitchFamily="2" charset="0"/>
              </a:rPr>
              <a:t>Logical responders rate MS/MO significantly higher, near ceiling</a:t>
            </a:r>
          </a:p>
        </p:txBody>
      </p:sp>
      <p:sp>
        <p:nvSpPr>
          <p:cNvPr id="12" name="Rectangle 11">
            <a:extLst>
              <a:ext uri="{FF2B5EF4-FFF2-40B4-BE49-F238E27FC236}">
                <a16:creationId xmlns:a16="http://schemas.microsoft.com/office/drawing/2014/main" id="{DA5330D4-50F9-BB46-9301-DC8F5D300E0D}"/>
              </a:ext>
            </a:extLst>
          </p:cNvPr>
          <p:cNvSpPr/>
          <p:nvPr/>
        </p:nvSpPr>
        <p:spPr>
          <a:xfrm>
            <a:off x="853884" y="2396359"/>
            <a:ext cx="7470309" cy="35104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4" name="Group 63">
            <a:extLst>
              <a:ext uri="{FF2B5EF4-FFF2-40B4-BE49-F238E27FC236}">
                <a16:creationId xmlns:a16="http://schemas.microsoft.com/office/drawing/2014/main" id="{FC47AB75-4700-DB44-BD3C-4BEBD05F8160}"/>
              </a:ext>
            </a:extLst>
          </p:cNvPr>
          <p:cNvGrpSpPr/>
          <p:nvPr/>
        </p:nvGrpSpPr>
        <p:grpSpPr>
          <a:xfrm>
            <a:off x="930649" y="2545341"/>
            <a:ext cx="7235536" cy="3208620"/>
            <a:chOff x="930649" y="2545341"/>
            <a:chExt cx="7235536" cy="3208620"/>
          </a:xfrm>
        </p:grpSpPr>
        <p:cxnSp>
          <p:nvCxnSpPr>
            <p:cNvPr id="14" name="Straight Connector 13">
              <a:extLst>
                <a:ext uri="{FF2B5EF4-FFF2-40B4-BE49-F238E27FC236}">
                  <a16:creationId xmlns:a16="http://schemas.microsoft.com/office/drawing/2014/main" id="{AE4C9E50-669B-AC4F-B02A-16B81FAA5EC9}"/>
                </a:ext>
              </a:extLst>
            </p:cNvPr>
            <p:cNvCxnSpPr>
              <a:cxnSpLocks/>
            </p:cNvCxnSpPr>
            <p:nvPr/>
          </p:nvCxnSpPr>
          <p:spPr>
            <a:xfrm flipV="1">
              <a:off x="963043" y="2545341"/>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D071E5C-642C-D24D-9B2D-695EB0B2DC38}"/>
                </a:ext>
              </a:extLst>
            </p:cNvPr>
            <p:cNvCxnSpPr>
              <a:cxnSpLocks/>
            </p:cNvCxnSpPr>
            <p:nvPr/>
          </p:nvCxnSpPr>
          <p:spPr>
            <a:xfrm flipV="1">
              <a:off x="930649" y="4225093"/>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E057B65-3A88-A441-B2C6-CBC39A64B51B}"/>
                </a:ext>
              </a:extLst>
            </p:cNvPr>
            <p:cNvCxnSpPr>
              <a:cxnSpLocks/>
            </p:cNvCxnSpPr>
            <p:nvPr/>
          </p:nvCxnSpPr>
          <p:spPr>
            <a:xfrm flipV="1">
              <a:off x="3430148" y="2545341"/>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FAAF9FC-C5C2-A948-8381-BCA2053F6217}"/>
                </a:ext>
              </a:extLst>
            </p:cNvPr>
            <p:cNvCxnSpPr>
              <a:cxnSpLocks/>
            </p:cNvCxnSpPr>
            <p:nvPr/>
          </p:nvCxnSpPr>
          <p:spPr>
            <a:xfrm flipV="1">
              <a:off x="6048396" y="2545341"/>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DD61020-A88D-D847-95E7-BD2523066B62}"/>
                </a:ext>
              </a:extLst>
            </p:cNvPr>
            <p:cNvCxnSpPr>
              <a:cxnSpLocks/>
            </p:cNvCxnSpPr>
            <p:nvPr/>
          </p:nvCxnSpPr>
          <p:spPr>
            <a:xfrm flipV="1">
              <a:off x="3318297" y="4275666"/>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04F582C-4DE1-6B40-BE07-54F8C0C444C5}"/>
                </a:ext>
              </a:extLst>
            </p:cNvPr>
            <p:cNvCxnSpPr>
              <a:cxnSpLocks/>
            </p:cNvCxnSpPr>
            <p:nvPr/>
          </p:nvCxnSpPr>
          <p:spPr>
            <a:xfrm flipV="1">
              <a:off x="5936545" y="4275666"/>
              <a:ext cx="2117789" cy="1478295"/>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91C932E2-EE3B-504C-A80C-B2532658C0B5}"/>
              </a:ext>
            </a:extLst>
          </p:cNvPr>
          <p:cNvGrpSpPr/>
          <p:nvPr/>
        </p:nvGrpSpPr>
        <p:grpSpPr>
          <a:xfrm>
            <a:off x="942907" y="2494768"/>
            <a:ext cx="7084393" cy="3259193"/>
            <a:chOff x="942907" y="2494768"/>
            <a:chExt cx="7084393" cy="3259193"/>
          </a:xfrm>
        </p:grpSpPr>
        <p:cxnSp>
          <p:nvCxnSpPr>
            <p:cNvPr id="27" name="Straight Connector 26">
              <a:extLst>
                <a:ext uri="{FF2B5EF4-FFF2-40B4-BE49-F238E27FC236}">
                  <a16:creationId xmlns:a16="http://schemas.microsoft.com/office/drawing/2014/main" id="{98F18D3A-82D6-4E4E-8817-0DC22D8C59A9}"/>
                </a:ext>
              </a:extLst>
            </p:cNvPr>
            <p:cNvCxnSpPr>
              <a:cxnSpLocks/>
            </p:cNvCxnSpPr>
            <p:nvPr/>
          </p:nvCxnSpPr>
          <p:spPr>
            <a:xfrm flipH="1" flipV="1">
              <a:off x="975301" y="2494768"/>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7BD07C8-3B49-4F41-9300-BAE6D342624B}"/>
                </a:ext>
              </a:extLst>
            </p:cNvPr>
            <p:cNvCxnSpPr>
              <a:cxnSpLocks/>
            </p:cNvCxnSpPr>
            <p:nvPr/>
          </p:nvCxnSpPr>
          <p:spPr>
            <a:xfrm flipH="1" flipV="1">
              <a:off x="942907" y="4174520"/>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C920626-20D4-5244-81B6-E5C73AF2AE16}"/>
                </a:ext>
              </a:extLst>
            </p:cNvPr>
            <p:cNvCxnSpPr>
              <a:cxnSpLocks/>
            </p:cNvCxnSpPr>
            <p:nvPr/>
          </p:nvCxnSpPr>
          <p:spPr>
            <a:xfrm flipH="1" flipV="1">
              <a:off x="3442406" y="2494768"/>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87B3AA3-FE13-C948-9015-49F8AD5C705E}"/>
                </a:ext>
              </a:extLst>
            </p:cNvPr>
            <p:cNvCxnSpPr>
              <a:cxnSpLocks/>
            </p:cNvCxnSpPr>
            <p:nvPr/>
          </p:nvCxnSpPr>
          <p:spPr>
            <a:xfrm flipH="1" flipV="1">
              <a:off x="6060654" y="2494768"/>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F83A367-E5FB-1F4A-9764-ADA3613B6FEE}"/>
                </a:ext>
              </a:extLst>
            </p:cNvPr>
            <p:cNvCxnSpPr>
              <a:cxnSpLocks/>
            </p:cNvCxnSpPr>
            <p:nvPr/>
          </p:nvCxnSpPr>
          <p:spPr>
            <a:xfrm flipH="1" flipV="1">
              <a:off x="3330555" y="4225093"/>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86372F9-3B08-8246-AB18-D69405072959}"/>
                </a:ext>
              </a:extLst>
            </p:cNvPr>
            <p:cNvCxnSpPr>
              <a:cxnSpLocks/>
            </p:cNvCxnSpPr>
            <p:nvPr/>
          </p:nvCxnSpPr>
          <p:spPr>
            <a:xfrm flipH="1" flipV="1">
              <a:off x="5948803" y="4225093"/>
              <a:ext cx="1966646" cy="1528868"/>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id="{D2B7DBB0-C063-2B46-AEE1-CD7F7C41EA1E}"/>
              </a:ext>
            </a:extLst>
          </p:cNvPr>
          <p:cNvGrpSpPr/>
          <p:nvPr/>
        </p:nvGrpSpPr>
        <p:grpSpPr>
          <a:xfrm>
            <a:off x="930649" y="3284488"/>
            <a:ext cx="7208502" cy="1679752"/>
            <a:chOff x="930649" y="3284488"/>
            <a:chExt cx="7208502" cy="1679752"/>
          </a:xfrm>
        </p:grpSpPr>
        <p:cxnSp>
          <p:nvCxnSpPr>
            <p:cNvPr id="65" name="Straight Connector 64">
              <a:extLst>
                <a:ext uri="{FF2B5EF4-FFF2-40B4-BE49-F238E27FC236}">
                  <a16:creationId xmlns:a16="http://schemas.microsoft.com/office/drawing/2014/main" id="{E9031575-02E8-4B4C-BCAA-A67F12A79BC0}"/>
                </a:ext>
              </a:extLst>
            </p:cNvPr>
            <p:cNvCxnSpPr>
              <a:cxnSpLocks/>
            </p:cNvCxnSpPr>
            <p:nvPr/>
          </p:nvCxnSpPr>
          <p:spPr>
            <a:xfrm flipH="1">
              <a:off x="930649" y="3284488"/>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CDD0BAE-CCE6-2749-9223-BA4D1A2D3A69}"/>
                </a:ext>
              </a:extLst>
            </p:cNvPr>
            <p:cNvCxnSpPr>
              <a:cxnSpLocks/>
            </p:cNvCxnSpPr>
            <p:nvPr/>
          </p:nvCxnSpPr>
          <p:spPr>
            <a:xfrm flipH="1">
              <a:off x="930649" y="4964240"/>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24B18B3-A551-3A4F-8C2C-10F438019CCB}"/>
                </a:ext>
              </a:extLst>
            </p:cNvPr>
            <p:cNvCxnSpPr>
              <a:cxnSpLocks/>
            </p:cNvCxnSpPr>
            <p:nvPr/>
          </p:nvCxnSpPr>
          <p:spPr>
            <a:xfrm flipH="1">
              <a:off x="3345331" y="3284488"/>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9C92858-B0A0-7140-A4EF-D62033998048}"/>
                </a:ext>
              </a:extLst>
            </p:cNvPr>
            <p:cNvCxnSpPr>
              <a:cxnSpLocks/>
            </p:cNvCxnSpPr>
            <p:nvPr/>
          </p:nvCxnSpPr>
          <p:spPr>
            <a:xfrm flipH="1">
              <a:off x="3345331" y="4964240"/>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36E53E9-3BF8-1943-907A-1E5CFD2C96E5}"/>
                </a:ext>
              </a:extLst>
            </p:cNvPr>
            <p:cNvCxnSpPr>
              <a:cxnSpLocks/>
            </p:cNvCxnSpPr>
            <p:nvPr/>
          </p:nvCxnSpPr>
          <p:spPr>
            <a:xfrm flipH="1">
              <a:off x="5936545" y="3284488"/>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60B30A3-0203-F64E-8C39-C8469788BE00}"/>
                </a:ext>
              </a:extLst>
            </p:cNvPr>
            <p:cNvCxnSpPr>
              <a:cxnSpLocks/>
            </p:cNvCxnSpPr>
            <p:nvPr/>
          </p:nvCxnSpPr>
          <p:spPr>
            <a:xfrm flipH="1">
              <a:off x="5936545" y="4964240"/>
              <a:ext cx="2202606" cy="0"/>
            </a:xfrm>
            <a:prstGeom prst="line">
              <a:avLst/>
            </a:prstGeom>
            <a:ln w="38100">
              <a:solidFill>
                <a:srgbClr val="BCBAFF"/>
              </a:solidFill>
              <a:prstDash val="sysDot"/>
            </a:ln>
          </p:spPr>
          <p:style>
            <a:lnRef idx="1">
              <a:schemeClr val="accent1"/>
            </a:lnRef>
            <a:fillRef idx="0">
              <a:schemeClr val="accent1"/>
            </a:fillRef>
            <a:effectRef idx="0">
              <a:schemeClr val="accent1"/>
            </a:effectRef>
            <a:fontRef idx="minor">
              <a:schemeClr val="tx1"/>
            </a:fontRef>
          </p:style>
        </p:cxnSp>
      </p:grpSp>
      <p:grpSp>
        <p:nvGrpSpPr>
          <p:cNvPr id="76" name="Group 75">
            <a:extLst>
              <a:ext uri="{FF2B5EF4-FFF2-40B4-BE49-F238E27FC236}">
                <a16:creationId xmlns:a16="http://schemas.microsoft.com/office/drawing/2014/main" id="{7ADD1852-F122-1A49-BC9F-A6F39489BFAB}"/>
              </a:ext>
            </a:extLst>
          </p:cNvPr>
          <p:cNvGrpSpPr/>
          <p:nvPr/>
        </p:nvGrpSpPr>
        <p:grpSpPr>
          <a:xfrm>
            <a:off x="864394" y="2763091"/>
            <a:ext cx="7460959" cy="2610208"/>
            <a:chOff x="864394" y="2763091"/>
            <a:chExt cx="7460959" cy="2610208"/>
          </a:xfrm>
        </p:grpSpPr>
        <p:sp>
          <p:nvSpPr>
            <p:cNvPr id="74" name="Rectangle 73">
              <a:extLst>
                <a:ext uri="{FF2B5EF4-FFF2-40B4-BE49-F238E27FC236}">
                  <a16:creationId xmlns:a16="http://schemas.microsoft.com/office/drawing/2014/main" id="{2E9B9EBA-EF28-974B-92E9-3F99B9B0BB06}"/>
                </a:ext>
              </a:extLst>
            </p:cNvPr>
            <p:cNvSpPr/>
            <p:nvPr/>
          </p:nvSpPr>
          <p:spPr>
            <a:xfrm>
              <a:off x="864394" y="2763091"/>
              <a:ext cx="7459799" cy="9902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40A9C7E-C975-2D4F-915A-ECF6D16C8FE7}"/>
                </a:ext>
              </a:extLst>
            </p:cNvPr>
            <p:cNvSpPr/>
            <p:nvPr/>
          </p:nvSpPr>
          <p:spPr>
            <a:xfrm>
              <a:off x="865554" y="4383067"/>
              <a:ext cx="7459799" cy="99023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TextBox 76">
            <a:extLst>
              <a:ext uri="{FF2B5EF4-FFF2-40B4-BE49-F238E27FC236}">
                <a16:creationId xmlns:a16="http://schemas.microsoft.com/office/drawing/2014/main" id="{0D5F7F62-A562-E649-88A4-7E2961CE8E52}"/>
              </a:ext>
            </a:extLst>
          </p:cNvPr>
          <p:cNvSpPr txBox="1"/>
          <p:nvPr/>
        </p:nvSpPr>
        <p:spPr>
          <a:xfrm>
            <a:off x="8711917" y="1994772"/>
            <a:ext cx="1383318" cy="1323439"/>
          </a:xfrm>
          <a:prstGeom prst="rect">
            <a:avLst/>
          </a:prstGeom>
          <a:noFill/>
          <a:ln w="38100">
            <a:solidFill>
              <a:srgbClr val="BCBAFF"/>
            </a:solid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Logical Responders</a:t>
            </a: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Goal</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br>
              <a:rPr lang="en-US" sz="1600" dirty="0">
                <a:latin typeface="Helvetica Neue" panose="02000503000000020004" pitchFamily="2" charset="0"/>
                <a:ea typeface="Helvetica Neue" panose="02000503000000020004" pitchFamily="2" charset="0"/>
                <a:cs typeface="Helvetica Neue" panose="02000503000000020004" pitchFamily="2" charset="0"/>
              </a:rPr>
            </a:br>
            <a:r>
              <a:rPr lang="en-US" sz="1600" i="1" dirty="0">
                <a:latin typeface="Helvetica Neue" panose="02000503000000020004" pitchFamily="2" charset="0"/>
                <a:ea typeface="Helvetica Neue" panose="02000503000000020004" pitchFamily="2" charset="0"/>
                <a:cs typeface="Helvetica Neue" panose="02000503000000020004" pitchFamily="2" charset="0"/>
              </a:rPr>
              <a:t>X</a:t>
            </a:r>
            <a:r>
              <a:rPr lang="en-US" sz="16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(2) = 8.56,  </a:t>
            </a:r>
            <a:r>
              <a:rPr lang="en-US" sz="1600" i="1" dirty="0">
                <a:latin typeface="Helvetica Neue" panose="02000503000000020004" pitchFamily="2" charset="0"/>
                <a:ea typeface="Helvetica Neue" panose="02000503000000020004" pitchFamily="2" charset="0"/>
                <a:cs typeface="Helvetica Neue" panose="02000503000000020004" pitchFamily="2" charset="0"/>
              </a:rPr>
              <a:t>p</a:t>
            </a:r>
            <a:r>
              <a:rPr lang="en-US" sz="1600" dirty="0">
                <a:latin typeface="Helvetica Neue" panose="02000503000000020004" pitchFamily="2" charset="0"/>
                <a:ea typeface="Helvetica Neue" panose="02000503000000020004" pitchFamily="2" charset="0"/>
                <a:cs typeface="Helvetica Neue" panose="02000503000000020004" pitchFamily="2" charset="0"/>
              </a:rPr>
              <a:t>&lt;0.01</a:t>
            </a:r>
          </a:p>
        </p:txBody>
      </p:sp>
      <p:sp>
        <p:nvSpPr>
          <p:cNvPr id="78" name="TextBox 77">
            <a:extLst>
              <a:ext uri="{FF2B5EF4-FFF2-40B4-BE49-F238E27FC236}">
                <a16:creationId xmlns:a16="http://schemas.microsoft.com/office/drawing/2014/main" id="{4467520D-FEB4-DA4B-81EB-DA051AE4AF9B}"/>
              </a:ext>
            </a:extLst>
          </p:cNvPr>
          <p:cNvSpPr txBox="1"/>
          <p:nvPr/>
        </p:nvSpPr>
        <p:spPr>
          <a:xfrm>
            <a:off x="8711889" y="4938954"/>
            <a:ext cx="1460810" cy="1323439"/>
          </a:xfrm>
          <a:prstGeom prst="rect">
            <a:avLst/>
          </a:prstGeom>
          <a:noFill/>
          <a:ln w="38100">
            <a:solidFill>
              <a:srgbClr val="FFB1AB"/>
            </a:solid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Pragmatic</a:t>
            </a: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Responders</a:t>
            </a:r>
          </a:p>
          <a:p>
            <a:r>
              <a:rPr lang="en-US" sz="1600" b="1" dirty="0">
                <a:latin typeface="Helvetica Neue" panose="02000503000000020004" pitchFamily="2" charset="0"/>
                <a:ea typeface="Helvetica Neue" panose="02000503000000020004" pitchFamily="2" charset="0"/>
                <a:cs typeface="Helvetica Neue" panose="02000503000000020004" pitchFamily="2" charset="0"/>
              </a:rPr>
              <a:t>Goal</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br>
              <a:rPr lang="en-US" sz="1600" dirty="0">
                <a:latin typeface="Helvetica Neue" panose="02000503000000020004" pitchFamily="2" charset="0"/>
                <a:ea typeface="Helvetica Neue" panose="02000503000000020004" pitchFamily="2" charset="0"/>
                <a:cs typeface="Helvetica Neue" panose="02000503000000020004" pitchFamily="2" charset="0"/>
              </a:rPr>
            </a:br>
            <a:r>
              <a:rPr lang="en-US" sz="1600" i="1" dirty="0">
                <a:latin typeface="Helvetica Neue" panose="02000503000000020004" pitchFamily="2" charset="0"/>
                <a:ea typeface="Helvetica Neue" panose="02000503000000020004" pitchFamily="2" charset="0"/>
                <a:cs typeface="Helvetica Neue" panose="02000503000000020004" pitchFamily="2" charset="0"/>
              </a:rPr>
              <a:t>X</a:t>
            </a:r>
            <a:r>
              <a:rPr lang="en-US" sz="16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(2) = 30.59,  </a:t>
            </a:r>
            <a:r>
              <a:rPr lang="en-US" sz="1600" i="1" dirty="0">
                <a:latin typeface="Helvetica Neue" panose="02000503000000020004" pitchFamily="2" charset="0"/>
                <a:ea typeface="Helvetica Neue" panose="02000503000000020004" pitchFamily="2" charset="0"/>
                <a:cs typeface="Helvetica Neue" panose="02000503000000020004" pitchFamily="2" charset="0"/>
              </a:rPr>
              <a:t>p</a:t>
            </a:r>
            <a:r>
              <a:rPr lang="en-US" sz="1600" dirty="0">
                <a:latin typeface="Helvetica Neue" panose="02000503000000020004" pitchFamily="2" charset="0"/>
                <a:ea typeface="Helvetica Neue" panose="02000503000000020004" pitchFamily="2" charset="0"/>
                <a:cs typeface="Helvetica Neue" panose="02000503000000020004" pitchFamily="2" charset="0"/>
              </a:rPr>
              <a:t>&lt;0.0001</a:t>
            </a:r>
          </a:p>
        </p:txBody>
      </p:sp>
    </p:spTree>
    <p:extLst>
      <p:ext uri="{BB962C8B-B14F-4D97-AF65-F5344CB8AC3E}">
        <p14:creationId xmlns:p14="http://schemas.microsoft.com/office/powerpoint/2010/main" val="28202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77" grpId="0" animBg="1"/>
      <p:bldP spid="78"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40C507-0C73-2B47-89BD-DB1CEC2C49CE}"/>
              </a:ext>
            </a:extLst>
          </p:cNvPr>
          <p:cNvSpPr>
            <a:spLocks noGrp="1"/>
          </p:cNvSpPr>
          <p:nvPr>
            <p:ph type="sldNum" sz="quarter" idx="12"/>
          </p:nvPr>
        </p:nvSpPr>
        <p:spPr/>
        <p:txBody>
          <a:bodyPr/>
          <a:lstStyle/>
          <a:p>
            <a:fld id="{C37A6A5D-4452-2B46-A9F4-EDAA047C7BD2}" type="slidenum">
              <a:rPr lang="en-US" smtClean="0"/>
              <a:t>109</a:t>
            </a:fld>
            <a:endParaRPr lang="en-US"/>
          </a:p>
        </p:txBody>
      </p:sp>
      <p:pic>
        <p:nvPicPr>
          <p:cNvPr id="8" name="Content Placeholder 7">
            <a:extLst>
              <a:ext uri="{FF2B5EF4-FFF2-40B4-BE49-F238E27FC236}">
                <a16:creationId xmlns:a16="http://schemas.microsoft.com/office/drawing/2014/main" id="{0552D21F-EAB2-7848-8A39-FC1C22A267C6}"/>
              </a:ext>
            </a:extLst>
          </p:cNvPr>
          <p:cNvPicPr>
            <a:picLocks noGrp="1" noChangeAspect="1"/>
          </p:cNvPicPr>
          <p:nvPr>
            <p:ph idx="1"/>
          </p:nvPr>
        </p:nvPicPr>
        <p:blipFill>
          <a:blip r:embed="rId2"/>
          <a:stretch>
            <a:fillRect/>
          </a:stretch>
        </p:blipFill>
        <p:spPr>
          <a:xfrm>
            <a:off x="301762" y="1913687"/>
            <a:ext cx="8942057" cy="4175214"/>
          </a:xfrm>
        </p:spPr>
      </p:pic>
      <p:sp>
        <p:nvSpPr>
          <p:cNvPr id="9" name="Content Placeholder 2">
            <a:extLst>
              <a:ext uri="{FF2B5EF4-FFF2-40B4-BE49-F238E27FC236}">
                <a16:creationId xmlns:a16="http://schemas.microsoft.com/office/drawing/2014/main" id="{EE955BF6-2222-5244-A020-2050C470BA22}"/>
              </a:ext>
            </a:extLst>
          </p:cNvPr>
          <p:cNvSpPr txBox="1">
            <a:spLocks/>
          </p:cNvSpPr>
          <p:nvPr/>
        </p:nvSpPr>
        <p:spPr>
          <a:xfrm>
            <a:off x="6943916" y="469896"/>
            <a:ext cx="3168608" cy="1091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pragmatic meaning</a:t>
            </a:r>
            <a:endParaRPr lang="en-US" sz="2000" b="1" i="1" dirty="0"/>
          </a:p>
          <a:p>
            <a:pPr marL="0" indent="0" algn="ctr">
              <a:buNone/>
            </a:pPr>
            <a:r>
              <a:rPr lang="en-US" sz="2000" i="1" dirty="0"/>
              <a:t>Some </a:t>
            </a:r>
            <a:r>
              <a:rPr lang="en-US" sz="2000" b="1" i="1" dirty="0">
                <a:solidFill>
                  <a:srgbClr val="BCBAFF"/>
                </a:solidFill>
              </a:rPr>
              <a:t>but not all </a:t>
            </a:r>
            <a:r>
              <a:rPr lang="en-US" sz="2000" i="1" dirty="0"/>
              <a:t>cats are mammals</a:t>
            </a:r>
            <a:endParaRPr lang="en-US" sz="2000" dirty="0"/>
          </a:p>
        </p:txBody>
      </p:sp>
      <p:sp>
        <p:nvSpPr>
          <p:cNvPr id="10" name="Oval 9">
            <a:extLst>
              <a:ext uri="{FF2B5EF4-FFF2-40B4-BE49-F238E27FC236}">
                <a16:creationId xmlns:a16="http://schemas.microsoft.com/office/drawing/2014/main" id="{32E59850-AE71-6147-B7E6-8E4DA7089335}"/>
              </a:ext>
            </a:extLst>
          </p:cNvPr>
          <p:cNvSpPr/>
          <p:nvPr/>
        </p:nvSpPr>
        <p:spPr>
          <a:xfrm>
            <a:off x="5397297" y="342924"/>
            <a:ext cx="1372144" cy="1345651"/>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Helvetica Neue" panose="02000503000000020004" pitchFamily="2" charset="0"/>
                <a:ea typeface="Helvetica Neue" panose="02000503000000020004" pitchFamily="2" charset="0"/>
                <a:cs typeface="Helvetica Neue" panose="02000503000000020004" pitchFamily="2" charset="0"/>
              </a:rPr>
              <a:t>FALSE</a:t>
            </a:r>
          </a:p>
        </p:txBody>
      </p:sp>
      <p:sp>
        <p:nvSpPr>
          <p:cNvPr id="13" name="Content Placeholder 2">
            <a:extLst>
              <a:ext uri="{FF2B5EF4-FFF2-40B4-BE49-F238E27FC236}">
                <a16:creationId xmlns:a16="http://schemas.microsoft.com/office/drawing/2014/main" id="{9A0134BF-C2DB-C04B-A746-E5E1C7056A84}"/>
              </a:ext>
            </a:extLst>
          </p:cNvPr>
          <p:cNvSpPr txBox="1">
            <a:spLocks/>
          </p:cNvSpPr>
          <p:nvPr/>
        </p:nvSpPr>
        <p:spPr>
          <a:xfrm>
            <a:off x="174475" y="702304"/>
            <a:ext cx="5048347" cy="626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dirty="0"/>
              <a:t>Some cats are mammals</a:t>
            </a:r>
          </a:p>
        </p:txBody>
      </p:sp>
      <p:sp>
        <p:nvSpPr>
          <p:cNvPr id="7" name="TextBox 6">
            <a:extLst>
              <a:ext uri="{FF2B5EF4-FFF2-40B4-BE49-F238E27FC236}">
                <a16:creationId xmlns:a16="http://schemas.microsoft.com/office/drawing/2014/main" id="{10EAF174-74A1-2648-AD2B-8F7B58539986}"/>
              </a:ext>
            </a:extLst>
          </p:cNvPr>
          <p:cNvSpPr txBox="1"/>
          <p:nvPr/>
        </p:nvSpPr>
        <p:spPr>
          <a:xfrm>
            <a:off x="8523891" y="1688575"/>
            <a:ext cx="1450426" cy="830997"/>
          </a:xfrm>
          <a:prstGeom prst="rect">
            <a:avLst/>
          </a:prstGeom>
          <a:noFill/>
          <a:ln w="38100">
            <a:solidFill>
              <a:srgbClr val="BCBAFF"/>
            </a:solid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Goal</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br>
              <a:rPr lang="en-US" sz="1600" dirty="0">
                <a:latin typeface="Helvetica Neue" panose="02000503000000020004" pitchFamily="2" charset="0"/>
                <a:ea typeface="Helvetica Neue" panose="02000503000000020004" pitchFamily="2" charset="0"/>
                <a:cs typeface="Helvetica Neue" panose="02000503000000020004" pitchFamily="2" charset="0"/>
              </a:rPr>
            </a:br>
            <a:r>
              <a:rPr lang="en-US" sz="1600" i="1" dirty="0">
                <a:latin typeface="Helvetica Neue" panose="02000503000000020004" pitchFamily="2" charset="0"/>
                <a:ea typeface="Helvetica Neue" panose="02000503000000020004" pitchFamily="2" charset="0"/>
                <a:cs typeface="Helvetica Neue" panose="02000503000000020004" pitchFamily="2" charset="0"/>
              </a:rPr>
              <a:t>X</a:t>
            </a:r>
            <a:r>
              <a:rPr lang="en-US" sz="16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(2) = 30.59,  </a:t>
            </a:r>
            <a:r>
              <a:rPr lang="en-US" sz="1600" i="1" dirty="0">
                <a:latin typeface="Helvetica Neue" panose="02000503000000020004" pitchFamily="2" charset="0"/>
                <a:ea typeface="Helvetica Neue" panose="02000503000000020004" pitchFamily="2" charset="0"/>
                <a:cs typeface="Helvetica Neue" panose="02000503000000020004" pitchFamily="2" charset="0"/>
              </a:rPr>
              <a:t>p</a:t>
            </a:r>
            <a:r>
              <a:rPr lang="en-US" sz="1600" dirty="0">
                <a:latin typeface="Helvetica Neue" panose="02000503000000020004" pitchFamily="2" charset="0"/>
                <a:ea typeface="Helvetica Neue" panose="02000503000000020004" pitchFamily="2" charset="0"/>
                <a:cs typeface="Helvetica Neue" panose="02000503000000020004" pitchFamily="2" charset="0"/>
              </a:rPr>
              <a:t>&lt;0.0001</a:t>
            </a:r>
          </a:p>
        </p:txBody>
      </p:sp>
      <p:sp>
        <p:nvSpPr>
          <p:cNvPr id="2" name="Rectangle 1">
            <a:extLst>
              <a:ext uri="{FF2B5EF4-FFF2-40B4-BE49-F238E27FC236}">
                <a16:creationId xmlns:a16="http://schemas.microsoft.com/office/drawing/2014/main" id="{BB0E081C-5CF9-FA4A-8E88-FC1551DCD53C}"/>
              </a:ext>
            </a:extLst>
          </p:cNvPr>
          <p:cNvSpPr/>
          <p:nvPr/>
        </p:nvSpPr>
        <p:spPr>
          <a:xfrm>
            <a:off x="831425" y="2488042"/>
            <a:ext cx="4803228" cy="3134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D5AF5C8-ADF9-B74D-8F56-89622F1887C4}"/>
              </a:ext>
            </a:extLst>
          </p:cNvPr>
          <p:cNvSpPr/>
          <p:nvPr/>
        </p:nvSpPr>
        <p:spPr>
          <a:xfrm>
            <a:off x="3290131" y="2490958"/>
            <a:ext cx="2297944" cy="312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588D5352-379F-F040-8B87-E77D29EF4B4B}"/>
              </a:ext>
            </a:extLst>
          </p:cNvPr>
          <p:cNvGrpSpPr/>
          <p:nvPr/>
        </p:nvGrpSpPr>
        <p:grpSpPr>
          <a:xfrm>
            <a:off x="927452" y="3069021"/>
            <a:ext cx="7081431" cy="2243959"/>
            <a:chOff x="927452" y="3069021"/>
            <a:chExt cx="7081431" cy="2243959"/>
          </a:xfrm>
        </p:grpSpPr>
        <p:grpSp>
          <p:nvGrpSpPr>
            <p:cNvPr id="18" name="Group 17">
              <a:extLst>
                <a:ext uri="{FF2B5EF4-FFF2-40B4-BE49-F238E27FC236}">
                  <a16:creationId xmlns:a16="http://schemas.microsoft.com/office/drawing/2014/main" id="{36806F88-6150-354B-8218-6FFF4AC14714}"/>
                </a:ext>
              </a:extLst>
            </p:cNvPr>
            <p:cNvGrpSpPr/>
            <p:nvPr/>
          </p:nvGrpSpPr>
          <p:grpSpPr>
            <a:xfrm>
              <a:off x="5767474" y="3069021"/>
              <a:ext cx="2241409" cy="1728952"/>
              <a:chOff x="5767474" y="3069021"/>
              <a:chExt cx="2241409" cy="1728952"/>
            </a:xfrm>
          </p:grpSpPr>
          <p:cxnSp>
            <p:nvCxnSpPr>
              <p:cNvPr id="19" name="Straight Connector 18">
                <a:extLst>
                  <a:ext uri="{FF2B5EF4-FFF2-40B4-BE49-F238E27FC236}">
                    <a16:creationId xmlns:a16="http://schemas.microsoft.com/office/drawing/2014/main" id="{93EA0F4D-7E19-5E46-98F9-374F37A5C8D5}"/>
                  </a:ext>
                </a:extLst>
              </p:cNvPr>
              <p:cNvCxnSpPr/>
              <p:nvPr/>
            </p:nvCxnSpPr>
            <p:spPr>
              <a:xfrm flipH="1">
                <a:off x="5780690" y="3069021"/>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8EF66F5-D9D6-EF49-8BAC-88FB6440450A}"/>
                  </a:ext>
                </a:extLst>
              </p:cNvPr>
              <p:cNvCxnSpPr/>
              <p:nvPr/>
            </p:nvCxnSpPr>
            <p:spPr>
              <a:xfrm flipH="1">
                <a:off x="5767474" y="4797973"/>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1" name="Straight Connector 20">
              <a:extLst>
                <a:ext uri="{FF2B5EF4-FFF2-40B4-BE49-F238E27FC236}">
                  <a16:creationId xmlns:a16="http://schemas.microsoft.com/office/drawing/2014/main" id="{02AFB575-358E-8B4C-AB9E-4FB94076C5F2}"/>
                </a:ext>
              </a:extLst>
            </p:cNvPr>
            <p:cNvCxnSpPr/>
            <p:nvPr/>
          </p:nvCxnSpPr>
          <p:spPr>
            <a:xfrm flipH="1">
              <a:off x="3302790" y="3268714"/>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F5F9A0-570D-B747-BCCA-F2AFD3BC9E5E}"/>
                </a:ext>
              </a:extLst>
            </p:cNvPr>
            <p:cNvCxnSpPr/>
            <p:nvPr/>
          </p:nvCxnSpPr>
          <p:spPr>
            <a:xfrm flipH="1">
              <a:off x="3289574" y="4882056"/>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EA67729-28D9-D949-9411-87D44FF25027}"/>
                </a:ext>
              </a:extLst>
            </p:cNvPr>
            <p:cNvCxnSpPr/>
            <p:nvPr/>
          </p:nvCxnSpPr>
          <p:spPr>
            <a:xfrm flipH="1">
              <a:off x="927452" y="3584025"/>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8CF79B-18AB-5A46-B01E-3AA31344DEC3}"/>
                </a:ext>
              </a:extLst>
            </p:cNvPr>
            <p:cNvCxnSpPr/>
            <p:nvPr/>
          </p:nvCxnSpPr>
          <p:spPr>
            <a:xfrm flipH="1">
              <a:off x="927452" y="5312980"/>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Rectangle 24">
            <a:extLst>
              <a:ext uri="{FF2B5EF4-FFF2-40B4-BE49-F238E27FC236}">
                <a16:creationId xmlns:a16="http://schemas.microsoft.com/office/drawing/2014/main" id="{EE59CA75-5E91-6F4F-B32E-19CB7E56C487}"/>
              </a:ext>
            </a:extLst>
          </p:cNvPr>
          <p:cNvSpPr/>
          <p:nvPr/>
        </p:nvSpPr>
        <p:spPr>
          <a:xfrm>
            <a:off x="6769441" y="2572122"/>
            <a:ext cx="1239442" cy="33115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F405CF2-DF36-934B-BFCF-DF863853ECE8}"/>
              </a:ext>
            </a:extLst>
          </p:cNvPr>
          <p:cNvSpPr/>
          <p:nvPr/>
        </p:nvSpPr>
        <p:spPr>
          <a:xfrm>
            <a:off x="1993597" y="2572122"/>
            <a:ext cx="1239442" cy="33115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11E61DB-4850-AA4B-8C47-B697F03071E7}"/>
              </a:ext>
            </a:extLst>
          </p:cNvPr>
          <p:cNvSpPr/>
          <p:nvPr/>
        </p:nvSpPr>
        <p:spPr>
          <a:xfrm>
            <a:off x="4394421" y="2572122"/>
            <a:ext cx="1239442" cy="33115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AA98757-D062-994D-BEA9-43CFBFA32125}"/>
              </a:ext>
            </a:extLst>
          </p:cNvPr>
          <p:cNvSpPr/>
          <p:nvPr/>
        </p:nvSpPr>
        <p:spPr>
          <a:xfrm>
            <a:off x="831425" y="2217683"/>
            <a:ext cx="2401614" cy="375219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771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8"/>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animBg="1"/>
      <p:bldP spid="11" grpId="0" animBg="1"/>
      <p:bldP spid="25" grpId="0" animBg="1"/>
      <p:bldP spid="25" grpId="1" animBg="1"/>
      <p:bldP spid="26" grpId="0" animBg="1"/>
      <p:bldP spid="26" grpId="1" animBg="1"/>
      <p:bldP spid="27" grpId="0" animBg="1"/>
      <p:bldP spid="27" grpId="1" animBg="1"/>
      <p:bldP spid="28" grpId="0" animBg="1"/>
      <p:bldP spid="2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9782-47AC-9244-937B-397F7FD78D35}"/>
              </a:ext>
            </a:extLst>
          </p:cNvPr>
          <p:cNvSpPr>
            <a:spLocks noGrp="1"/>
          </p:cNvSpPr>
          <p:nvPr>
            <p:ph type="title"/>
          </p:nvPr>
        </p:nvSpPr>
        <p:spPr/>
        <p:txBody>
          <a:bodyPr/>
          <a:lstStyle/>
          <a:p>
            <a:r>
              <a:rPr lang="en-US" b="1" dirty="0"/>
              <a:t>Observation 3</a:t>
            </a:r>
            <a:r>
              <a:rPr lang="en-US" dirty="0"/>
              <a:t> | (</a:t>
            </a:r>
            <a:r>
              <a:rPr lang="en-US" b="1" dirty="0">
                <a:latin typeface="Helvetica Neue" panose="02000503000000020004" pitchFamily="2" charset="0"/>
                <a:ea typeface="Helvetica Neue" panose="02000503000000020004" pitchFamily="2" charset="0"/>
                <a:cs typeface="Helvetica Neue" panose="02000503000000020004" pitchFamily="2" charset="0"/>
              </a:rPr>
              <a:t>◇</a:t>
            </a:r>
            <a:r>
              <a:rPr lang="en-US" dirty="0"/>
              <a:t>) Modals.</a:t>
            </a:r>
          </a:p>
        </p:txBody>
      </p:sp>
      <p:grpSp>
        <p:nvGrpSpPr>
          <p:cNvPr id="15" name="Group 14">
            <a:extLst>
              <a:ext uri="{FF2B5EF4-FFF2-40B4-BE49-F238E27FC236}">
                <a16:creationId xmlns:a16="http://schemas.microsoft.com/office/drawing/2014/main" id="{10C96F39-8362-B444-9E60-ABCA0EB11349}"/>
              </a:ext>
            </a:extLst>
          </p:cNvPr>
          <p:cNvGrpSpPr/>
          <p:nvPr/>
        </p:nvGrpSpPr>
        <p:grpSpPr>
          <a:xfrm>
            <a:off x="1611823" y="1810127"/>
            <a:ext cx="2478504" cy="1007216"/>
            <a:chOff x="1611823" y="1810127"/>
            <a:chExt cx="2478504" cy="1007216"/>
          </a:xfrm>
          <a:solidFill>
            <a:srgbClr val="BCBAFF"/>
          </a:solidFill>
        </p:grpSpPr>
        <p:sp>
          <p:nvSpPr>
            <p:cNvPr id="12" name="Rectangle 11">
              <a:extLst>
                <a:ext uri="{FF2B5EF4-FFF2-40B4-BE49-F238E27FC236}">
                  <a16:creationId xmlns:a16="http://schemas.microsoft.com/office/drawing/2014/main" id="{10F75E7A-2627-B44B-AAE8-3CD47B4D99B9}"/>
                </a:ext>
              </a:extLst>
            </p:cNvPr>
            <p:cNvSpPr/>
            <p:nvPr/>
          </p:nvSpPr>
          <p:spPr>
            <a:xfrm>
              <a:off x="1611823" y="1810127"/>
              <a:ext cx="526942" cy="297643"/>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26F1F6-A0D3-D640-8F49-8E510F45E7CB}"/>
                </a:ext>
              </a:extLst>
            </p:cNvPr>
            <p:cNvSpPr/>
            <p:nvPr/>
          </p:nvSpPr>
          <p:spPr>
            <a:xfrm>
              <a:off x="3371667" y="2184361"/>
              <a:ext cx="526942" cy="297643"/>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C8C1C0-141F-4A4B-B55C-DC7653C7C5BA}"/>
                </a:ext>
              </a:extLst>
            </p:cNvPr>
            <p:cNvSpPr/>
            <p:nvPr/>
          </p:nvSpPr>
          <p:spPr>
            <a:xfrm>
              <a:off x="3203300" y="2519700"/>
              <a:ext cx="887027" cy="297643"/>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2795A4BA-AF4A-5047-ABA3-72A625BD1899}"/>
              </a:ext>
            </a:extLst>
          </p:cNvPr>
          <p:cNvSpPr>
            <a:spLocks noGrp="1"/>
          </p:cNvSpPr>
          <p:nvPr>
            <p:ph idx="1"/>
          </p:nvPr>
        </p:nvSpPr>
        <p:spPr/>
        <p:txBody>
          <a:bodyPr>
            <a:normAutofit fontScale="77500" lnSpcReduction="20000"/>
          </a:bodyPr>
          <a:lstStyle/>
          <a:p>
            <a:pPr marL="0" indent="0">
              <a:buNone/>
            </a:pPr>
            <a:r>
              <a:rPr lang="en-US" dirty="0"/>
              <a:t>Where </a:t>
            </a:r>
            <a:r>
              <a:rPr lang="en-US" b="1" dirty="0"/>
              <a:t>can</a:t>
            </a:r>
            <a:r>
              <a:rPr lang="en-US" dirty="0"/>
              <a:t> I find a coffee?</a:t>
            </a:r>
          </a:p>
          <a:p>
            <a:pPr marL="0" indent="0">
              <a:buNone/>
            </a:pPr>
            <a:r>
              <a:rPr lang="en-US" dirty="0">
                <a:solidFill>
                  <a:schemeClr val="tx1">
                    <a:lumMod val="50000"/>
                    <a:lumOff val="50000"/>
                  </a:schemeClr>
                </a:solidFill>
              </a:rPr>
              <a:t>Dana knows where I can find a coffee.</a:t>
            </a:r>
          </a:p>
          <a:p>
            <a:pPr marL="0" indent="0">
              <a:buNone/>
            </a:pPr>
            <a:r>
              <a:rPr lang="en-US" dirty="0">
                <a:solidFill>
                  <a:schemeClr val="tx1">
                    <a:lumMod val="50000"/>
                    <a:lumOff val="50000"/>
                  </a:schemeClr>
                </a:solidFill>
              </a:rPr>
              <a:t>Dana knows where to find a coffee.</a:t>
            </a:r>
          </a:p>
          <a:p>
            <a:pPr marL="0" indent="0">
              <a:buNone/>
            </a:pPr>
            <a:endParaRPr lang="en-US" dirty="0">
              <a:solidFill>
                <a:schemeClr val="tx1">
                  <a:lumMod val="50000"/>
                  <a:lumOff val="50000"/>
                </a:schemeClr>
              </a:solidFill>
            </a:endParaRPr>
          </a:p>
          <a:p>
            <a:pPr marL="0" indent="0">
              <a:buNone/>
            </a:pPr>
            <a:r>
              <a:rPr lang="en-US" dirty="0"/>
              <a:t>Which numbers under 10 are prime?</a:t>
            </a:r>
          </a:p>
          <a:p>
            <a:pPr marL="0" indent="0">
              <a:buNone/>
            </a:pPr>
            <a:r>
              <a:rPr lang="en-US" dirty="0">
                <a:solidFill>
                  <a:schemeClr val="bg1">
                    <a:lumMod val="50000"/>
                  </a:schemeClr>
                </a:solidFill>
              </a:rPr>
              <a:t>Dana knows which numbers under 10 are prime.</a:t>
            </a:r>
          </a:p>
          <a:p>
            <a:pPr marL="0" indent="0">
              <a:buNone/>
            </a:pPr>
            <a:endParaRPr lang="en-US" dirty="0"/>
          </a:p>
          <a:p>
            <a:pPr marL="0" indent="0">
              <a:buNone/>
            </a:pPr>
            <a:r>
              <a:rPr lang="en-US" dirty="0"/>
              <a:t>What gas stations are open now?</a:t>
            </a:r>
          </a:p>
          <a:p>
            <a:pPr marL="0" indent="0">
              <a:buNone/>
            </a:pPr>
            <a:r>
              <a:rPr lang="en-US" dirty="0">
                <a:solidFill>
                  <a:schemeClr val="bg1">
                    <a:lumMod val="50000"/>
                  </a:schemeClr>
                </a:solidFill>
              </a:rPr>
              <a:t>Dana knows what gas stations are open now.</a:t>
            </a:r>
          </a:p>
          <a:p>
            <a:pPr marL="0" indent="0">
              <a:buNone/>
            </a:pPr>
            <a:endParaRPr lang="en-US" dirty="0">
              <a:solidFill>
                <a:schemeClr val="bg1">
                  <a:lumMod val="50000"/>
                </a:schemeClr>
              </a:solidFill>
            </a:endParaRPr>
          </a:p>
          <a:p>
            <a:pPr marL="0" indent="0">
              <a:buNone/>
            </a:pPr>
            <a:r>
              <a:rPr lang="en-US" dirty="0"/>
              <a:t>Who came to the party?</a:t>
            </a:r>
          </a:p>
          <a:p>
            <a:pPr marL="0" indent="0">
              <a:buNone/>
            </a:pPr>
            <a:r>
              <a:rPr lang="en-US" dirty="0">
                <a:solidFill>
                  <a:schemeClr val="bg1">
                    <a:lumMod val="50000"/>
                  </a:schemeClr>
                </a:solidFill>
              </a:rPr>
              <a:t>Dana knows who came to the party.</a:t>
            </a:r>
          </a:p>
        </p:txBody>
      </p:sp>
      <p:cxnSp>
        <p:nvCxnSpPr>
          <p:cNvPr id="10" name="Straight Connector 9">
            <a:extLst>
              <a:ext uri="{FF2B5EF4-FFF2-40B4-BE49-F238E27FC236}">
                <a16:creationId xmlns:a16="http://schemas.microsoft.com/office/drawing/2014/main" id="{BB770C6C-FE43-884C-8C12-22426E514C62}"/>
              </a:ext>
            </a:extLst>
          </p:cNvPr>
          <p:cNvCxnSpPr/>
          <p:nvPr/>
        </p:nvCxnSpPr>
        <p:spPr>
          <a:xfrm>
            <a:off x="567747" y="3036488"/>
            <a:ext cx="911869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B275A6E-31AF-8C4A-9286-43EBBEF02B9F}"/>
              </a:ext>
            </a:extLst>
          </p:cNvPr>
          <p:cNvSpPr>
            <a:spLocks noGrp="1"/>
          </p:cNvSpPr>
          <p:nvPr>
            <p:ph type="sldNum" sz="quarter" idx="12"/>
          </p:nvPr>
        </p:nvSpPr>
        <p:spPr/>
        <p:txBody>
          <a:bodyPr/>
          <a:lstStyle/>
          <a:p>
            <a:fld id="{FEB9F926-EAA6-3E43-AD95-B802FED0C1D7}" type="slidenum">
              <a:rPr lang="en-US" smtClean="0"/>
              <a:t>11</a:t>
            </a:fld>
            <a:endParaRPr lang="en-US" dirty="0"/>
          </a:p>
        </p:txBody>
      </p:sp>
      <p:sp>
        <p:nvSpPr>
          <p:cNvPr id="16" name="Oval 15">
            <a:extLst>
              <a:ext uri="{FF2B5EF4-FFF2-40B4-BE49-F238E27FC236}">
                <a16:creationId xmlns:a16="http://schemas.microsoft.com/office/drawing/2014/main" id="{2FCBBDC7-E038-6543-9109-CD446A6B82A8}"/>
              </a:ext>
            </a:extLst>
          </p:cNvPr>
          <p:cNvSpPr/>
          <p:nvPr/>
        </p:nvSpPr>
        <p:spPr>
          <a:xfrm>
            <a:off x="8019825" y="3993597"/>
            <a:ext cx="1559943" cy="1405647"/>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17" name="Oval 16">
            <a:extLst>
              <a:ext uri="{FF2B5EF4-FFF2-40B4-BE49-F238E27FC236}">
                <a16:creationId xmlns:a16="http://schemas.microsoft.com/office/drawing/2014/main" id="{44A4B861-B3B2-DC45-BB9F-360232ECFCD3}"/>
              </a:ext>
            </a:extLst>
          </p:cNvPr>
          <p:cNvSpPr/>
          <p:nvPr/>
        </p:nvSpPr>
        <p:spPr>
          <a:xfrm>
            <a:off x="8019826" y="1262874"/>
            <a:ext cx="1559943" cy="1405647"/>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a:t>
            </a:r>
          </a:p>
        </p:txBody>
      </p:sp>
    </p:spTree>
    <p:extLst>
      <p:ext uri="{BB962C8B-B14F-4D97-AF65-F5344CB8AC3E}">
        <p14:creationId xmlns:p14="http://schemas.microsoft.com/office/powerpoint/2010/main" val="3912968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6313D931-CF5B-334A-99DA-27ED51E83722}"/>
              </a:ext>
            </a:extLst>
          </p:cNvPr>
          <p:cNvPicPr>
            <a:picLocks noGrp="1" noChangeAspect="1"/>
          </p:cNvPicPr>
          <p:nvPr>
            <p:ph idx="1"/>
          </p:nvPr>
        </p:nvPicPr>
        <p:blipFill>
          <a:blip r:embed="rId3"/>
          <a:stretch>
            <a:fillRect/>
          </a:stretch>
        </p:blipFill>
        <p:spPr>
          <a:xfrm>
            <a:off x="301762" y="1913687"/>
            <a:ext cx="8942057" cy="4175214"/>
          </a:xfrm>
        </p:spPr>
      </p:pic>
      <p:sp>
        <p:nvSpPr>
          <p:cNvPr id="4" name="Slide Number Placeholder 3">
            <a:extLst>
              <a:ext uri="{FF2B5EF4-FFF2-40B4-BE49-F238E27FC236}">
                <a16:creationId xmlns:a16="http://schemas.microsoft.com/office/drawing/2014/main" id="{3E40C507-0C73-2B47-89BD-DB1CEC2C49CE}"/>
              </a:ext>
            </a:extLst>
          </p:cNvPr>
          <p:cNvSpPr>
            <a:spLocks noGrp="1"/>
          </p:cNvSpPr>
          <p:nvPr>
            <p:ph type="sldNum" sz="quarter" idx="12"/>
          </p:nvPr>
        </p:nvSpPr>
        <p:spPr/>
        <p:txBody>
          <a:bodyPr/>
          <a:lstStyle/>
          <a:p>
            <a:fld id="{C37A6A5D-4452-2B46-A9F4-EDAA047C7BD2}" type="slidenum">
              <a:rPr lang="en-US" smtClean="0"/>
              <a:t>110</a:t>
            </a:fld>
            <a:endParaRPr lang="en-US"/>
          </a:p>
        </p:txBody>
      </p:sp>
      <p:sp>
        <p:nvSpPr>
          <p:cNvPr id="7" name="TextBox 6">
            <a:extLst>
              <a:ext uri="{FF2B5EF4-FFF2-40B4-BE49-F238E27FC236}">
                <a16:creationId xmlns:a16="http://schemas.microsoft.com/office/drawing/2014/main" id="{985C6F28-40DB-9940-AEF2-6750740D3E8C}"/>
              </a:ext>
            </a:extLst>
          </p:cNvPr>
          <p:cNvSpPr txBox="1"/>
          <p:nvPr/>
        </p:nvSpPr>
        <p:spPr>
          <a:xfrm>
            <a:off x="8669995" y="1829052"/>
            <a:ext cx="1298501" cy="830997"/>
          </a:xfrm>
          <a:prstGeom prst="rect">
            <a:avLst/>
          </a:prstGeom>
          <a:noFill/>
          <a:ln w="38100">
            <a:solidFill>
              <a:srgbClr val="BCBAFF"/>
            </a:solidFill>
          </a:ln>
        </p:spPr>
        <p:txBody>
          <a:bodyPr wrap="square" rtlCol="0">
            <a:spAutoFit/>
          </a:bodyPr>
          <a:lstStyle/>
          <a:p>
            <a:r>
              <a:rPr lang="en-US" sz="1600" b="1" dirty="0">
                <a:latin typeface="Helvetica Neue" panose="02000503000000020004" pitchFamily="2" charset="0"/>
                <a:ea typeface="Helvetica Neue" panose="02000503000000020004" pitchFamily="2" charset="0"/>
                <a:cs typeface="Helvetica Neue" panose="02000503000000020004" pitchFamily="2" charset="0"/>
              </a:rPr>
              <a:t>Goal</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br>
              <a:rPr lang="en-US" sz="1600" dirty="0">
                <a:latin typeface="Helvetica Neue" panose="02000503000000020004" pitchFamily="2" charset="0"/>
                <a:ea typeface="Helvetica Neue" panose="02000503000000020004" pitchFamily="2" charset="0"/>
                <a:cs typeface="Helvetica Neue" panose="02000503000000020004" pitchFamily="2" charset="0"/>
              </a:rPr>
            </a:br>
            <a:r>
              <a:rPr lang="en-US" sz="1600" i="1" dirty="0">
                <a:latin typeface="Helvetica Neue" panose="02000503000000020004" pitchFamily="2" charset="0"/>
                <a:ea typeface="Helvetica Neue" panose="02000503000000020004" pitchFamily="2" charset="0"/>
                <a:cs typeface="Helvetica Neue" panose="02000503000000020004" pitchFamily="2" charset="0"/>
              </a:rPr>
              <a:t>X</a:t>
            </a:r>
            <a:r>
              <a:rPr lang="en-US" sz="1600"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sz="1600" dirty="0">
                <a:latin typeface="Helvetica Neue" panose="02000503000000020004" pitchFamily="2" charset="0"/>
                <a:ea typeface="Helvetica Neue" panose="02000503000000020004" pitchFamily="2" charset="0"/>
                <a:cs typeface="Helvetica Neue" panose="02000503000000020004" pitchFamily="2" charset="0"/>
              </a:rPr>
              <a:t>(2) = 8.56,  </a:t>
            </a:r>
            <a:r>
              <a:rPr lang="en-US" sz="1600" i="1" dirty="0">
                <a:latin typeface="Helvetica Neue" panose="02000503000000020004" pitchFamily="2" charset="0"/>
                <a:ea typeface="Helvetica Neue" panose="02000503000000020004" pitchFamily="2" charset="0"/>
                <a:cs typeface="Helvetica Neue" panose="02000503000000020004" pitchFamily="2" charset="0"/>
              </a:rPr>
              <a:t>p</a:t>
            </a:r>
            <a:r>
              <a:rPr lang="en-US" sz="1600" dirty="0">
                <a:latin typeface="Helvetica Neue" panose="02000503000000020004" pitchFamily="2" charset="0"/>
                <a:ea typeface="Helvetica Neue" panose="02000503000000020004" pitchFamily="2" charset="0"/>
                <a:cs typeface="Helvetica Neue" panose="02000503000000020004" pitchFamily="2" charset="0"/>
              </a:rPr>
              <a:t>&lt;0.01</a:t>
            </a:r>
          </a:p>
        </p:txBody>
      </p:sp>
      <p:sp>
        <p:nvSpPr>
          <p:cNvPr id="10" name="Content Placeholder 2">
            <a:extLst>
              <a:ext uri="{FF2B5EF4-FFF2-40B4-BE49-F238E27FC236}">
                <a16:creationId xmlns:a16="http://schemas.microsoft.com/office/drawing/2014/main" id="{0EED8302-1D17-464B-998B-7A44BF40B5EB}"/>
              </a:ext>
            </a:extLst>
          </p:cNvPr>
          <p:cNvSpPr txBox="1">
            <a:spLocks/>
          </p:cNvSpPr>
          <p:nvPr/>
        </p:nvSpPr>
        <p:spPr>
          <a:xfrm>
            <a:off x="7087944" y="469896"/>
            <a:ext cx="2880553" cy="1091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b="1" dirty="0"/>
              <a:t>logical meaning</a:t>
            </a:r>
            <a:endParaRPr lang="en-US" sz="2000" b="1" i="1" dirty="0"/>
          </a:p>
          <a:p>
            <a:pPr marL="0" indent="0" algn="ctr">
              <a:buNone/>
            </a:pPr>
            <a:r>
              <a:rPr lang="en-US" sz="2000" i="1" dirty="0"/>
              <a:t>Some </a:t>
            </a:r>
            <a:r>
              <a:rPr lang="en-US" sz="2000" b="1" i="1" dirty="0">
                <a:solidFill>
                  <a:srgbClr val="BCBAFF"/>
                </a:solidFill>
              </a:rPr>
              <a:t>and possibly all </a:t>
            </a:r>
            <a:r>
              <a:rPr lang="en-US" sz="2000" i="1" dirty="0"/>
              <a:t>cats are mammals</a:t>
            </a:r>
            <a:endParaRPr lang="en-US" sz="2000" dirty="0"/>
          </a:p>
        </p:txBody>
      </p:sp>
      <p:sp>
        <p:nvSpPr>
          <p:cNvPr id="11" name="Oval 10">
            <a:extLst>
              <a:ext uri="{FF2B5EF4-FFF2-40B4-BE49-F238E27FC236}">
                <a16:creationId xmlns:a16="http://schemas.microsoft.com/office/drawing/2014/main" id="{64F8AD3E-5956-D442-B03F-DBBEC4399647}"/>
              </a:ext>
            </a:extLst>
          </p:cNvPr>
          <p:cNvSpPr/>
          <p:nvPr/>
        </p:nvSpPr>
        <p:spPr>
          <a:xfrm>
            <a:off x="5397297" y="342924"/>
            <a:ext cx="1372144" cy="1345651"/>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Helvetica Neue" panose="02000503000000020004" pitchFamily="2" charset="0"/>
                <a:ea typeface="Helvetica Neue" panose="02000503000000020004" pitchFamily="2" charset="0"/>
                <a:cs typeface="Helvetica Neue" panose="02000503000000020004" pitchFamily="2" charset="0"/>
              </a:rPr>
              <a:t>TRUE</a:t>
            </a:r>
          </a:p>
        </p:txBody>
      </p:sp>
      <p:sp>
        <p:nvSpPr>
          <p:cNvPr id="12" name="Content Placeholder 2">
            <a:extLst>
              <a:ext uri="{FF2B5EF4-FFF2-40B4-BE49-F238E27FC236}">
                <a16:creationId xmlns:a16="http://schemas.microsoft.com/office/drawing/2014/main" id="{44A39C17-CD14-5246-8D67-1D59E29E4DFA}"/>
              </a:ext>
            </a:extLst>
          </p:cNvPr>
          <p:cNvSpPr txBox="1">
            <a:spLocks/>
          </p:cNvSpPr>
          <p:nvPr/>
        </p:nvSpPr>
        <p:spPr>
          <a:xfrm>
            <a:off x="174475" y="702304"/>
            <a:ext cx="5048347" cy="6268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500" b="1" dirty="0"/>
              <a:t>Some cats are mammals</a:t>
            </a:r>
          </a:p>
        </p:txBody>
      </p:sp>
      <p:sp>
        <p:nvSpPr>
          <p:cNvPr id="8" name="Rectangle 7">
            <a:extLst>
              <a:ext uri="{FF2B5EF4-FFF2-40B4-BE49-F238E27FC236}">
                <a16:creationId xmlns:a16="http://schemas.microsoft.com/office/drawing/2014/main" id="{5C1660CC-6B27-3342-9EBF-F25378EC07F6}"/>
              </a:ext>
            </a:extLst>
          </p:cNvPr>
          <p:cNvSpPr/>
          <p:nvPr/>
        </p:nvSpPr>
        <p:spPr>
          <a:xfrm>
            <a:off x="817091" y="2479514"/>
            <a:ext cx="4803228" cy="31349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F319A01-F15B-3646-A8AF-321DAA53F320}"/>
              </a:ext>
            </a:extLst>
          </p:cNvPr>
          <p:cNvSpPr/>
          <p:nvPr/>
        </p:nvSpPr>
        <p:spPr>
          <a:xfrm>
            <a:off x="3286308" y="2482430"/>
            <a:ext cx="2297944" cy="31268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E136A3C-CB5B-224C-A176-462A944B62CF}"/>
              </a:ext>
            </a:extLst>
          </p:cNvPr>
          <p:cNvGrpSpPr/>
          <p:nvPr/>
        </p:nvGrpSpPr>
        <p:grpSpPr>
          <a:xfrm>
            <a:off x="5767474" y="3069021"/>
            <a:ext cx="2241409" cy="1728952"/>
            <a:chOff x="5767474" y="3069021"/>
            <a:chExt cx="2241409" cy="1728952"/>
          </a:xfrm>
        </p:grpSpPr>
        <p:cxnSp>
          <p:nvCxnSpPr>
            <p:cNvPr id="13" name="Straight Connector 12">
              <a:extLst>
                <a:ext uri="{FF2B5EF4-FFF2-40B4-BE49-F238E27FC236}">
                  <a16:creationId xmlns:a16="http://schemas.microsoft.com/office/drawing/2014/main" id="{E131B377-6CEA-E044-829E-D47B1D3F6B96}"/>
                </a:ext>
              </a:extLst>
            </p:cNvPr>
            <p:cNvCxnSpPr/>
            <p:nvPr/>
          </p:nvCxnSpPr>
          <p:spPr>
            <a:xfrm flipH="1">
              <a:off x="5780690" y="3069021"/>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B2E6C0-98C2-7C4B-B8F2-EC123C057E1F}"/>
                </a:ext>
              </a:extLst>
            </p:cNvPr>
            <p:cNvCxnSpPr/>
            <p:nvPr/>
          </p:nvCxnSpPr>
          <p:spPr>
            <a:xfrm flipH="1">
              <a:off x="5767474" y="4797973"/>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5" name="Straight Connector 14">
            <a:extLst>
              <a:ext uri="{FF2B5EF4-FFF2-40B4-BE49-F238E27FC236}">
                <a16:creationId xmlns:a16="http://schemas.microsoft.com/office/drawing/2014/main" id="{54B93989-74E9-9F45-864E-EB696A2B6B1D}"/>
              </a:ext>
            </a:extLst>
          </p:cNvPr>
          <p:cNvCxnSpPr/>
          <p:nvPr/>
        </p:nvCxnSpPr>
        <p:spPr>
          <a:xfrm flipH="1">
            <a:off x="3302790" y="3268714"/>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DBF96FB-B0E9-8D4F-BAAC-B3643D239B2C}"/>
              </a:ext>
            </a:extLst>
          </p:cNvPr>
          <p:cNvCxnSpPr/>
          <p:nvPr/>
        </p:nvCxnSpPr>
        <p:spPr>
          <a:xfrm flipH="1">
            <a:off x="3289574" y="4882056"/>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8702CE4-8B94-1147-B807-F25C44106694}"/>
              </a:ext>
            </a:extLst>
          </p:cNvPr>
          <p:cNvCxnSpPr/>
          <p:nvPr/>
        </p:nvCxnSpPr>
        <p:spPr>
          <a:xfrm flipH="1">
            <a:off x="927452" y="3584025"/>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5183CE-8089-C14B-B2C3-9A19BA13A2EB}"/>
              </a:ext>
            </a:extLst>
          </p:cNvPr>
          <p:cNvCxnSpPr/>
          <p:nvPr/>
        </p:nvCxnSpPr>
        <p:spPr>
          <a:xfrm flipH="1">
            <a:off x="927452" y="5312980"/>
            <a:ext cx="2228193"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9853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EFA7DA-DE67-0D4B-AC38-BBD3EA1C314E}"/>
              </a:ext>
            </a:extLst>
          </p:cNvPr>
          <p:cNvSpPr>
            <a:spLocks noGrp="1"/>
          </p:cNvSpPr>
          <p:nvPr>
            <p:ph type="title"/>
          </p:nvPr>
        </p:nvSpPr>
        <p:spPr/>
        <p:txBody>
          <a:bodyPr/>
          <a:lstStyle/>
          <a:p>
            <a:r>
              <a:rPr lang="en-US" b="1" dirty="0"/>
              <a:t>Summary</a:t>
            </a:r>
            <a:r>
              <a:rPr lang="en-US" dirty="0"/>
              <a:t> | correlation</a:t>
            </a:r>
          </a:p>
        </p:txBody>
      </p:sp>
      <p:sp>
        <p:nvSpPr>
          <p:cNvPr id="3" name="Content Placeholder 2">
            <a:extLst>
              <a:ext uri="{FF2B5EF4-FFF2-40B4-BE49-F238E27FC236}">
                <a16:creationId xmlns:a16="http://schemas.microsoft.com/office/drawing/2014/main" id="{E609FAED-4F2E-F846-8395-D2165804814C}"/>
              </a:ext>
            </a:extLst>
          </p:cNvPr>
          <p:cNvSpPr>
            <a:spLocks noGrp="1"/>
          </p:cNvSpPr>
          <p:nvPr>
            <p:ph idx="1"/>
          </p:nvPr>
        </p:nvSpPr>
        <p:spPr/>
        <p:txBody>
          <a:bodyPr>
            <a:normAutofit fontScale="92500" lnSpcReduction="20000"/>
          </a:bodyPr>
          <a:lstStyle/>
          <a:p>
            <a:pPr marL="0" indent="0">
              <a:buNone/>
            </a:pPr>
            <a:r>
              <a:rPr lang="en-US" dirty="0"/>
              <a:t>Logical hearers rate MS/MO higher ATB than pragmatic hearers</a:t>
            </a:r>
          </a:p>
          <a:p>
            <a:pPr lvl="1"/>
            <a:r>
              <a:rPr lang="en-US" dirty="0"/>
              <a:t>Near ceiling, despite MA bias to context</a:t>
            </a:r>
          </a:p>
          <a:p>
            <a:pPr marL="0" indent="0">
              <a:buNone/>
            </a:pPr>
            <a:endParaRPr lang="en-US" dirty="0"/>
          </a:p>
          <a:p>
            <a:pPr marL="0" indent="0">
              <a:buNone/>
            </a:pPr>
            <a:r>
              <a:rPr lang="en-US" dirty="0"/>
              <a:t>Pragmatic hearers calculate exhaustivity inference</a:t>
            </a:r>
            <a:br>
              <a:rPr lang="en-US" dirty="0"/>
            </a:br>
            <a:r>
              <a:rPr lang="en-US" sz="1800" dirty="0">
                <a:solidFill>
                  <a:schemeClr val="bg1">
                    <a:lumMod val="50000"/>
                  </a:schemeClr>
                </a:solidFill>
              </a:rPr>
              <a:t>cf. Schulz &amp; van </a:t>
            </a:r>
            <a:r>
              <a:rPr lang="en-US" sz="1800" dirty="0" err="1">
                <a:solidFill>
                  <a:schemeClr val="bg1">
                    <a:lumMod val="50000"/>
                  </a:schemeClr>
                </a:solidFill>
              </a:rPr>
              <a:t>Rooij</a:t>
            </a:r>
            <a:r>
              <a:rPr lang="en-US" sz="1800" dirty="0">
                <a:solidFill>
                  <a:schemeClr val="bg1">
                    <a:lumMod val="50000"/>
                  </a:schemeClr>
                </a:solidFill>
              </a:rPr>
              <a:t> 2006; Spector 2007; Zimmermann 2010</a:t>
            </a:r>
          </a:p>
          <a:p>
            <a:pPr lvl="1"/>
            <a:r>
              <a:rPr lang="en-US" dirty="0"/>
              <a:t>“A” → “only A” (false in the experiment)</a:t>
            </a:r>
          </a:p>
          <a:p>
            <a:pPr marL="0" indent="0">
              <a:buNone/>
            </a:pPr>
            <a:endParaRPr lang="en-US" dirty="0"/>
          </a:p>
          <a:p>
            <a:pPr marL="0" indent="0">
              <a:buNone/>
            </a:pPr>
            <a:r>
              <a:rPr lang="en-US" b="1" dirty="0"/>
              <a:t>Both</a:t>
            </a:r>
            <a:r>
              <a:rPr lang="en-US" dirty="0"/>
              <a:t> hearer types are sensitive to Goal Manipulation</a:t>
            </a:r>
          </a:p>
          <a:p>
            <a:pPr lvl="1"/>
            <a:r>
              <a:rPr lang="en-US" dirty="0"/>
              <a:t>Context-sensitivity at the literal level</a:t>
            </a:r>
          </a:p>
          <a:p>
            <a:pPr marL="0" indent="0">
              <a:buNone/>
            </a:pPr>
            <a:endParaRPr lang="en-US" dirty="0"/>
          </a:p>
          <a:p>
            <a:pPr marL="0" indent="0">
              <a:buNone/>
            </a:pPr>
            <a:r>
              <a:rPr lang="en-US" dirty="0"/>
              <a:t>No effects of modal! Not even in Logical hearers.</a:t>
            </a:r>
          </a:p>
        </p:txBody>
      </p:sp>
      <p:sp>
        <p:nvSpPr>
          <p:cNvPr id="4" name="Slide Number Placeholder 3">
            <a:extLst>
              <a:ext uri="{FF2B5EF4-FFF2-40B4-BE49-F238E27FC236}">
                <a16:creationId xmlns:a16="http://schemas.microsoft.com/office/drawing/2014/main" id="{8C197D00-F29B-CA43-9C7B-1050E07E6D1D}"/>
              </a:ext>
            </a:extLst>
          </p:cNvPr>
          <p:cNvSpPr>
            <a:spLocks noGrp="1"/>
          </p:cNvSpPr>
          <p:nvPr>
            <p:ph type="sldNum" sz="quarter" idx="12"/>
          </p:nvPr>
        </p:nvSpPr>
        <p:spPr/>
        <p:txBody>
          <a:bodyPr/>
          <a:lstStyle/>
          <a:p>
            <a:fld id="{C37A6A5D-4452-2B46-A9F4-EDAA047C7BD2}" type="slidenum">
              <a:rPr lang="en-US" smtClean="0"/>
              <a:t>111</a:t>
            </a:fld>
            <a:endParaRPr lang="en-US"/>
          </a:p>
        </p:txBody>
      </p:sp>
    </p:spTree>
    <p:extLst>
      <p:ext uri="{BB962C8B-B14F-4D97-AF65-F5344CB8AC3E}">
        <p14:creationId xmlns:p14="http://schemas.microsoft.com/office/powerpoint/2010/main" val="150475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F81DB-056E-674B-A2C6-0B5CE954BB4B}"/>
              </a:ext>
            </a:extLst>
          </p:cNvPr>
          <p:cNvSpPr>
            <a:spLocks noGrp="1"/>
          </p:cNvSpPr>
          <p:nvPr>
            <p:ph type="title"/>
          </p:nvPr>
        </p:nvSpPr>
        <p:spPr/>
        <p:txBody>
          <a:bodyPr/>
          <a:lstStyle/>
          <a:p>
            <a:r>
              <a:rPr lang="en-US" dirty="0"/>
              <a:t>E. Whither semantics?</a:t>
            </a:r>
          </a:p>
        </p:txBody>
      </p:sp>
      <p:sp>
        <p:nvSpPr>
          <p:cNvPr id="3" name="Text Placeholder 2">
            <a:extLst>
              <a:ext uri="{FF2B5EF4-FFF2-40B4-BE49-F238E27FC236}">
                <a16:creationId xmlns:a16="http://schemas.microsoft.com/office/drawing/2014/main" id="{DA6779D1-4B19-4445-8BA9-5088478D45E7}"/>
              </a:ext>
            </a:extLst>
          </p:cNvPr>
          <p:cNvSpPr>
            <a:spLocks noGrp="1"/>
          </p:cNvSpPr>
          <p:nvPr>
            <p:ph type="body" idx="1"/>
          </p:nvPr>
        </p:nvSpPr>
        <p:spPr/>
        <p:txBody>
          <a:bodyPr/>
          <a:lstStyle/>
          <a:p>
            <a:r>
              <a:rPr lang="en-US" dirty="0"/>
              <a:t>Final discussion and conclusion</a:t>
            </a:r>
          </a:p>
        </p:txBody>
      </p:sp>
      <p:sp>
        <p:nvSpPr>
          <p:cNvPr id="4" name="Slide Number Placeholder 3">
            <a:extLst>
              <a:ext uri="{FF2B5EF4-FFF2-40B4-BE49-F238E27FC236}">
                <a16:creationId xmlns:a16="http://schemas.microsoft.com/office/drawing/2014/main" id="{D863607F-EB16-2C44-96DA-63EFF712F81C}"/>
              </a:ext>
            </a:extLst>
          </p:cNvPr>
          <p:cNvSpPr>
            <a:spLocks noGrp="1"/>
          </p:cNvSpPr>
          <p:nvPr>
            <p:ph type="sldNum" sz="quarter" idx="12"/>
          </p:nvPr>
        </p:nvSpPr>
        <p:spPr/>
        <p:txBody>
          <a:bodyPr/>
          <a:lstStyle/>
          <a:p>
            <a:fld id="{C37A6A5D-4452-2B46-A9F4-EDAA047C7BD2}" type="slidenum">
              <a:rPr lang="en-US" smtClean="0"/>
              <a:t>112</a:t>
            </a:fld>
            <a:endParaRPr lang="en-US"/>
          </a:p>
        </p:txBody>
      </p:sp>
    </p:spTree>
    <p:extLst>
      <p:ext uri="{BB962C8B-B14F-4D97-AF65-F5344CB8AC3E}">
        <p14:creationId xmlns:p14="http://schemas.microsoft.com/office/powerpoint/2010/main" val="154695656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C2124-796E-9B4B-A754-EA7D889B7E51}"/>
              </a:ext>
            </a:extLst>
          </p:cNvPr>
          <p:cNvSpPr>
            <a:spLocks noGrp="1"/>
          </p:cNvSpPr>
          <p:nvPr>
            <p:ph type="title"/>
          </p:nvPr>
        </p:nvSpPr>
        <p:spPr/>
        <p:txBody>
          <a:bodyPr>
            <a:normAutofit/>
          </a:bodyPr>
          <a:lstStyle/>
          <a:p>
            <a:r>
              <a:rPr lang="en-US" dirty="0"/>
              <a:t>(Non-)exhaustivity is resolved relative to contextual goals.</a:t>
            </a:r>
          </a:p>
        </p:txBody>
      </p:sp>
      <p:sp>
        <p:nvSpPr>
          <p:cNvPr id="3" name="Content Placeholder 2">
            <a:extLst>
              <a:ext uri="{FF2B5EF4-FFF2-40B4-BE49-F238E27FC236}">
                <a16:creationId xmlns:a16="http://schemas.microsoft.com/office/drawing/2014/main" id="{A3645BB8-B8C7-A14F-B2F1-5D06FACF0142}"/>
              </a:ext>
            </a:extLst>
          </p:cNvPr>
          <p:cNvSpPr>
            <a:spLocks noGrp="1"/>
          </p:cNvSpPr>
          <p:nvPr>
            <p:ph idx="1"/>
          </p:nvPr>
        </p:nvSpPr>
        <p:spPr/>
        <p:txBody>
          <a:bodyPr>
            <a:normAutofit/>
          </a:bodyPr>
          <a:lstStyle/>
          <a:p>
            <a:pPr marL="0" indent="0">
              <a:buNone/>
            </a:pPr>
            <a:r>
              <a:rPr lang="en-US" b="1" dirty="0"/>
              <a:t>Inference under uncertainty</a:t>
            </a:r>
            <a:r>
              <a:rPr lang="en-US" dirty="0"/>
              <a:t>: both the linguistic form of the question and the contextual goals are underspecified for (non-)exhaustivity</a:t>
            </a:r>
          </a:p>
          <a:p>
            <a:pPr marL="0" indent="0">
              <a:buNone/>
            </a:pPr>
            <a:endParaRPr lang="en-US" dirty="0"/>
          </a:p>
          <a:p>
            <a:pPr marL="0" indent="0">
              <a:buNone/>
            </a:pPr>
            <a:r>
              <a:rPr lang="en-US" dirty="0"/>
              <a:t>“Pragmatics” fills in missing information:</a:t>
            </a:r>
          </a:p>
          <a:p>
            <a:pPr lvl="1"/>
            <a:r>
              <a:rPr lang="en-US" dirty="0"/>
              <a:t>Linguistic signal modulates hearer expectations about typical goals</a:t>
            </a:r>
          </a:p>
          <a:p>
            <a:pPr lvl="1"/>
            <a:r>
              <a:rPr lang="en-US" dirty="0"/>
              <a:t>Trade-off between maximizing informativity with processing ease/computational load</a:t>
            </a:r>
            <a:endParaRPr lang="en-US" b="1" dirty="0"/>
          </a:p>
        </p:txBody>
      </p:sp>
      <p:sp>
        <p:nvSpPr>
          <p:cNvPr id="4" name="Slide Number Placeholder 3">
            <a:extLst>
              <a:ext uri="{FF2B5EF4-FFF2-40B4-BE49-F238E27FC236}">
                <a16:creationId xmlns:a16="http://schemas.microsoft.com/office/drawing/2014/main" id="{20B9F766-95FA-8241-901C-11ABA4E0C613}"/>
              </a:ext>
            </a:extLst>
          </p:cNvPr>
          <p:cNvSpPr>
            <a:spLocks noGrp="1"/>
          </p:cNvSpPr>
          <p:nvPr>
            <p:ph type="sldNum" sz="quarter" idx="12"/>
          </p:nvPr>
        </p:nvSpPr>
        <p:spPr/>
        <p:txBody>
          <a:bodyPr/>
          <a:lstStyle/>
          <a:p>
            <a:fld id="{C37A6A5D-4452-2B46-A9F4-EDAA047C7BD2}" type="slidenum">
              <a:rPr lang="en-US" smtClean="0"/>
              <a:t>113</a:t>
            </a:fld>
            <a:endParaRPr lang="en-US"/>
          </a:p>
        </p:txBody>
      </p:sp>
    </p:spTree>
    <p:extLst>
      <p:ext uri="{BB962C8B-B14F-4D97-AF65-F5344CB8AC3E}">
        <p14:creationId xmlns:p14="http://schemas.microsoft.com/office/powerpoint/2010/main" val="2733069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a:xfrm>
            <a:off x="707231" y="320673"/>
            <a:ext cx="9170865" cy="1325563"/>
          </a:xfrm>
        </p:spPr>
        <p:txBody>
          <a:bodyPr>
            <a:normAutofit/>
          </a:bodyPr>
          <a:lstStyle/>
          <a:p>
            <a:r>
              <a:rPr lang="en-US" b="1" dirty="0">
                <a:solidFill>
                  <a:srgbClr val="000000"/>
                </a:solidFill>
              </a:rPr>
              <a:t>Option 1 </a:t>
            </a:r>
            <a:r>
              <a:rPr lang="en-US" dirty="0"/>
              <a:t>| underlying ambiguity</a:t>
            </a:r>
            <a:br>
              <a:rPr lang="en-US" dirty="0"/>
            </a:br>
            <a:r>
              <a:rPr lang="en-US" sz="1800" dirty="0">
                <a:solidFill>
                  <a:schemeClr val="bg1">
                    <a:lumMod val="50000"/>
                  </a:schemeClr>
                </a:solidFill>
              </a:rPr>
              <a:t>(Beck &amp; </a:t>
            </a:r>
            <a:r>
              <a:rPr lang="en-US" sz="1800" dirty="0" err="1">
                <a:solidFill>
                  <a:schemeClr val="bg1">
                    <a:lumMod val="50000"/>
                  </a:schemeClr>
                </a:solidFill>
              </a:rPr>
              <a:t>Rullmann</a:t>
            </a:r>
            <a:r>
              <a:rPr lang="en-US" sz="1800" dirty="0">
                <a:solidFill>
                  <a:schemeClr val="bg1">
                    <a:lumMod val="50000"/>
                  </a:schemeClr>
                </a:solidFill>
              </a:rPr>
              <a:t> 1999; George 2011, Ch.2)</a:t>
            </a:r>
            <a:endParaRPr lang="en-US" sz="1800" dirty="0"/>
          </a:p>
        </p:txBody>
      </p:sp>
      <p:sp>
        <p:nvSpPr>
          <p:cNvPr id="3" name="Content Placeholder 2">
            <a:extLst>
              <a:ext uri="{FF2B5EF4-FFF2-40B4-BE49-F238E27FC236}">
                <a16:creationId xmlns:a16="http://schemas.microsoft.com/office/drawing/2014/main" id="{3DD17420-F660-2244-BD7B-F9EFDD1EDF65}"/>
              </a:ext>
            </a:extLst>
          </p:cNvPr>
          <p:cNvSpPr>
            <a:spLocks noGrp="1"/>
          </p:cNvSpPr>
          <p:nvPr>
            <p:ph idx="1"/>
          </p:nvPr>
        </p:nvSpPr>
        <p:spPr/>
        <p:txBody>
          <a:bodyPr>
            <a:normAutofit/>
          </a:bodyPr>
          <a:lstStyle/>
          <a:p>
            <a:pPr marL="514350" indent="-514350">
              <a:buFont typeface="+mj-lt"/>
              <a:buAutoNum type="arabicPeriod"/>
            </a:pPr>
            <a:endParaRPr lang="en-US" b="1" dirty="0"/>
          </a:p>
          <a:p>
            <a:pPr marL="514350" indent="-514350">
              <a:buFont typeface="+mj-lt"/>
              <a:buAutoNum type="arabicPeriod"/>
            </a:pPr>
            <a:r>
              <a:rPr lang="en-US" b="1" dirty="0"/>
              <a:t>(Covert) Lexical </a:t>
            </a:r>
            <a:r>
              <a:rPr lang="en-US" dirty="0"/>
              <a:t>| ANS operators </a:t>
            </a:r>
            <a:br>
              <a:rPr lang="en-US" dirty="0"/>
            </a:br>
            <a:r>
              <a:rPr lang="en-US" sz="1800" dirty="0">
                <a:solidFill>
                  <a:schemeClr val="bg1">
                    <a:lumMod val="50000"/>
                  </a:schemeClr>
                </a:solidFill>
              </a:rPr>
              <a:t>(Beck &amp; </a:t>
            </a:r>
            <a:r>
              <a:rPr lang="en-US" sz="1800" dirty="0" err="1">
                <a:solidFill>
                  <a:schemeClr val="bg1">
                    <a:lumMod val="50000"/>
                  </a:schemeClr>
                </a:solidFill>
              </a:rPr>
              <a:t>Rullmann</a:t>
            </a:r>
            <a:r>
              <a:rPr lang="en-US" sz="1800" dirty="0">
                <a:solidFill>
                  <a:schemeClr val="bg1">
                    <a:lumMod val="50000"/>
                  </a:schemeClr>
                </a:solidFill>
              </a:rPr>
              <a:t> 1999; </a:t>
            </a:r>
            <a:r>
              <a:rPr lang="en-US" sz="1800" dirty="0" err="1">
                <a:solidFill>
                  <a:schemeClr val="bg1">
                    <a:lumMod val="50000"/>
                  </a:schemeClr>
                </a:solidFill>
              </a:rPr>
              <a:t>Lahiri</a:t>
            </a:r>
            <a:r>
              <a:rPr lang="en-US" sz="1800" dirty="0">
                <a:solidFill>
                  <a:schemeClr val="bg1">
                    <a:lumMod val="50000"/>
                  </a:schemeClr>
                </a:solidFill>
              </a:rPr>
              <a:t> 2002*; Theiler et al 2019?)</a:t>
            </a:r>
            <a:endParaRPr lang="en-US" sz="1800" dirty="0"/>
          </a:p>
          <a:p>
            <a:pPr marL="514350" indent="-514350">
              <a:buFont typeface="+mj-lt"/>
              <a:buAutoNum type="arabicPeriod"/>
            </a:pPr>
            <a:endParaRPr lang="en-US" b="1" dirty="0"/>
          </a:p>
          <a:p>
            <a:pPr marL="514350" indent="-514350">
              <a:buFont typeface="+mj-lt"/>
              <a:buAutoNum type="arabicPeriod"/>
            </a:pPr>
            <a:r>
              <a:rPr lang="en-US" b="1" dirty="0"/>
              <a:t>Structural</a:t>
            </a:r>
            <a:r>
              <a:rPr lang="en-US" dirty="0"/>
              <a:t> | Presence/absence of EXH operator </a:t>
            </a:r>
            <a:br>
              <a:rPr lang="en-US" dirty="0"/>
            </a:br>
            <a:r>
              <a:rPr lang="en-US" sz="1800" dirty="0">
                <a:solidFill>
                  <a:schemeClr val="bg1">
                    <a:lumMod val="50000"/>
                  </a:schemeClr>
                </a:solidFill>
              </a:rPr>
              <a:t>(George 2011, Ch.2)</a:t>
            </a:r>
            <a:endParaRPr lang="en-US" sz="2200" dirty="0"/>
          </a:p>
        </p:txBody>
      </p:sp>
      <p:sp>
        <p:nvSpPr>
          <p:cNvPr id="5" name="Slide Number Placeholder 4">
            <a:extLst>
              <a:ext uri="{FF2B5EF4-FFF2-40B4-BE49-F238E27FC236}">
                <a16:creationId xmlns:a16="http://schemas.microsoft.com/office/drawing/2014/main" id="{4CF7B9E8-FB0B-3F43-B2D8-1C6170CC5073}"/>
              </a:ext>
            </a:extLst>
          </p:cNvPr>
          <p:cNvSpPr>
            <a:spLocks noGrp="1"/>
          </p:cNvSpPr>
          <p:nvPr>
            <p:ph type="sldNum" sz="quarter" idx="12"/>
          </p:nvPr>
        </p:nvSpPr>
        <p:spPr/>
        <p:txBody>
          <a:bodyPr/>
          <a:lstStyle/>
          <a:p>
            <a:fld id="{C37A6A5D-4452-2B46-A9F4-EDAA047C7BD2}" type="slidenum">
              <a:rPr lang="en-US" smtClean="0"/>
              <a:t>114</a:t>
            </a:fld>
            <a:endParaRPr lang="en-US"/>
          </a:p>
        </p:txBody>
      </p:sp>
    </p:spTree>
    <p:extLst>
      <p:ext uri="{BB962C8B-B14F-4D97-AF65-F5344CB8AC3E}">
        <p14:creationId xmlns:p14="http://schemas.microsoft.com/office/powerpoint/2010/main" val="26731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9F623-B8D4-BB40-B177-6D820E70F893}"/>
              </a:ext>
            </a:extLst>
          </p:cNvPr>
          <p:cNvSpPr>
            <a:spLocks noGrp="1"/>
          </p:cNvSpPr>
          <p:nvPr>
            <p:ph type="title"/>
          </p:nvPr>
        </p:nvSpPr>
        <p:spPr>
          <a:xfrm>
            <a:off x="707231" y="285648"/>
            <a:ext cx="8872538" cy="1325563"/>
          </a:xfrm>
        </p:spPr>
        <p:txBody>
          <a:bodyPr/>
          <a:lstStyle/>
          <a:p>
            <a:r>
              <a:rPr lang="en-US" dirty="0"/>
              <a:t>Pragmatics of disambiguation</a:t>
            </a:r>
          </a:p>
        </p:txBody>
      </p:sp>
      <p:sp>
        <p:nvSpPr>
          <p:cNvPr id="3" name="Content Placeholder 2">
            <a:extLst>
              <a:ext uri="{FF2B5EF4-FFF2-40B4-BE49-F238E27FC236}">
                <a16:creationId xmlns:a16="http://schemas.microsoft.com/office/drawing/2014/main" id="{CBBB0E62-500B-424A-B5A4-EB0D56B62CC7}"/>
              </a:ext>
            </a:extLst>
          </p:cNvPr>
          <p:cNvSpPr>
            <a:spLocks noGrp="1"/>
          </p:cNvSpPr>
          <p:nvPr>
            <p:ph idx="1"/>
          </p:nvPr>
        </p:nvSpPr>
        <p:spPr>
          <a:xfrm>
            <a:off x="707231" y="1825625"/>
            <a:ext cx="8872538" cy="4351338"/>
          </a:xfrm>
        </p:spPr>
        <p:txBody>
          <a:bodyPr>
            <a:normAutofit/>
          </a:bodyPr>
          <a:lstStyle/>
          <a:p>
            <a:pPr marL="0" indent="0">
              <a:buNone/>
            </a:pPr>
            <a:r>
              <a:rPr lang="en-US" dirty="0"/>
              <a:t>(a) I’m heading to the bank.</a:t>
            </a:r>
          </a:p>
          <a:p>
            <a:pPr marL="0" indent="0">
              <a:buNone/>
            </a:pPr>
            <a:r>
              <a:rPr lang="en-US" dirty="0"/>
              <a:t>(a’) I’m </a:t>
            </a:r>
            <a:r>
              <a:rPr lang="en-US" b="1" dirty="0">
                <a:solidFill>
                  <a:srgbClr val="BCBAFF"/>
                </a:solidFill>
              </a:rPr>
              <a:t>eating on</a:t>
            </a:r>
            <a:r>
              <a:rPr lang="en-US" dirty="0"/>
              <a:t> the bank.</a:t>
            </a:r>
          </a:p>
          <a:p>
            <a:pPr marL="0" indent="0">
              <a:buNone/>
            </a:pPr>
            <a:endParaRPr lang="en-US" dirty="0"/>
          </a:p>
          <a:p>
            <a:pPr marL="0" indent="0">
              <a:buNone/>
            </a:pPr>
            <a:r>
              <a:rPr lang="en-US" dirty="0"/>
              <a:t>(b) I saw the pirate with the telescope.</a:t>
            </a:r>
          </a:p>
          <a:p>
            <a:pPr marL="0" indent="0">
              <a:buNone/>
            </a:pPr>
            <a:r>
              <a:rPr lang="en-US" dirty="0"/>
              <a:t>(b’) I saw the </a:t>
            </a:r>
            <a:r>
              <a:rPr lang="en-US" b="1" dirty="0">
                <a:solidFill>
                  <a:srgbClr val="BCBAFF"/>
                </a:solidFill>
              </a:rPr>
              <a:t>cat</a:t>
            </a:r>
            <a:r>
              <a:rPr lang="en-US" dirty="0"/>
              <a:t> with the telescope.</a:t>
            </a:r>
          </a:p>
          <a:p>
            <a:pPr marL="0" indent="0">
              <a:buNone/>
            </a:pPr>
            <a:endParaRPr lang="en-US" dirty="0"/>
          </a:p>
          <a:p>
            <a:pPr marL="0" indent="0">
              <a:buNone/>
            </a:pPr>
            <a:r>
              <a:rPr lang="en-US" dirty="0"/>
              <a:t>(c) The doctor sent for the patient arrived.</a:t>
            </a:r>
          </a:p>
          <a:p>
            <a:pPr marL="0" indent="0">
              <a:buNone/>
            </a:pPr>
            <a:r>
              <a:rPr lang="en-US" dirty="0"/>
              <a:t>(c’) The </a:t>
            </a:r>
            <a:r>
              <a:rPr lang="en-US" b="1" dirty="0">
                <a:solidFill>
                  <a:srgbClr val="BCBAFF"/>
                </a:solidFill>
              </a:rPr>
              <a:t>flowers</a:t>
            </a:r>
            <a:r>
              <a:rPr lang="en-US" dirty="0"/>
              <a:t> sent for the patient arrived.</a:t>
            </a:r>
          </a:p>
        </p:txBody>
      </p:sp>
      <p:sp>
        <p:nvSpPr>
          <p:cNvPr id="4" name="Slide Number Placeholder 3">
            <a:extLst>
              <a:ext uri="{FF2B5EF4-FFF2-40B4-BE49-F238E27FC236}">
                <a16:creationId xmlns:a16="http://schemas.microsoft.com/office/drawing/2014/main" id="{011FD6B9-DC3F-F44F-98A8-D5A6E784FAB9}"/>
              </a:ext>
            </a:extLst>
          </p:cNvPr>
          <p:cNvSpPr>
            <a:spLocks noGrp="1"/>
          </p:cNvSpPr>
          <p:nvPr>
            <p:ph type="sldNum" sz="quarter" idx="12"/>
          </p:nvPr>
        </p:nvSpPr>
        <p:spPr/>
        <p:txBody>
          <a:bodyPr/>
          <a:lstStyle/>
          <a:p>
            <a:fld id="{C37A6A5D-4452-2B46-A9F4-EDAA047C7BD2}" type="slidenum">
              <a:rPr lang="en-US" smtClean="0"/>
              <a:t>115</a:t>
            </a:fld>
            <a:endParaRPr lang="en-US"/>
          </a:p>
        </p:txBody>
      </p:sp>
      <p:pic>
        <p:nvPicPr>
          <p:cNvPr id="7170" name="Picture 2" descr="The CIA Performed A Controversial Experiment On Cats That's Still ...">
            <a:extLst>
              <a:ext uri="{FF2B5EF4-FFF2-40B4-BE49-F238E27FC236}">
                <a16:creationId xmlns:a16="http://schemas.microsoft.com/office/drawing/2014/main" id="{E247CCB3-AC51-1645-ADC9-B985DDD14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0638" y="3279517"/>
            <a:ext cx="2444688" cy="142467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5AE91F95-8511-8B40-A4EB-98F26198D7F6}"/>
              </a:ext>
            </a:extLst>
          </p:cNvPr>
          <p:cNvGrpSpPr/>
          <p:nvPr/>
        </p:nvGrpSpPr>
        <p:grpSpPr>
          <a:xfrm>
            <a:off x="6064759" y="1284130"/>
            <a:ext cx="2189001" cy="1828331"/>
            <a:chOff x="5276483" y="1221499"/>
            <a:chExt cx="2189001" cy="1828331"/>
          </a:xfrm>
        </p:grpSpPr>
        <p:pic>
          <p:nvPicPr>
            <p:cNvPr id="7174" name="Picture 6" descr="India Bank Crisis: You could lose a large chunk of your deposits ...">
              <a:extLst>
                <a:ext uri="{FF2B5EF4-FFF2-40B4-BE49-F238E27FC236}">
                  <a16:creationId xmlns:a16="http://schemas.microsoft.com/office/drawing/2014/main" id="{D5904E2C-AE7E-7D40-AC78-85925176AED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4778" l="10000" r="90750">
                          <a14:foregroundMark x1="25917" y1="39667" x2="11000" y2="39667"/>
                          <a14:foregroundMark x1="39333" y1="28222" x2="61917" y2="28222"/>
                          <a14:foregroundMark x1="73000" y1="38444" x2="90750" y2="42889"/>
                          <a14:foregroundMark x1="47500" y1="43556" x2="56167" y2="65333"/>
                          <a14:foregroundMark x1="33083" y1="45444" x2="39333" y2="50000"/>
                          <a14:foregroundMark x1="59500" y1="46111" x2="68667" y2="47444"/>
                          <a14:foregroundMark x1="61917" y1="59556" x2="67667" y2="87778"/>
                          <a14:foregroundMark x1="25417" y1="89000" x2="14417" y2="93444"/>
                          <a14:foregroundMark x1="38417" y1="62778" x2="36000" y2="88333"/>
                          <a14:foregroundMark x1="74417" y1="89000" x2="88333" y2="92222"/>
                        </a14:backgroundRemoval>
                      </a14:imgEffect>
                    </a14:imgLayer>
                  </a14:imgProps>
                </a:ext>
                <a:ext uri="{28A0092B-C50C-407E-A947-70E740481C1C}">
                  <a14:useLocalDpi xmlns:a14="http://schemas.microsoft.com/office/drawing/2010/main" val="0"/>
                </a:ext>
              </a:extLst>
            </a:blip>
            <a:srcRect/>
            <a:stretch>
              <a:fillRect/>
            </a:stretch>
          </p:blipFill>
          <p:spPr bwMode="auto">
            <a:xfrm>
              <a:off x="5276483" y="1408080"/>
              <a:ext cx="2189001" cy="16417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 person eating a hamburger - Stock Illustration [52420996] - PIXTA">
              <a:extLst>
                <a:ext uri="{FF2B5EF4-FFF2-40B4-BE49-F238E27FC236}">
                  <a16:creationId xmlns:a16="http://schemas.microsoft.com/office/drawing/2014/main" id="{A06A8488-630A-0F4C-8C9C-384BCD89B08D}"/>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0" b="90932" l="10000" r="97333"/>
                      </a14:imgEffect>
                    </a14:imgLayer>
                  </a14:imgProps>
                </a:ext>
                <a:ext uri="{28A0092B-C50C-407E-A947-70E740481C1C}">
                  <a14:useLocalDpi xmlns:a14="http://schemas.microsoft.com/office/drawing/2010/main" val="0"/>
                </a:ext>
              </a:extLst>
            </a:blip>
            <a:srcRect/>
            <a:stretch>
              <a:fillRect/>
            </a:stretch>
          </p:blipFill>
          <p:spPr bwMode="auto">
            <a:xfrm rot="20019610">
              <a:off x="5577496" y="1221499"/>
              <a:ext cx="772271" cy="68131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487838D2-32AD-5E43-99FC-949BE1C7AF2D}"/>
              </a:ext>
            </a:extLst>
          </p:cNvPr>
          <p:cNvGrpSpPr/>
          <p:nvPr/>
        </p:nvGrpSpPr>
        <p:grpSpPr>
          <a:xfrm>
            <a:off x="6694913" y="4829858"/>
            <a:ext cx="3180413" cy="1904351"/>
            <a:chOff x="6701728" y="4553738"/>
            <a:chExt cx="3180413" cy="1904351"/>
          </a:xfrm>
        </p:grpSpPr>
        <p:pic>
          <p:nvPicPr>
            <p:cNvPr id="7172" name="Picture 4" descr="17 Flowers That Look Like Something Else | Bored Panda">
              <a:extLst>
                <a:ext uri="{FF2B5EF4-FFF2-40B4-BE49-F238E27FC236}">
                  <a16:creationId xmlns:a16="http://schemas.microsoft.com/office/drawing/2014/main" id="{FB129137-97FE-0B42-9441-63500B19C2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6505" y="4553738"/>
              <a:ext cx="2225636" cy="1478852"/>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03D83A53-B666-AA42-8AE6-485316E556CB}"/>
                </a:ext>
              </a:extLst>
            </p:cNvPr>
            <p:cNvGrpSpPr/>
            <p:nvPr/>
          </p:nvGrpSpPr>
          <p:grpSpPr>
            <a:xfrm>
              <a:off x="6701728" y="5666192"/>
              <a:ext cx="1471449" cy="791897"/>
              <a:chOff x="6654608" y="5521819"/>
              <a:chExt cx="1471449" cy="791897"/>
            </a:xfrm>
          </p:grpSpPr>
          <p:sp>
            <p:nvSpPr>
              <p:cNvPr id="6" name="Oval Callout 5">
                <a:extLst>
                  <a:ext uri="{FF2B5EF4-FFF2-40B4-BE49-F238E27FC236}">
                    <a16:creationId xmlns:a16="http://schemas.microsoft.com/office/drawing/2014/main" id="{DD03E9F4-4846-AB4E-BB0C-32AC0F58E41F}"/>
                  </a:ext>
                </a:extLst>
              </p:cNvPr>
              <p:cNvSpPr/>
              <p:nvPr/>
            </p:nvSpPr>
            <p:spPr>
              <a:xfrm>
                <a:off x="6659864" y="5521819"/>
                <a:ext cx="1460938" cy="791897"/>
              </a:xfrm>
              <a:prstGeom prst="wedgeEllipseCallout">
                <a:avLst>
                  <a:gd name="adj1" fmla="val 74091"/>
                  <a:gd name="adj2" fmla="val -128006"/>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BBFF803-9E5C-7D4C-ABE9-CBEFEF59D1D8}"/>
                  </a:ext>
                </a:extLst>
              </p:cNvPr>
              <p:cNvSpPr txBox="1"/>
              <p:nvPr/>
            </p:nvSpPr>
            <p:spPr>
              <a:xfrm>
                <a:off x="6654608" y="5612693"/>
                <a:ext cx="1471449" cy="646331"/>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Bring the patient!</a:t>
                </a:r>
              </a:p>
            </p:txBody>
          </p:sp>
        </p:grpSp>
      </p:grpSp>
      <p:pic>
        <p:nvPicPr>
          <p:cNvPr id="18" name="Picture 2" descr="How Much Are Your Peers Getting Paid? | Above the Law">
            <a:extLst>
              <a:ext uri="{FF2B5EF4-FFF2-40B4-BE49-F238E27FC236}">
                <a16:creationId xmlns:a16="http://schemas.microsoft.com/office/drawing/2014/main" id="{70D1C61E-0496-2248-957C-4F642946E7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9497" y="1355963"/>
            <a:ext cx="2602281" cy="17348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File:Large inflatable boat going down Tutea Falls (Kaituna River ...">
            <a:extLst>
              <a:ext uri="{FF2B5EF4-FFF2-40B4-BE49-F238E27FC236}">
                <a16:creationId xmlns:a16="http://schemas.microsoft.com/office/drawing/2014/main" id="{E0A82A79-40AA-4342-9EB7-85333576755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29321" y="1373408"/>
            <a:ext cx="2708888" cy="1805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BEA2146-1DB9-0D4F-80DE-93A138B14219}"/>
              </a:ext>
            </a:extLst>
          </p:cNvPr>
          <p:cNvSpPr/>
          <p:nvPr/>
        </p:nvSpPr>
        <p:spPr>
          <a:xfrm>
            <a:off x="6131339" y="4813855"/>
            <a:ext cx="1135873" cy="5093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72679EE-BC29-C340-9C26-A4FAFBCF095C}"/>
              </a:ext>
            </a:extLst>
          </p:cNvPr>
          <p:cNvSpPr txBox="1"/>
          <p:nvPr/>
        </p:nvSpPr>
        <p:spPr>
          <a:xfrm>
            <a:off x="5892838" y="4345435"/>
            <a:ext cx="472965" cy="1246495"/>
          </a:xfrm>
          <a:prstGeom prst="rect">
            <a:avLst/>
          </a:prstGeom>
          <a:noFill/>
        </p:spPr>
        <p:txBody>
          <a:bodyPr wrap="square" rtlCol="0">
            <a:spAutoFit/>
          </a:bodyPr>
          <a:lstStyle/>
          <a:p>
            <a:r>
              <a:rPr lang="en-US" sz="7500" dirty="0">
                <a:solidFill>
                  <a:srgbClr val="BCBAFF"/>
                </a:solidFill>
              </a:rPr>
              <a:t>,</a:t>
            </a:r>
          </a:p>
        </p:txBody>
      </p:sp>
    </p:spTree>
    <p:extLst>
      <p:ext uri="{BB962C8B-B14F-4D97-AF65-F5344CB8AC3E}">
        <p14:creationId xmlns:p14="http://schemas.microsoft.com/office/powerpoint/2010/main" val="357761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0" grpId="0" animBg="1"/>
      <p:bldP spid="10" grpId="1" animBg="1"/>
      <p:bldP spid="11" grpId="0"/>
      <p:bldP spid="11"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a:xfrm>
            <a:off x="707231" y="320673"/>
            <a:ext cx="9170865" cy="1325563"/>
          </a:xfrm>
        </p:spPr>
        <p:txBody>
          <a:bodyPr/>
          <a:lstStyle/>
          <a:p>
            <a:r>
              <a:rPr lang="en-US" b="1" dirty="0">
                <a:solidFill>
                  <a:srgbClr val="000000"/>
                </a:solidFill>
              </a:rPr>
              <a:t>Option 2</a:t>
            </a:r>
            <a:r>
              <a:rPr lang="en-US" dirty="0">
                <a:solidFill>
                  <a:srgbClr val="000000"/>
                </a:solidFill>
              </a:rPr>
              <a:t> </a:t>
            </a:r>
            <a:r>
              <a:rPr lang="en-US" dirty="0"/>
              <a:t>| underlying </a:t>
            </a:r>
            <a:r>
              <a:rPr lang="en-US" dirty="0" err="1"/>
              <a:t>univocality</a:t>
            </a:r>
            <a:endParaRPr lang="en-US" dirty="0"/>
          </a:p>
        </p:txBody>
      </p:sp>
      <p:sp>
        <p:nvSpPr>
          <p:cNvPr id="3" name="Content Placeholder 2">
            <a:extLst>
              <a:ext uri="{FF2B5EF4-FFF2-40B4-BE49-F238E27FC236}">
                <a16:creationId xmlns:a16="http://schemas.microsoft.com/office/drawing/2014/main" id="{3DD17420-F660-2244-BD7B-F9EFDD1EDF65}"/>
              </a:ext>
            </a:extLst>
          </p:cNvPr>
          <p:cNvSpPr>
            <a:spLocks noGrp="1"/>
          </p:cNvSpPr>
          <p:nvPr>
            <p:ph idx="1"/>
          </p:nvPr>
        </p:nvSpPr>
        <p:spPr/>
        <p:txBody>
          <a:bodyPr>
            <a:normAutofit/>
          </a:bodyPr>
          <a:lstStyle/>
          <a:p>
            <a:pPr marL="0" indent="0">
              <a:buNone/>
            </a:pPr>
            <a:endParaRPr lang="en-US" sz="2200" dirty="0">
              <a:solidFill>
                <a:schemeClr val="bg1">
                  <a:lumMod val="50000"/>
                </a:schemeClr>
              </a:solidFill>
            </a:endParaRPr>
          </a:p>
          <a:p>
            <a:pPr marL="514350" indent="-514350">
              <a:buFont typeface="+mj-lt"/>
              <a:buAutoNum type="arabicPeriod"/>
            </a:pPr>
            <a:r>
              <a:rPr lang="en-US" b="1" dirty="0">
                <a:solidFill>
                  <a:srgbClr val="000000"/>
                </a:solidFill>
              </a:rPr>
              <a:t>Underspecified (context-sensitive variables)</a:t>
            </a:r>
            <a:br>
              <a:rPr lang="en-US" b="1" dirty="0">
                <a:solidFill>
                  <a:srgbClr val="000000"/>
                </a:solidFill>
              </a:rPr>
            </a:br>
            <a:r>
              <a:rPr lang="en-US" sz="1800" dirty="0">
                <a:solidFill>
                  <a:schemeClr val="bg1">
                    <a:lumMod val="50000"/>
                  </a:schemeClr>
                </a:solidFill>
              </a:rPr>
              <a:t>(Ginzburg 1995; Asher &amp; </a:t>
            </a:r>
            <a:r>
              <a:rPr lang="en-US" sz="1800" dirty="0" err="1">
                <a:solidFill>
                  <a:schemeClr val="bg1">
                    <a:lumMod val="50000"/>
                  </a:schemeClr>
                </a:solidFill>
              </a:rPr>
              <a:t>Lascarides</a:t>
            </a:r>
            <a:r>
              <a:rPr lang="en-US" sz="1800" dirty="0">
                <a:solidFill>
                  <a:schemeClr val="bg1">
                    <a:lumMod val="50000"/>
                  </a:schemeClr>
                </a:solidFill>
              </a:rPr>
              <a:t> 1998*; </a:t>
            </a:r>
            <a:r>
              <a:rPr lang="en-US" sz="1800" dirty="0" err="1">
                <a:solidFill>
                  <a:schemeClr val="bg1">
                    <a:lumMod val="50000"/>
                  </a:schemeClr>
                </a:solidFill>
              </a:rPr>
              <a:t>Lahiri</a:t>
            </a:r>
            <a:r>
              <a:rPr lang="en-US" sz="1800" dirty="0">
                <a:solidFill>
                  <a:schemeClr val="bg1">
                    <a:lumMod val="50000"/>
                  </a:schemeClr>
                </a:solidFill>
              </a:rPr>
              <a:t> 2002*; van </a:t>
            </a:r>
            <a:r>
              <a:rPr lang="en-US" sz="1800" dirty="0" err="1">
                <a:solidFill>
                  <a:schemeClr val="bg1">
                    <a:lumMod val="50000"/>
                  </a:schemeClr>
                </a:solidFill>
              </a:rPr>
              <a:t>Rooij</a:t>
            </a:r>
            <a:r>
              <a:rPr lang="en-US" sz="1800" dirty="0">
                <a:solidFill>
                  <a:schemeClr val="bg1">
                    <a:lumMod val="50000"/>
                  </a:schemeClr>
                </a:solidFill>
              </a:rPr>
              <a:t> 2003, 2004)</a:t>
            </a:r>
          </a:p>
          <a:p>
            <a:pPr marL="514350" indent="-514350">
              <a:buFont typeface="+mj-lt"/>
              <a:buAutoNum type="arabicPeriod"/>
            </a:pPr>
            <a:endParaRPr lang="en-US" sz="1800" dirty="0">
              <a:solidFill>
                <a:srgbClr val="000000"/>
              </a:solidFill>
            </a:endParaRPr>
          </a:p>
          <a:p>
            <a:pPr marL="514350" indent="-514350">
              <a:buFont typeface="+mj-lt"/>
              <a:buAutoNum type="arabicPeriod"/>
            </a:pPr>
            <a:r>
              <a:rPr lang="en-US" b="1" dirty="0">
                <a:solidFill>
                  <a:srgbClr val="000000"/>
                </a:solidFill>
              </a:rPr>
              <a:t>Mention-Some (existential)</a:t>
            </a:r>
            <a:br>
              <a:rPr lang="en-US" b="1" dirty="0">
                <a:solidFill>
                  <a:srgbClr val="000000"/>
                </a:solidFill>
              </a:rPr>
            </a:br>
            <a:r>
              <a:rPr lang="en-US" sz="1800" dirty="0">
                <a:solidFill>
                  <a:schemeClr val="bg1">
                    <a:lumMod val="50000"/>
                  </a:schemeClr>
                </a:solidFill>
              </a:rPr>
              <a:t>(Asher &amp; </a:t>
            </a:r>
            <a:r>
              <a:rPr lang="en-US" sz="1800" dirty="0" err="1">
                <a:solidFill>
                  <a:schemeClr val="bg1">
                    <a:lumMod val="50000"/>
                  </a:schemeClr>
                </a:solidFill>
              </a:rPr>
              <a:t>Lascarides</a:t>
            </a:r>
            <a:r>
              <a:rPr lang="en-US" sz="1800" dirty="0">
                <a:solidFill>
                  <a:schemeClr val="bg1">
                    <a:lumMod val="50000"/>
                  </a:schemeClr>
                </a:solidFill>
              </a:rPr>
              <a:t> 1998*; van </a:t>
            </a:r>
            <a:r>
              <a:rPr lang="en-US" sz="1800" dirty="0" err="1">
                <a:solidFill>
                  <a:schemeClr val="bg1">
                    <a:lumMod val="50000"/>
                  </a:schemeClr>
                </a:solidFill>
              </a:rPr>
              <a:t>Rooij</a:t>
            </a:r>
            <a:r>
              <a:rPr lang="en-US" sz="1800" dirty="0">
                <a:solidFill>
                  <a:schemeClr val="bg1">
                    <a:lumMod val="50000"/>
                  </a:schemeClr>
                </a:solidFill>
              </a:rPr>
              <a:t> &amp; Schulz 2006; Zimmermann 2010)</a:t>
            </a:r>
            <a:br>
              <a:rPr lang="en-US" sz="1800" dirty="0">
                <a:solidFill>
                  <a:schemeClr val="bg1">
                    <a:lumMod val="50000"/>
                  </a:schemeClr>
                </a:solidFill>
              </a:rPr>
            </a:br>
            <a:endParaRPr lang="en-US" sz="1800" dirty="0">
              <a:solidFill>
                <a:srgbClr val="000000"/>
              </a:solidFill>
            </a:endParaRPr>
          </a:p>
          <a:p>
            <a:pPr marL="514350" indent="-514350">
              <a:buFont typeface="+mj-lt"/>
              <a:buAutoNum type="arabicPeriod"/>
            </a:pPr>
            <a:r>
              <a:rPr lang="en-US" b="1" dirty="0">
                <a:solidFill>
                  <a:srgbClr val="000000"/>
                </a:solidFill>
              </a:rPr>
              <a:t>Mention-All (universal)</a:t>
            </a:r>
            <a:br>
              <a:rPr lang="en-US" b="1" dirty="0">
                <a:solidFill>
                  <a:srgbClr val="000000"/>
                </a:solidFill>
              </a:rPr>
            </a:br>
            <a:r>
              <a:rPr lang="en-US" sz="1800" dirty="0">
                <a:solidFill>
                  <a:schemeClr val="bg1">
                    <a:lumMod val="50000"/>
                  </a:schemeClr>
                </a:solidFill>
              </a:rPr>
              <a:t>(</a:t>
            </a:r>
            <a:r>
              <a:rPr lang="en-US" sz="1800" dirty="0" err="1">
                <a:solidFill>
                  <a:schemeClr val="bg1">
                    <a:lumMod val="50000"/>
                  </a:schemeClr>
                </a:solidFill>
              </a:rPr>
              <a:t>Karttunen</a:t>
            </a:r>
            <a:r>
              <a:rPr lang="en-US" sz="1800" dirty="0">
                <a:solidFill>
                  <a:schemeClr val="bg1">
                    <a:lumMod val="50000"/>
                  </a:schemeClr>
                </a:solidFill>
              </a:rPr>
              <a:t> 1977; </a:t>
            </a:r>
            <a:r>
              <a:rPr lang="en-US" sz="1800" dirty="0" err="1">
                <a:solidFill>
                  <a:schemeClr val="bg1">
                    <a:lumMod val="50000"/>
                  </a:schemeClr>
                </a:solidFill>
              </a:rPr>
              <a:t>Groenendijk</a:t>
            </a:r>
            <a:r>
              <a:rPr lang="en-US" sz="1800" dirty="0">
                <a:solidFill>
                  <a:schemeClr val="bg1">
                    <a:lumMod val="50000"/>
                  </a:schemeClr>
                </a:solidFill>
              </a:rPr>
              <a:t> &amp; </a:t>
            </a:r>
            <a:r>
              <a:rPr lang="en-US" sz="1800" dirty="0" err="1">
                <a:solidFill>
                  <a:schemeClr val="bg1">
                    <a:lumMod val="50000"/>
                  </a:schemeClr>
                </a:solidFill>
              </a:rPr>
              <a:t>Stokhof</a:t>
            </a:r>
            <a:r>
              <a:rPr lang="en-US" sz="1800" dirty="0">
                <a:solidFill>
                  <a:schemeClr val="bg1">
                    <a:lumMod val="50000"/>
                  </a:schemeClr>
                </a:solidFill>
              </a:rPr>
              <a:t> 1982,1984; Heim 1994; </a:t>
            </a:r>
            <a:r>
              <a:rPr lang="en-US" sz="1800" dirty="0" err="1">
                <a:solidFill>
                  <a:schemeClr val="bg1">
                    <a:lumMod val="50000"/>
                  </a:schemeClr>
                </a:solidFill>
              </a:rPr>
              <a:t>Dayal</a:t>
            </a:r>
            <a:r>
              <a:rPr lang="en-US" sz="1800" dirty="0">
                <a:solidFill>
                  <a:schemeClr val="bg1">
                    <a:lumMod val="50000"/>
                  </a:schemeClr>
                </a:solidFill>
              </a:rPr>
              <a:t> 1991, 1996; George 2011, Ch.6, </a:t>
            </a:r>
            <a:r>
              <a:rPr lang="en-US" sz="1800" dirty="0" err="1">
                <a:solidFill>
                  <a:schemeClr val="bg1">
                    <a:lumMod val="50000"/>
                  </a:schemeClr>
                </a:solidFill>
              </a:rPr>
              <a:t>Klinedinst</a:t>
            </a:r>
            <a:r>
              <a:rPr lang="en-US" sz="1800" dirty="0">
                <a:solidFill>
                  <a:schemeClr val="bg1">
                    <a:lumMod val="50000"/>
                  </a:schemeClr>
                </a:solidFill>
              </a:rPr>
              <a:t> &amp; Rothschild 2011; </a:t>
            </a:r>
            <a:r>
              <a:rPr lang="en-US" sz="1800" dirty="0" err="1">
                <a:solidFill>
                  <a:schemeClr val="bg1">
                    <a:lumMod val="50000"/>
                  </a:schemeClr>
                </a:solidFill>
              </a:rPr>
              <a:t>Guerzoni</a:t>
            </a:r>
            <a:r>
              <a:rPr lang="en-US" sz="1800" dirty="0">
                <a:solidFill>
                  <a:schemeClr val="bg1">
                    <a:lumMod val="50000"/>
                  </a:schemeClr>
                </a:solidFill>
              </a:rPr>
              <a:t> &amp; </a:t>
            </a:r>
            <a:r>
              <a:rPr lang="en-US" sz="1800" dirty="0" err="1">
                <a:solidFill>
                  <a:schemeClr val="bg1">
                    <a:lumMod val="50000"/>
                  </a:schemeClr>
                </a:solidFill>
              </a:rPr>
              <a:t>Sharvit</a:t>
            </a:r>
            <a:r>
              <a:rPr lang="en-US" sz="1800" dirty="0">
                <a:solidFill>
                  <a:schemeClr val="bg1">
                    <a:lumMod val="50000"/>
                  </a:schemeClr>
                </a:solidFill>
              </a:rPr>
              <a:t> 2007; Spector &amp; </a:t>
            </a:r>
            <a:r>
              <a:rPr lang="en-US" sz="1800" dirty="0" err="1">
                <a:solidFill>
                  <a:schemeClr val="bg1">
                    <a:lumMod val="50000"/>
                  </a:schemeClr>
                </a:solidFill>
              </a:rPr>
              <a:t>Égre</a:t>
            </a:r>
            <a:r>
              <a:rPr lang="en-US" sz="1800" dirty="0">
                <a:solidFill>
                  <a:schemeClr val="bg1">
                    <a:lumMod val="50000"/>
                  </a:schemeClr>
                </a:solidFill>
              </a:rPr>
              <a:t> 2015…modal theories? Fox 2014; Nicolae 2014; Xiang 2016)</a:t>
            </a:r>
          </a:p>
          <a:p>
            <a:pPr marL="0" indent="0">
              <a:buNone/>
            </a:pPr>
            <a:endParaRPr lang="en-US" dirty="0">
              <a:solidFill>
                <a:srgbClr val="000000"/>
              </a:solidFill>
            </a:endParaRPr>
          </a:p>
        </p:txBody>
      </p:sp>
      <p:sp>
        <p:nvSpPr>
          <p:cNvPr id="5" name="Slide Number Placeholder 4">
            <a:extLst>
              <a:ext uri="{FF2B5EF4-FFF2-40B4-BE49-F238E27FC236}">
                <a16:creationId xmlns:a16="http://schemas.microsoft.com/office/drawing/2014/main" id="{4CF7B9E8-FB0B-3F43-B2D8-1C6170CC5073}"/>
              </a:ext>
            </a:extLst>
          </p:cNvPr>
          <p:cNvSpPr>
            <a:spLocks noGrp="1"/>
          </p:cNvSpPr>
          <p:nvPr>
            <p:ph type="sldNum" sz="quarter" idx="12"/>
          </p:nvPr>
        </p:nvSpPr>
        <p:spPr/>
        <p:txBody>
          <a:bodyPr/>
          <a:lstStyle/>
          <a:p>
            <a:fld id="{C37A6A5D-4452-2B46-A9F4-EDAA047C7BD2}" type="slidenum">
              <a:rPr lang="en-US" smtClean="0"/>
              <a:t>116</a:t>
            </a:fld>
            <a:endParaRPr lang="en-US"/>
          </a:p>
        </p:txBody>
      </p:sp>
    </p:spTree>
    <p:extLst>
      <p:ext uri="{BB962C8B-B14F-4D97-AF65-F5344CB8AC3E}">
        <p14:creationId xmlns:p14="http://schemas.microsoft.com/office/powerpoint/2010/main" val="311471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A77-2105-5549-8E2F-17F98068C5AE}"/>
              </a:ext>
            </a:extLst>
          </p:cNvPr>
          <p:cNvSpPr>
            <a:spLocks noGrp="1"/>
          </p:cNvSpPr>
          <p:nvPr>
            <p:ph type="title"/>
          </p:nvPr>
        </p:nvSpPr>
        <p:spPr/>
        <p:txBody>
          <a:bodyPr/>
          <a:lstStyle/>
          <a:p>
            <a:r>
              <a:rPr lang="en-US" dirty="0"/>
              <a:t>Pragmatics of </a:t>
            </a:r>
            <a:r>
              <a:rPr lang="en-US" dirty="0" err="1"/>
              <a:t>univocality</a:t>
            </a:r>
            <a:endParaRPr lang="en-US" dirty="0"/>
          </a:p>
        </p:txBody>
      </p:sp>
      <p:sp>
        <p:nvSpPr>
          <p:cNvPr id="3" name="Content Placeholder 2">
            <a:extLst>
              <a:ext uri="{FF2B5EF4-FFF2-40B4-BE49-F238E27FC236}">
                <a16:creationId xmlns:a16="http://schemas.microsoft.com/office/drawing/2014/main" id="{522958D1-84FF-CE48-899A-DFB2F683AA00}"/>
              </a:ext>
            </a:extLst>
          </p:cNvPr>
          <p:cNvSpPr>
            <a:spLocks noGrp="1"/>
          </p:cNvSpPr>
          <p:nvPr>
            <p:ph idx="1"/>
          </p:nvPr>
        </p:nvSpPr>
        <p:spPr/>
        <p:txBody>
          <a:bodyPr>
            <a:normAutofit lnSpcReduction="10000"/>
          </a:bodyPr>
          <a:lstStyle/>
          <a:p>
            <a:pPr marL="514350" indent="-514350">
              <a:buFont typeface="+mj-lt"/>
              <a:buAutoNum type="arabicPeriod"/>
            </a:pPr>
            <a:r>
              <a:rPr lang="en-US" sz="3500" b="1" dirty="0"/>
              <a:t>Precisification</a:t>
            </a:r>
            <a:r>
              <a:rPr lang="en-US" sz="3500" dirty="0"/>
              <a:t> </a:t>
            </a:r>
            <a:r>
              <a:rPr lang="en-US" sz="3500" b="1" dirty="0"/>
              <a:t>/ Anaphora</a:t>
            </a:r>
          </a:p>
          <a:p>
            <a:pPr marL="457200" lvl="1" indent="0">
              <a:buNone/>
            </a:pPr>
            <a:endParaRPr lang="en-US" dirty="0"/>
          </a:p>
          <a:p>
            <a:pPr marL="457200" lvl="1" indent="0">
              <a:buNone/>
            </a:pPr>
            <a:r>
              <a:rPr lang="en-US" b="1" dirty="0"/>
              <a:t>That</a:t>
            </a:r>
            <a:r>
              <a:rPr lang="en-US" dirty="0"/>
              <a:t> is a cat. </a:t>
            </a:r>
          </a:p>
          <a:p>
            <a:pPr marL="457200" lvl="1" indent="0">
              <a:buNone/>
            </a:pPr>
            <a:r>
              <a:rPr lang="en-US" b="1" dirty="0"/>
              <a:t>I</a:t>
            </a:r>
            <a:r>
              <a:rPr lang="en-US" dirty="0"/>
              <a:t> am speaking.</a:t>
            </a:r>
          </a:p>
          <a:p>
            <a:pPr marL="457200" lvl="1" indent="0">
              <a:buNone/>
            </a:pPr>
            <a:r>
              <a:rPr lang="en-US" b="1" dirty="0"/>
              <a:t>A linguist</a:t>
            </a:r>
            <a:r>
              <a:rPr lang="en-US" dirty="0"/>
              <a:t> came to the party.</a:t>
            </a:r>
          </a:p>
          <a:p>
            <a:pPr marL="457200" lvl="1" indent="0">
              <a:buNone/>
            </a:pPr>
            <a:r>
              <a:rPr lang="en-US" dirty="0"/>
              <a:t>Bond </a:t>
            </a:r>
            <a:r>
              <a:rPr lang="en-US" b="1" dirty="0"/>
              <a:t>might</a:t>
            </a:r>
            <a:r>
              <a:rPr lang="en-US" dirty="0"/>
              <a:t> be upstairs.</a:t>
            </a:r>
          </a:p>
          <a:p>
            <a:pPr marL="457200" lvl="1" indent="0">
              <a:buNone/>
            </a:pPr>
            <a:r>
              <a:rPr lang="en-US" dirty="0"/>
              <a:t>Everyone goes to a </a:t>
            </a:r>
            <a:r>
              <a:rPr lang="en-US" b="1" dirty="0"/>
              <a:t>local</a:t>
            </a:r>
            <a:r>
              <a:rPr lang="en-US" dirty="0"/>
              <a:t> bar.</a:t>
            </a:r>
          </a:p>
          <a:p>
            <a:pPr marL="457200" lvl="1" indent="0">
              <a:buNone/>
            </a:pPr>
            <a:r>
              <a:rPr lang="en-US" dirty="0"/>
              <a:t>The house is </a:t>
            </a:r>
            <a:r>
              <a:rPr lang="en-US" b="1" dirty="0"/>
              <a:t>red</a:t>
            </a:r>
            <a:r>
              <a:rPr lang="en-US" dirty="0"/>
              <a:t>.</a:t>
            </a:r>
          </a:p>
          <a:p>
            <a:pPr marL="457200" lvl="1" indent="0">
              <a:buNone/>
            </a:pPr>
            <a:r>
              <a:rPr lang="en-US" dirty="0"/>
              <a:t>Indexical shift, Alok-</a:t>
            </a:r>
            <a:r>
              <a:rPr lang="en-US" dirty="0" err="1"/>
              <a:t>utive</a:t>
            </a:r>
            <a:r>
              <a:rPr lang="en-US" dirty="0"/>
              <a:t> agreement</a:t>
            </a:r>
          </a:p>
          <a:p>
            <a:pPr marL="457200" lvl="1" indent="0">
              <a:buNone/>
            </a:pPr>
            <a:endParaRPr lang="en-US" dirty="0"/>
          </a:p>
          <a:p>
            <a:pPr marL="457200" lvl="1" indent="0">
              <a:buNone/>
            </a:pPr>
            <a:r>
              <a:rPr lang="en-US" dirty="0"/>
              <a:t>Michael is </a:t>
            </a:r>
            <a:r>
              <a:rPr lang="en-US" b="1" dirty="0"/>
              <a:t>tall</a:t>
            </a:r>
            <a:r>
              <a:rPr lang="en-US" dirty="0"/>
              <a:t>.</a:t>
            </a:r>
          </a:p>
          <a:p>
            <a:pPr marL="457200" lvl="1" indent="0">
              <a:buNone/>
            </a:pPr>
            <a:endParaRPr lang="en-US" dirty="0"/>
          </a:p>
          <a:p>
            <a:pPr marL="457200" lvl="1" indent="0">
              <a:buNone/>
            </a:pPr>
            <a:endParaRPr lang="en-US" dirty="0"/>
          </a:p>
        </p:txBody>
      </p:sp>
      <p:sp>
        <p:nvSpPr>
          <p:cNvPr id="4" name="Slide Number Placeholder 3">
            <a:extLst>
              <a:ext uri="{FF2B5EF4-FFF2-40B4-BE49-F238E27FC236}">
                <a16:creationId xmlns:a16="http://schemas.microsoft.com/office/drawing/2014/main" id="{BF0003C2-FA62-5F44-A708-C86E90177F25}"/>
              </a:ext>
            </a:extLst>
          </p:cNvPr>
          <p:cNvSpPr>
            <a:spLocks noGrp="1"/>
          </p:cNvSpPr>
          <p:nvPr>
            <p:ph type="sldNum" sz="quarter" idx="12"/>
          </p:nvPr>
        </p:nvSpPr>
        <p:spPr/>
        <p:txBody>
          <a:bodyPr/>
          <a:lstStyle/>
          <a:p>
            <a:fld id="{C37A6A5D-4452-2B46-A9F4-EDAA047C7BD2}" type="slidenum">
              <a:rPr lang="en-US" smtClean="0"/>
              <a:t>117</a:t>
            </a:fld>
            <a:endParaRPr lang="en-US"/>
          </a:p>
        </p:txBody>
      </p:sp>
      <p:pic>
        <p:nvPicPr>
          <p:cNvPr id="4100" name="Picture 4" descr="Short and Tall Businessmen – WOBH | Media">
            <a:extLst>
              <a:ext uri="{FF2B5EF4-FFF2-40B4-BE49-F238E27FC236}">
                <a16:creationId xmlns:a16="http://schemas.microsoft.com/office/drawing/2014/main" id="{736E090E-4559-A644-BF9E-F1719E245E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3721" y="1382930"/>
            <a:ext cx="2690091" cy="488372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4BAD9913-AF19-7145-A4F6-7E90ADDF31EC}"/>
              </a:ext>
            </a:extLst>
          </p:cNvPr>
          <p:cNvPicPr>
            <a:picLocks noChangeAspect="1"/>
          </p:cNvPicPr>
          <p:nvPr/>
        </p:nvPicPr>
        <p:blipFill rotWithShape="1">
          <a:blip r:embed="rId4"/>
          <a:srcRect l="20537" t="29029" r="32414" b="21929"/>
          <a:stretch/>
        </p:blipFill>
        <p:spPr>
          <a:xfrm rot="5400000">
            <a:off x="6199232" y="3060590"/>
            <a:ext cx="3226676" cy="2522483"/>
          </a:xfrm>
          <a:prstGeom prst="rect">
            <a:avLst/>
          </a:prstGeom>
        </p:spPr>
      </p:pic>
    </p:spTree>
    <p:extLst>
      <p:ext uri="{BB962C8B-B14F-4D97-AF65-F5344CB8AC3E}">
        <p14:creationId xmlns:p14="http://schemas.microsoft.com/office/powerpoint/2010/main" val="237687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10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A77-2105-5549-8E2F-17F98068C5AE}"/>
              </a:ext>
            </a:extLst>
          </p:cNvPr>
          <p:cNvSpPr>
            <a:spLocks noGrp="1"/>
          </p:cNvSpPr>
          <p:nvPr>
            <p:ph type="title"/>
          </p:nvPr>
        </p:nvSpPr>
        <p:spPr/>
        <p:txBody>
          <a:bodyPr/>
          <a:lstStyle/>
          <a:p>
            <a:r>
              <a:rPr lang="en-US" dirty="0"/>
              <a:t>Pragmatics of </a:t>
            </a:r>
            <a:r>
              <a:rPr lang="en-US" dirty="0" err="1"/>
              <a:t>univocality</a:t>
            </a:r>
            <a:endParaRPr lang="en-US" dirty="0"/>
          </a:p>
        </p:txBody>
      </p:sp>
      <p:sp>
        <p:nvSpPr>
          <p:cNvPr id="3" name="Content Placeholder 2">
            <a:extLst>
              <a:ext uri="{FF2B5EF4-FFF2-40B4-BE49-F238E27FC236}">
                <a16:creationId xmlns:a16="http://schemas.microsoft.com/office/drawing/2014/main" id="{522958D1-84FF-CE48-899A-DFB2F683AA00}"/>
              </a:ext>
            </a:extLst>
          </p:cNvPr>
          <p:cNvSpPr>
            <a:spLocks noGrp="1"/>
          </p:cNvSpPr>
          <p:nvPr>
            <p:ph idx="1"/>
          </p:nvPr>
        </p:nvSpPr>
        <p:spPr/>
        <p:txBody>
          <a:bodyPr>
            <a:normAutofit/>
          </a:bodyPr>
          <a:lstStyle/>
          <a:p>
            <a:pPr marL="514350" indent="-514350">
              <a:buFont typeface="+mj-lt"/>
              <a:buAutoNum type="arabicPeriod" startAt="2"/>
            </a:pPr>
            <a:r>
              <a:rPr lang="en-US" sz="3500" b="1" dirty="0"/>
              <a:t>Strengthening</a:t>
            </a:r>
            <a:r>
              <a:rPr lang="en-US" sz="3500" dirty="0"/>
              <a:t> (MS → MA)</a:t>
            </a:r>
          </a:p>
          <a:p>
            <a:pPr marL="457200" lvl="1" indent="0">
              <a:buNone/>
            </a:pPr>
            <a:endParaRPr lang="en-US" dirty="0"/>
          </a:p>
          <a:p>
            <a:pPr marL="457200" lvl="1" indent="0">
              <a:buNone/>
            </a:pPr>
            <a:r>
              <a:rPr lang="en-US" dirty="0"/>
              <a:t>I ate broccoli. → I ate </a:t>
            </a:r>
            <a:r>
              <a:rPr lang="en-US" b="1" dirty="0"/>
              <a:t>only</a:t>
            </a:r>
            <a:r>
              <a:rPr lang="en-US" dirty="0"/>
              <a:t> broccoli.</a:t>
            </a:r>
          </a:p>
          <a:p>
            <a:pPr marL="457200" lvl="1" indent="0">
              <a:buNone/>
            </a:pPr>
            <a:r>
              <a:rPr lang="en-US" dirty="0"/>
              <a:t>I ate </a:t>
            </a:r>
            <a:r>
              <a:rPr lang="en-US" b="1" dirty="0"/>
              <a:t>some of the</a:t>
            </a:r>
            <a:r>
              <a:rPr lang="en-US" dirty="0"/>
              <a:t> cookies. → I did </a:t>
            </a:r>
            <a:r>
              <a:rPr lang="en-US" b="1" dirty="0"/>
              <a:t>not</a:t>
            </a:r>
            <a:r>
              <a:rPr lang="en-US" dirty="0"/>
              <a:t> eat </a:t>
            </a:r>
            <a:r>
              <a:rPr lang="en-US" b="1" dirty="0"/>
              <a:t>all</a:t>
            </a:r>
            <a:r>
              <a:rPr lang="en-US" dirty="0"/>
              <a:t>.</a:t>
            </a:r>
          </a:p>
        </p:txBody>
      </p:sp>
      <p:sp>
        <p:nvSpPr>
          <p:cNvPr id="4" name="Slide Number Placeholder 3">
            <a:extLst>
              <a:ext uri="{FF2B5EF4-FFF2-40B4-BE49-F238E27FC236}">
                <a16:creationId xmlns:a16="http://schemas.microsoft.com/office/drawing/2014/main" id="{BF0003C2-FA62-5F44-A708-C86E90177F25}"/>
              </a:ext>
            </a:extLst>
          </p:cNvPr>
          <p:cNvSpPr>
            <a:spLocks noGrp="1"/>
          </p:cNvSpPr>
          <p:nvPr>
            <p:ph type="sldNum" sz="quarter" idx="12"/>
          </p:nvPr>
        </p:nvSpPr>
        <p:spPr/>
        <p:txBody>
          <a:bodyPr/>
          <a:lstStyle/>
          <a:p>
            <a:fld id="{C37A6A5D-4452-2B46-A9F4-EDAA047C7BD2}" type="slidenum">
              <a:rPr lang="en-US" smtClean="0"/>
              <a:t>118</a:t>
            </a:fld>
            <a:endParaRPr lang="en-US"/>
          </a:p>
        </p:txBody>
      </p:sp>
      <p:grpSp>
        <p:nvGrpSpPr>
          <p:cNvPr id="19" name="Group 18">
            <a:extLst>
              <a:ext uri="{FF2B5EF4-FFF2-40B4-BE49-F238E27FC236}">
                <a16:creationId xmlns:a16="http://schemas.microsoft.com/office/drawing/2014/main" id="{0A69449E-F522-6F41-B41B-F779D4C215B2}"/>
              </a:ext>
            </a:extLst>
          </p:cNvPr>
          <p:cNvGrpSpPr/>
          <p:nvPr/>
        </p:nvGrpSpPr>
        <p:grpSpPr>
          <a:xfrm>
            <a:off x="1547459" y="3827733"/>
            <a:ext cx="5099613" cy="2625464"/>
            <a:chOff x="3591174" y="3041447"/>
            <a:chExt cx="5099613" cy="2625464"/>
          </a:xfrm>
        </p:grpSpPr>
        <p:grpSp>
          <p:nvGrpSpPr>
            <p:cNvPr id="7" name="Group 6">
              <a:extLst>
                <a:ext uri="{FF2B5EF4-FFF2-40B4-BE49-F238E27FC236}">
                  <a16:creationId xmlns:a16="http://schemas.microsoft.com/office/drawing/2014/main" id="{B71B2CA0-6FCC-A049-A551-B5ADECFC1E5B}"/>
                </a:ext>
              </a:extLst>
            </p:cNvPr>
            <p:cNvGrpSpPr/>
            <p:nvPr/>
          </p:nvGrpSpPr>
          <p:grpSpPr>
            <a:xfrm>
              <a:off x="6466491" y="3041447"/>
              <a:ext cx="2224296" cy="2112381"/>
              <a:chOff x="6964396" y="3280994"/>
              <a:chExt cx="2691398" cy="2555981"/>
            </a:xfrm>
          </p:grpSpPr>
          <p:sp>
            <p:nvSpPr>
              <p:cNvPr id="5" name="Oval 4">
                <a:extLst>
                  <a:ext uri="{FF2B5EF4-FFF2-40B4-BE49-F238E27FC236}">
                    <a16:creationId xmlns:a16="http://schemas.microsoft.com/office/drawing/2014/main" id="{B31B8527-5DDB-4746-A299-00D9F453F54E}"/>
                  </a:ext>
                </a:extLst>
              </p:cNvPr>
              <p:cNvSpPr/>
              <p:nvPr/>
            </p:nvSpPr>
            <p:spPr>
              <a:xfrm>
                <a:off x="6964397" y="3280994"/>
                <a:ext cx="2691397" cy="2555981"/>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EAEE75E-6C20-D24E-9105-99771AA36A46}"/>
                  </a:ext>
                </a:extLst>
              </p:cNvPr>
              <p:cNvSpPr txBox="1"/>
              <p:nvPr/>
            </p:nvSpPr>
            <p:spPr>
              <a:xfrm>
                <a:off x="6964396" y="3832784"/>
                <a:ext cx="2674360" cy="1452398"/>
              </a:xfrm>
              <a:prstGeom prst="rect">
                <a:avLst/>
              </a:prstGeom>
              <a:noFill/>
              <a:ln>
                <a:no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Grammaticalized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strengthening</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Operator</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(EXH)</a:t>
                </a:r>
              </a:p>
            </p:txBody>
          </p:sp>
        </p:grpSp>
        <p:grpSp>
          <p:nvGrpSpPr>
            <p:cNvPr id="8" name="Group 7">
              <a:extLst>
                <a:ext uri="{FF2B5EF4-FFF2-40B4-BE49-F238E27FC236}">
                  <a16:creationId xmlns:a16="http://schemas.microsoft.com/office/drawing/2014/main" id="{8B773ACA-A324-B94A-9BA3-D7D5505F4633}"/>
                </a:ext>
              </a:extLst>
            </p:cNvPr>
            <p:cNvGrpSpPr/>
            <p:nvPr/>
          </p:nvGrpSpPr>
          <p:grpSpPr>
            <a:xfrm>
              <a:off x="3591174" y="3746566"/>
              <a:ext cx="2022086" cy="1920345"/>
              <a:chOff x="2545805" y="3317591"/>
              <a:chExt cx="2022086" cy="1920345"/>
            </a:xfrm>
          </p:grpSpPr>
          <p:sp>
            <p:nvSpPr>
              <p:cNvPr id="9" name="Oval 8">
                <a:extLst>
                  <a:ext uri="{FF2B5EF4-FFF2-40B4-BE49-F238E27FC236}">
                    <a16:creationId xmlns:a16="http://schemas.microsoft.com/office/drawing/2014/main" id="{3264E56E-BE4B-0547-80EA-4B3935CDED40}"/>
                  </a:ext>
                </a:extLst>
              </p:cNvPr>
              <p:cNvSpPr/>
              <p:nvPr/>
            </p:nvSpPr>
            <p:spPr>
              <a:xfrm>
                <a:off x="2545805" y="3317591"/>
                <a:ext cx="2022086" cy="1920345"/>
              </a:xfrm>
              <a:prstGeom prst="ellipse">
                <a:avLst/>
              </a:prstGeom>
              <a:solidFill>
                <a:srgbClr val="BCBAFF"/>
              </a:solid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5B75E0AF-76EF-0C45-9813-EAD5EE881923}"/>
                  </a:ext>
                </a:extLst>
              </p:cNvPr>
              <p:cNvSpPr txBox="1"/>
              <p:nvPr/>
            </p:nvSpPr>
            <p:spPr>
              <a:xfrm>
                <a:off x="2583122" y="3668662"/>
                <a:ext cx="1947453" cy="1200329"/>
              </a:xfrm>
              <a:prstGeom prst="rect">
                <a:avLst/>
              </a:prstGeom>
              <a:noFill/>
              <a:ln>
                <a:no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General</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extra-linguistic</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(Abductive)</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reasoning</a:t>
                </a:r>
              </a:p>
            </p:txBody>
          </p:sp>
        </p:grpSp>
      </p:grpSp>
      <p:pic>
        <p:nvPicPr>
          <p:cNvPr id="8194" name="Picture 2" descr="Last Name Glass Cookie Jar Christmas Cookie Jar Cookie Jars ...">
            <a:extLst>
              <a:ext uri="{FF2B5EF4-FFF2-40B4-BE49-F238E27FC236}">
                <a16:creationId xmlns:a16="http://schemas.microsoft.com/office/drawing/2014/main" id="{D3F1AC2C-3813-2941-A419-787C0A1296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299" y="1394583"/>
            <a:ext cx="2639428" cy="351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20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1BA77-2105-5549-8E2F-17F98068C5AE}"/>
              </a:ext>
            </a:extLst>
          </p:cNvPr>
          <p:cNvSpPr>
            <a:spLocks noGrp="1"/>
          </p:cNvSpPr>
          <p:nvPr>
            <p:ph type="title"/>
          </p:nvPr>
        </p:nvSpPr>
        <p:spPr/>
        <p:txBody>
          <a:bodyPr/>
          <a:lstStyle/>
          <a:p>
            <a:r>
              <a:rPr lang="en-US" dirty="0"/>
              <a:t>Pragmatics of </a:t>
            </a:r>
            <a:r>
              <a:rPr lang="en-US" dirty="0" err="1"/>
              <a:t>univocality</a:t>
            </a:r>
            <a:endParaRPr lang="en-US" dirty="0"/>
          </a:p>
        </p:txBody>
      </p:sp>
      <p:sp>
        <p:nvSpPr>
          <p:cNvPr id="3" name="Content Placeholder 2">
            <a:extLst>
              <a:ext uri="{FF2B5EF4-FFF2-40B4-BE49-F238E27FC236}">
                <a16:creationId xmlns:a16="http://schemas.microsoft.com/office/drawing/2014/main" id="{522958D1-84FF-CE48-899A-DFB2F683AA00}"/>
              </a:ext>
            </a:extLst>
          </p:cNvPr>
          <p:cNvSpPr>
            <a:spLocks noGrp="1"/>
          </p:cNvSpPr>
          <p:nvPr>
            <p:ph idx="1"/>
          </p:nvPr>
        </p:nvSpPr>
        <p:spPr/>
        <p:txBody>
          <a:bodyPr>
            <a:normAutofit/>
          </a:bodyPr>
          <a:lstStyle/>
          <a:p>
            <a:pPr marL="514350" indent="-514350">
              <a:buFont typeface="+mj-lt"/>
              <a:buAutoNum type="arabicPeriod" startAt="3"/>
            </a:pPr>
            <a:r>
              <a:rPr lang="en-US" sz="3500" b="1" dirty="0"/>
              <a:t>Weakening</a:t>
            </a:r>
            <a:r>
              <a:rPr lang="en-US" sz="3500" dirty="0"/>
              <a:t> (MA → MS)</a:t>
            </a:r>
          </a:p>
          <a:p>
            <a:pPr marL="457200" lvl="1" indent="0">
              <a:buNone/>
            </a:pPr>
            <a:endParaRPr lang="en-US" dirty="0"/>
          </a:p>
          <a:p>
            <a:pPr marL="457200" lvl="1" indent="0">
              <a:buNone/>
            </a:pPr>
            <a:r>
              <a:rPr lang="en-US" b="1" dirty="0"/>
              <a:t>Everyone</a:t>
            </a:r>
            <a:r>
              <a:rPr lang="en-US" dirty="0"/>
              <a:t> was at the party.</a:t>
            </a:r>
            <a:endParaRPr lang="en-US" b="1" dirty="0"/>
          </a:p>
          <a:p>
            <a:pPr marL="457200" lvl="1" indent="0">
              <a:buNone/>
            </a:pPr>
            <a:r>
              <a:rPr lang="en-US" b="1" dirty="0"/>
              <a:t>Who</a:t>
            </a:r>
            <a:r>
              <a:rPr lang="en-US" dirty="0"/>
              <a:t> came to the party?</a:t>
            </a:r>
          </a:p>
          <a:p>
            <a:pPr marL="457200" lvl="1" indent="0">
              <a:buNone/>
            </a:pPr>
            <a:endParaRPr lang="en-US" dirty="0"/>
          </a:p>
        </p:txBody>
      </p:sp>
      <p:sp>
        <p:nvSpPr>
          <p:cNvPr id="4" name="Slide Number Placeholder 3">
            <a:extLst>
              <a:ext uri="{FF2B5EF4-FFF2-40B4-BE49-F238E27FC236}">
                <a16:creationId xmlns:a16="http://schemas.microsoft.com/office/drawing/2014/main" id="{BF0003C2-FA62-5F44-A708-C86E90177F25}"/>
              </a:ext>
            </a:extLst>
          </p:cNvPr>
          <p:cNvSpPr>
            <a:spLocks noGrp="1"/>
          </p:cNvSpPr>
          <p:nvPr>
            <p:ph type="sldNum" sz="quarter" idx="12"/>
          </p:nvPr>
        </p:nvSpPr>
        <p:spPr/>
        <p:txBody>
          <a:bodyPr/>
          <a:lstStyle/>
          <a:p>
            <a:fld id="{C37A6A5D-4452-2B46-A9F4-EDAA047C7BD2}" type="slidenum">
              <a:rPr lang="en-US" smtClean="0"/>
              <a:t>119</a:t>
            </a:fld>
            <a:endParaRPr lang="en-US"/>
          </a:p>
        </p:txBody>
      </p:sp>
      <p:grpSp>
        <p:nvGrpSpPr>
          <p:cNvPr id="20" name="Group 19">
            <a:extLst>
              <a:ext uri="{FF2B5EF4-FFF2-40B4-BE49-F238E27FC236}">
                <a16:creationId xmlns:a16="http://schemas.microsoft.com/office/drawing/2014/main" id="{42C22882-FA89-A744-82FE-0B4147C0E685}"/>
              </a:ext>
            </a:extLst>
          </p:cNvPr>
          <p:cNvGrpSpPr/>
          <p:nvPr/>
        </p:nvGrpSpPr>
        <p:grpSpPr>
          <a:xfrm>
            <a:off x="707231" y="4585875"/>
            <a:ext cx="3797288" cy="1745367"/>
            <a:chOff x="5982271" y="4256342"/>
            <a:chExt cx="3797288" cy="1745367"/>
          </a:xfrm>
        </p:grpSpPr>
        <p:grpSp>
          <p:nvGrpSpPr>
            <p:cNvPr id="11" name="Group 10">
              <a:extLst>
                <a:ext uri="{FF2B5EF4-FFF2-40B4-BE49-F238E27FC236}">
                  <a16:creationId xmlns:a16="http://schemas.microsoft.com/office/drawing/2014/main" id="{48754E05-4088-9D45-BA24-5BC76DD0B328}"/>
                </a:ext>
              </a:extLst>
            </p:cNvPr>
            <p:cNvGrpSpPr/>
            <p:nvPr/>
          </p:nvGrpSpPr>
          <p:grpSpPr>
            <a:xfrm>
              <a:off x="5982271" y="4256342"/>
              <a:ext cx="1671145" cy="1587062"/>
              <a:chOff x="6759259" y="2667832"/>
              <a:chExt cx="1671145" cy="1587062"/>
            </a:xfrm>
          </p:grpSpPr>
          <p:sp>
            <p:nvSpPr>
              <p:cNvPr id="12" name="Oval 11">
                <a:extLst>
                  <a:ext uri="{FF2B5EF4-FFF2-40B4-BE49-F238E27FC236}">
                    <a16:creationId xmlns:a16="http://schemas.microsoft.com/office/drawing/2014/main" id="{82520D82-7284-9D41-A3A3-AEB8F861E62C}"/>
                  </a:ext>
                </a:extLst>
              </p:cNvPr>
              <p:cNvSpPr/>
              <p:nvPr/>
            </p:nvSpPr>
            <p:spPr>
              <a:xfrm>
                <a:off x="6759259" y="2667832"/>
                <a:ext cx="1671145" cy="1587062"/>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591C36F-F3BE-214B-8E69-59A9D7DF079A}"/>
                  </a:ext>
                </a:extLst>
              </p:cNvPr>
              <p:cNvSpPr txBox="1"/>
              <p:nvPr/>
            </p:nvSpPr>
            <p:spPr>
              <a:xfrm>
                <a:off x="6781648" y="2861198"/>
                <a:ext cx="1626365" cy="1200329"/>
              </a:xfrm>
              <a:prstGeom prst="rect">
                <a:avLst/>
              </a:prstGeom>
              <a:noFill/>
              <a:ln>
                <a:no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Anaphoric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to subset in</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common ground</a:t>
                </a:r>
              </a:p>
            </p:txBody>
          </p:sp>
        </p:grpSp>
        <p:grpSp>
          <p:nvGrpSpPr>
            <p:cNvPr id="16" name="Group 15">
              <a:extLst>
                <a:ext uri="{FF2B5EF4-FFF2-40B4-BE49-F238E27FC236}">
                  <a16:creationId xmlns:a16="http://schemas.microsoft.com/office/drawing/2014/main" id="{909A25C7-8DB3-5743-9FC7-9258CEFDC5B0}"/>
                </a:ext>
              </a:extLst>
            </p:cNvPr>
            <p:cNvGrpSpPr/>
            <p:nvPr/>
          </p:nvGrpSpPr>
          <p:grpSpPr>
            <a:xfrm>
              <a:off x="8398447" y="4690087"/>
              <a:ext cx="1381112" cy="1311622"/>
              <a:chOff x="7674794" y="1966037"/>
              <a:chExt cx="1381112" cy="1311622"/>
            </a:xfrm>
          </p:grpSpPr>
          <p:sp>
            <p:nvSpPr>
              <p:cNvPr id="17" name="Oval 16">
                <a:extLst>
                  <a:ext uri="{FF2B5EF4-FFF2-40B4-BE49-F238E27FC236}">
                    <a16:creationId xmlns:a16="http://schemas.microsoft.com/office/drawing/2014/main" id="{E6BB8E9A-6800-F249-ACD2-C14AFDEDE45B}"/>
                  </a:ext>
                </a:extLst>
              </p:cNvPr>
              <p:cNvSpPr/>
              <p:nvPr/>
            </p:nvSpPr>
            <p:spPr>
              <a:xfrm>
                <a:off x="7674794" y="1966037"/>
                <a:ext cx="1381112" cy="1311622"/>
              </a:xfrm>
              <a:prstGeom prst="ellipse">
                <a:avLst/>
              </a:prstGeom>
              <a:solidFill>
                <a:srgbClr val="BCBAFF"/>
              </a:solid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C8E9FA77-BC40-2249-9966-09F8E3C6CCB7}"/>
                  </a:ext>
                </a:extLst>
              </p:cNvPr>
              <p:cNvSpPr txBox="1"/>
              <p:nvPr/>
            </p:nvSpPr>
            <p:spPr>
              <a:xfrm>
                <a:off x="7725770" y="2279656"/>
                <a:ext cx="1330136" cy="646331"/>
              </a:xfrm>
              <a:prstGeom prst="rect">
                <a:avLst/>
              </a:prstGeom>
              <a:noFill/>
              <a:ln>
                <a:no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Speaker intentions</a:t>
                </a:r>
              </a:p>
            </p:txBody>
          </p:sp>
        </p:grpSp>
      </p:grpSp>
      <p:grpSp>
        <p:nvGrpSpPr>
          <p:cNvPr id="21" name="Group 20">
            <a:extLst>
              <a:ext uri="{FF2B5EF4-FFF2-40B4-BE49-F238E27FC236}">
                <a16:creationId xmlns:a16="http://schemas.microsoft.com/office/drawing/2014/main" id="{912F44BC-199C-E941-9A82-2FA3E574CB21}"/>
              </a:ext>
            </a:extLst>
          </p:cNvPr>
          <p:cNvGrpSpPr/>
          <p:nvPr/>
        </p:nvGrpSpPr>
        <p:grpSpPr>
          <a:xfrm>
            <a:off x="5680839" y="2581657"/>
            <a:ext cx="4039531" cy="2908089"/>
            <a:chOff x="5680839" y="2150734"/>
            <a:chExt cx="4039531" cy="2908089"/>
          </a:xfrm>
        </p:grpSpPr>
        <p:pic>
          <p:nvPicPr>
            <p:cNvPr id="5122" name="Picture 2" descr="How Everyone Alive Now on Earth ... is Your Cousin - True Strange News">
              <a:extLst>
                <a:ext uri="{FF2B5EF4-FFF2-40B4-BE49-F238E27FC236}">
                  <a16:creationId xmlns:a16="http://schemas.microsoft.com/office/drawing/2014/main" id="{9B43DF77-FF7E-A146-BB74-96315AD21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0839" y="2150734"/>
              <a:ext cx="4039531" cy="249373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8BC47D6D-25C7-2343-8961-E65E61B01586}"/>
                </a:ext>
              </a:extLst>
            </p:cNvPr>
            <p:cNvSpPr txBox="1"/>
            <p:nvPr/>
          </p:nvSpPr>
          <p:spPr>
            <a:xfrm>
              <a:off x="6461318" y="4689491"/>
              <a:ext cx="2478572"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i="1" dirty="0" err="1">
                  <a:latin typeface="Helvetica Neue" panose="02000503000000020004" pitchFamily="2" charset="0"/>
                  <a:ea typeface="Helvetica Neue" panose="02000503000000020004" pitchFamily="2" charset="0"/>
                  <a:cs typeface="Helvetica Neue" panose="02000503000000020004" pitchFamily="2" charset="0"/>
                </a:rPr>
                <a:t>EVERY</a:t>
              </a:r>
              <a:r>
                <a:rPr lang="en-US" dirty="0" err="1">
                  <a:latin typeface="Helvetica Neue" panose="02000503000000020004" pitchFamily="2" charset="0"/>
                  <a:ea typeface="Helvetica Neue" panose="02000503000000020004" pitchFamily="2" charset="0"/>
                  <a:cs typeface="Helvetica Neue" panose="02000503000000020004" pitchFamily="2" charset="0"/>
                </a:rPr>
                <a:t>one</a:t>
              </a:r>
              <a:r>
                <a:rPr lang="en-US" dirty="0">
                  <a:latin typeface="Helvetica Neue" panose="02000503000000020004" pitchFamily="2" charset="0"/>
                  <a:ea typeface="Helvetica Neue" panose="02000503000000020004" pitchFamily="2" charset="0"/>
                  <a:cs typeface="Helvetica Neue" panose="02000503000000020004" pitchFamily="2" charset="0"/>
                </a:rPr>
                <a:t>? Really?)</a:t>
              </a:r>
            </a:p>
          </p:txBody>
        </p:sp>
      </p:grpSp>
      <p:grpSp>
        <p:nvGrpSpPr>
          <p:cNvPr id="15" name="Group 14">
            <a:extLst>
              <a:ext uri="{FF2B5EF4-FFF2-40B4-BE49-F238E27FC236}">
                <a16:creationId xmlns:a16="http://schemas.microsoft.com/office/drawing/2014/main" id="{CD67F235-D227-CF49-B324-8C69448B6948}"/>
              </a:ext>
            </a:extLst>
          </p:cNvPr>
          <p:cNvGrpSpPr/>
          <p:nvPr/>
        </p:nvGrpSpPr>
        <p:grpSpPr>
          <a:xfrm>
            <a:off x="5911505" y="2650559"/>
            <a:ext cx="3922627" cy="2831898"/>
            <a:chOff x="5938345" y="2226927"/>
            <a:chExt cx="3922627" cy="2831898"/>
          </a:xfrm>
        </p:grpSpPr>
        <p:pic>
          <p:nvPicPr>
            <p:cNvPr id="5124" name="Picture 4" descr="Linguistics | Undergraduate Admissions | Rutgers University">
              <a:extLst>
                <a:ext uri="{FF2B5EF4-FFF2-40B4-BE49-F238E27FC236}">
                  <a16:creationId xmlns:a16="http://schemas.microsoft.com/office/drawing/2014/main" id="{A799E33F-4364-A145-8B6E-87681FE5E8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2376" y="2226927"/>
              <a:ext cx="3204916" cy="240368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57208ECF-7A7D-4744-A3E5-38FE1B59E812}"/>
                </a:ext>
              </a:extLst>
            </p:cNvPr>
            <p:cNvSpPr txBox="1"/>
            <p:nvPr/>
          </p:nvSpPr>
          <p:spPr>
            <a:xfrm>
              <a:off x="5938345" y="4689493"/>
              <a:ext cx="3922627" cy="369332"/>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(Rutgers Linguistics Dept, c.2014)</a:t>
              </a:r>
            </a:p>
          </p:txBody>
        </p:sp>
      </p:grpSp>
      <p:grpSp>
        <p:nvGrpSpPr>
          <p:cNvPr id="25" name="Group 24">
            <a:extLst>
              <a:ext uri="{FF2B5EF4-FFF2-40B4-BE49-F238E27FC236}">
                <a16:creationId xmlns:a16="http://schemas.microsoft.com/office/drawing/2014/main" id="{4ABDB88E-E435-C341-AB6F-E1369BA5E778}"/>
              </a:ext>
            </a:extLst>
          </p:cNvPr>
          <p:cNvGrpSpPr/>
          <p:nvPr/>
        </p:nvGrpSpPr>
        <p:grpSpPr>
          <a:xfrm>
            <a:off x="1136455" y="2926711"/>
            <a:ext cx="2977183" cy="1526429"/>
            <a:chOff x="1136455" y="2926711"/>
            <a:chExt cx="2977183" cy="1526429"/>
          </a:xfrm>
        </p:grpSpPr>
        <p:grpSp>
          <p:nvGrpSpPr>
            <p:cNvPr id="24" name="Group 23">
              <a:extLst>
                <a:ext uri="{FF2B5EF4-FFF2-40B4-BE49-F238E27FC236}">
                  <a16:creationId xmlns:a16="http://schemas.microsoft.com/office/drawing/2014/main" id="{C1E705A6-EE47-6F4D-B532-230CA21CE0F4}"/>
                </a:ext>
              </a:extLst>
            </p:cNvPr>
            <p:cNvGrpSpPr/>
            <p:nvPr/>
          </p:nvGrpSpPr>
          <p:grpSpPr>
            <a:xfrm>
              <a:off x="1689929" y="2926711"/>
              <a:ext cx="2423709" cy="1526429"/>
              <a:chOff x="1816049" y="2926711"/>
              <a:chExt cx="2423709" cy="1526429"/>
            </a:xfrm>
          </p:grpSpPr>
          <p:sp>
            <p:nvSpPr>
              <p:cNvPr id="22" name="TextBox 21">
                <a:extLst>
                  <a:ext uri="{FF2B5EF4-FFF2-40B4-BE49-F238E27FC236}">
                    <a16:creationId xmlns:a16="http://schemas.microsoft.com/office/drawing/2014/main" id="{94F49165-D597-9340-8DF1-DCF660DC8530}"/>
                  </a:ext>
                </a:extLst>
              </p:cNvPr>
              <p:cNvSpPr txBox="1"/>
              <p:nvPr/>
            </p:nvSpPr>
            <p:spPr>
              <a:xfrm>
                <a:off x="2726268" y="3806809"/>
                <a:ext cx="1513490" cy="646331"/>
              </a:xfrm>
              <a:prstGeom prst="rect">
                <a:avLst/>
              </a:prstGeom>
              <a:noFill/>
              <a:ln w="38100">
                <a:solidFill>
                  <a:srgbClr val="BCBAFF"/>
                </a:solid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Reduces to option 1</a:t>
                </a:r>
              </a:p>
            </p:txBody>
          </p:sp>
          <p:sp>
            <p:nvSpPr>
              <p:cNvPr id="26" name="TextBox 25">
                <a:extLst>
                  <a:ext uri="{FF2B5EF4-FFF2-40B4-BE49-F238E27FC236}">
                    <a16:creationId xmlns:a16="http://schemas.microsoft.com/office/drawing/2014/main" id="{520440FA-C1DF-6B4D-983D-87161909CE99}"/>
                  </a:ext>
                </a:extLst>
              </p:cNvPr>
              <p:cNvSpPr txBox="1"/>
              <p:nvPr/>
            </p:nvSpPr>
            <p:spPr>
              <a:xfrm>
                <a:off x="1816049" y="2926711"/>
                <a:ext cx="1513490" cy="369332"/>
              </a:xfrm>
              <a:prstGeom prst="rect">
                <a:avLst/>
              </a:prstGeom>
              <a:noFill/>
            </p:spPr>
            <p:txBody>
              <a:bodyPr wrap="square" rtlCol="0">
                <a:spAutoFit/>
              </a:bodyPr>
              <a:lstStyle/>
              <a:p>
                <a:pPr algn="ct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c</a:t>
                </a:r>
              </a:p>
            </p:txBody>
          </p:sp>
        </p:grpSp>
        <p:sp>
          <p:nvSpPr>
            <p:cNvPr id="28" name="TextBox 27">
              <a:extLst>
                <a:ext uri="{FF2B5EF4-FFF2-40B4-BE49-F238E27FC236}">
                  <a16:creationId xmlns:a16="http://schemas.microsoft.com/office/drawing/2014/main" id="{C284E163-B0B8-F843-B4DB-1BADD9079E25}"/>
                </a:ext>
              </a:extLst>
            </p:cNvPr>
            <p:cNvSpPr txBox="1"/>
            <p:nvPr/>
          </p:nvSpPr>
          <p:spPr>
            <a:xfrm>
              <a:off x="1136455" y="3304743"/>
              <a:ext cx="1513490" cy="369332"/>
            </a:xfrm>
            <a:prstGeom prst="rect">
              <a:avLst/>
            </a:prstGeom>
            <a:noFill/>
          </p:spPr>
          <p:txBody>
            <a:bodyPr wrap="square" rtlCol="0">
              <a:spAutoFit/>
            </a:bodyPr>
            <a:lstStyle/>
            <a:p>
              <a:pPr algn="ct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c</a:t>
              </a:r>
            </a:p>
          </p:txBody>
        </p:sp>
      </p:grpSp>
    </p:spTree>
    <p:extLst>
      <p:ext uri="{BB962C8B-B14F-4D97-AF65-F5344CB8AC3E}">
        <p14:creationId xmlns:p14="http://schemas.microsoft.com/office/powerpoint/2010/main" val="360838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624E-8216-6845-87E1-F7A144A6CD8E}"/>
              </a:ext>
            </a:extLst>
          </p:cNvPr>
          <p:cNvSpPr>
            <a:spLocks noGrp="1"/>
          </p:cNvSpPr>
          <p:nvPr>
            <p:ph type="title"/>
          </p:nvPr>
        </p:nvSpPr>
        <p:spPr/>
        <p:txBody>
          <a:bodyPr/>
          <a:lstStyle/>
          <a:p>
            <a:r>
              <a:rPr lang="en-US" b="1" dirty="0"/>
              <a:t>Form/</a:t>
            </a: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b="1" dirty="0"/>
              <a:t>Modal Theory</a:t>
            </a:r>
          </a:p>
        </p:txBody>
      </p:sp>
      <p:sp>
        <p:nvSpPr>
          <p:cNvPr id="3" name="Content Placeholder 2">
            <a:extLst>
              <a:ext uri="{FF2B5EF4-FFF2-40B4-BE49-F238E27FC236}">
                <a16:creationId xmlns:a16="http://schemas.microsoft.com/office/drawing/2014/main" id="{641DD032-DF72-8642-A930-C9B347CE37AB}"/>
              </a:ext>
            </a:extLst>
          </p:cNvPr>
          <p:cNvSpPr>
            <a:spLocks noGrp="1"/>
          </p:cNvSpPr>
          <p:nvPr>
            <p:ph idx="1"/>
          </p:nvPr>
        </p:nvSpPr>
        <p:spPr/>
        <p:txBody>
          <a:bodyPr>
            <a:normAutofit/>
          </a:bodyPr>
          <a:lstStyle/>
          <a:p>
            <a:pPr marL="0" indent="0">
              <a:buNone/>
            </a:pPr>
            <a:r>
              <a:rPr lang="en-US" dirty="0"/>
              <a:t>Modal/-FIN questions</a:t>
            </a:r>
            <a:r>
              <a:rPr lang="en-US" i="1" dirty="0"/>
              <a:t> </a:t>
            </a:r>
            <a:r>
              <a:rPr lang="en-US" dirty="0"/>
              <a:t>grammatically license MS via scope ambiguity.</a:t>
            </a:r>
            <a:br>
              <a:rPr lang="en-US" dirty="0"/>
            </a:br>
            <a:r>
              <a:rPr lang="en-US" sz="1800" dirty="0">
                <a:solidFill>
                  <a:schemeClr val="bg1">
                    <a:lumMod val="50000"/>
                  </a:schemeClr>
                </a:solidFill>
              </a:rPr>
              <a:t>(George 2011; Fox 2014; Nicolae 2014; Xiang 2016; Bhatt 1999 for -fin)</a:t>
            </a:r>
          </a:p>
          <a:p>
            <a:pPr marL="0" indent="0">
              <a:buNone/>
            </a:pPr>
            <a:endParaRPr lang="en-US" dirty="0"/>
          </a:p>
          <a:p>
            <a:pPr marL="0" indent="0">
              <a:buNone/>
            </a:pPr>
            <a:r>
              <a:rPr lang="en-US" dirty="0"/>
              <a:t>Overt or covert existential priority modal:</a:t>
            </a:r>
            <a:endParaRPr lang="en-US" b="1" dirty="0"/>
          </a:p>
          <a:p>
            <a:pPr marL="0" indent="0">
              <a:buNone/>
            </a:pPr>
            <a:r>
              <a:rPr lang="en-US" i="1" dirty="0"/>
              <a:t>…where </a:t>
            </a:r>
            <a:r>
              <a:rPr lang="en-US" b="1" i="1" dirty="0">
                <a:solidFill>
                  <a:srgbClr val="B9B3F4"/>
                </a:solidFill>
              </a:rPr>
              <a:t>to find </a:t>
            </a:r>
            <a:r>
              <a:rPr lang="en-US" i="1" dirty="0"/>
              <a:t>coffee </a:t>
            </a: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i="1" dirty="0"/>
              <a:t> where we </a:t>
            </a:r>
            <a:r>
              <a:rPr lang="en-US" b="1" i="1" dirty="0">
                <a:solidFill>
                  <a:srgbClr val="B9B3F4"/>
                </a:solidFill>
              </a:rPr>
              <a:t>can</a:t>
            </a:r>
            <a:r>
              <a:rPr lang="en-US" i="1" dirty="0"/>
              <a:t> find coffee</a:t>
            </a:r>
            <a:br>
              <a:rPr lang="en-US" dirty="0"/>
            </a:br>
            <a:r>
              <a:rPr lang="en-US" sz="1800" dirty="0">
                <a:solidFill>
                  <a:schemeClr val="bg1">
                    <a:lumMod val="65000"/>
                  </a:schemeClr>
                </a:solidFill>
              </a:rPr>
              <a:t>(Bhatt 1999)</a:t>
            </a:r>
          </a:p>
        </p:txBody>
      </p:sp>
      <p:sp>
        <p:nvSpPr>
          <p:cNvPr id="4" name="Slide Number Placeholder 3">
            <a:extLst>
              <a:ext uri="{FF2B5EF4-FFF2-40B4-BE49-F238E27FC236}">
                <a16:creationId xmlns:a16="http://schemas.microsoft.com/office/drawing/2014/main" id="{90A2CB83-0485-F04C-8BE9-BCD08E9EA304}"/>
              </a:ext>
            </a:extLst>
          </p:cNvPr>
          <p:cNvSpPr>
            <a:spLocks noGrp="1"/>
          </p:cNvSpPr>
          <p:nvPr>
            <p:ph type="sldNum" sz="quarter" idx="12"/>
          </p:nvPr>
        </p:nvSpPr>
        <p:spPr/>
        <p:txBody>
          <a:bodyPr/>
          <a:lstStyle/>
          <a:p>
            <a:fld id="{FEB9F926-EAA6-3E43-AD95-B802FED0C1D7}" type="slidenum">
              <a:rPr lang="en-US" smtClean="0"/>
              <a:t>12</a:t>
            </a:fld>
            <a:endParaRPr lang="en-US"/>
          </a:p>
        </p:txBody>
      </p:sp>
    </p:spTree>
    <p:extLst>
      <p:ext uri="{BB962C8B-B14F-4D97-AF65-F5344CB8AC3E}">
        <p14:creationId xmlns:p14="http://schemas.microsoft.com/office/powerpoint/2010/main" val="883005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AD45-3BF6-7C42-A9AE-C6BDA72E51A7}"/>
              </a:ext>
            </a:extLst>
          </p:cNvPr>
          <p:cNvSpPr>
            <a:spLocks noGrp="1"/>
          </p:cNvSpPr>
          <p:nvPr>
            <p:ph type="title"/>
          </p:nvPr>
        </p:nvSpPr>
        <p:spPr/>
        <p:txBody>
          <a:bodyPr/>
          <a:lstStyle/>
          <a:p>
            <a:r>
              <a:rPr lang="en-US" b="1" dirty="0">
                <a:solidFill>
                  <a:srgbClr val="000000"/>
                </a:solidFill>
              </a:rPr>
              <a:t>Conclusion</a:t>
            </a:r>
          </a:p>
        </p:txBody>
      </p:sp>
      <p:sp>
        <p:nvSpPr>
          <p:cNvPr id="3" name="Content Placeholder 2">
            <a:extLst>
              <a:ext uri="{FF2B5EF4-FFF2-40B4-BE49-F238E27FC236}">
                <a16:creationId xmlns:a16="http://schemas.microsoft.com/office/drawing/2014/main" id="{3F20AC5B-0E2E-EE4C-81CB-010E0A195E49}"/>
              </a:ext>
            </a:extLst>
          </p:cNvPr>
          <p:cNvSpPr>
            <a:spLocks noGrp="1"/>
          </p:cNvSpPr>
          <p:nvPr>
            <p:ph idx="1"/>
          </p:nvPr>
        </p:nvSpPr>
        <p:spPr/>
        <p:txBody>
          <a:bodyPr>
            <a:normAutofit lnSpcReduction="10000"/>
          </a:bodyPr>
          <a:lstStyle/>
          <a:p>
            <a:pPr marL="0" indent="0">
              <a:buNone/>
            </a:pPr>
            <a:r>
              <a:rPr lang="en-US" dirty="0"/>
              <a:t>You can mix and match!</a:t>
            </a:r>
          </a:p>
          <a:p>
            <a:pPr lvl="1"/>
            <a:r>
              <a:rPr lang="en-US" dirty="0"/>
              <a:t>Underlying ambiguity + general disambiguation</a:t>
            </a:r>
            <a:r>
              <a:rPr lang="en-US" dirty="0">
                <a:solidFill>
                  <a:srgbClr val="FF0000"/>
                </a:solidFill>
              </a:rPr>
              <a:t> </a:t>
            </a:r>
          </a:p>
          <a:p>
            <a:pPr marL="0" indent="0">
              <a:buNone/>
            </a:pPr>
            <a:endParaRPr lang="en-US" dirty="0">
              <a:solidFill>
                <a:srgbClr val="FF0000"/>
              </a:solidFill>
            </a:endParaRPr>
          </a:p>
          <a:p>
            <a:pPr marL="0" indent="0">
              <a:buNone/>
            </a:pPr>
            <a:r>
              <a:rPr lang="en-US" b="1" dirty="0"/>
              <a:t>Underspecification + pragmatic strengthening</a:t>
            </a:r>
          </a:p>
          <a:p>
            <a:pPr marL="914400" lvl="1" indent="-457200">
              <a:buFont typeface="+mj-lt"/>
              <a:buAutoNum type="arabicPeriod"/>
            </a:pPr>
            <a:r>
              <a:rPr lang="en-US" dirty="0"/>
              <a:t>Experimental results show contextual variation, and interpretation not grammatically bound in predicted way</a:t>
            </a:r>
          </a:p>
          <a:p>
            <a:pPr marL="914400" lvl="1" indent="-457200">
              <a:buFont typeface="+mj-lt"/>
              <a:buAutoNum type="arabicPeriod"/>
            </a:pPr>
            <a:r>
              <a:rPr lang="en-US" dirty="0"/>
              <a:t>Lexical choice independently affects interpretation</a:t>
            </a:r>
          </a:p>
          <a:p>
            <a:pPr marL="914400" lvl="1" indent="-457200">
              <a:buFont typeface="+mj-lt"/>
              <a:buAutoNum type="arabicPeriod"/>
            </a:pPr>
            <a:r>
              <a:rPr lang="en-US" dirty="0"/>
              <a:t>Experiment 5 – differences between logical and pragmatic responders</a:t>
            </a:r>
          </a:p>
          <a:p>
            <a:pPr marL="914400" lvl="1" indent="-457200">
              <a:buFont typeface="+mj-lt"/>
              <a:buAutoNum type="arabicPeriod"/>
            </a:pPr>
            <a:r>
              <a:rPr lang="en-US" dirty="0"/>
              <a:t>General preferences for strengthening</a:t>
            </a:r>
          </a:p>
          <a:p>
            <a:pPr marL="914400" lvl="1" indent="-457200">
              <a:buFont typeface="+mj-lt"/>
              <a:buAutoNum type="arabicPeriod"/>
            </a:pPr>
            <a:r>
              <a:rPr lang="en-US" dirty="0"/>
              <a:t>MA generally implausible for </a:t>
            </a:r>
            <a:r>
              <a:rPr lang="en-US" i="1" dirty="0"/>
              <a:t>how-</a:t>
            </a:r>
            <a:r>
              <a:rPr lang="en-US" dirty="0"/>
              <a:t>, </a:t>
            </a:r>
            <a:r>
              <a:rPr lang="en-US" i="1" dirty="0"/>
              <a:t>why</a:t>
            </a:r>
            <a:r>
              <a:rPr lang="en-US" dirty="0"/>
              <a:t>-, </a:t>
            </a:r>
            <a:r>
              <a:rPr lang="en-US" i="1" dirty="0"/>
              <a:t>where</a:t>
            </a:r>
            <a:r>
              <a:rPr lang="en-US" dirty="0"/>
              <a:t>-questions</a:t>
            </a:r>
            <a:endParaRPr lang="en-US" dirty="0">
              <a:solidFill>
                <a:srgbClr val="FF0000"/>
              </a:solidFill>
            </a:endParaRPr>
          </a:p>
          <a:p>
            <a:pPr marL="0" indent="0">
              <a:buNone/>
            </a:pPr>
            <a:endParaRPr lang="en-US" dirty="0">
              <a:solidFill>
                <a:srgbClr val="FF0000"/>
              </a:solidFill>
            </a:endParaRPr>
          </a:p>
        </p:txBody>
      </p:sp>
      <p:sp>
        <p:nvSpPr>
          <p:cNvPr id="4" name="Slide Number Placeholder 3">
            <a:extLst>
              <a:ext uri="{FF2B5EF4-FFF2-40B4-BE49-F238E27FC236}">
                <a16:creationId xmlns:a16="http://schemas.microsoft.com/office/drawing/2014/main" id="{E3C7961E-BCA5-2348-8400-CA783019FE5E}"/>
              </a:ext>
            </a:extLst>
          </p:cNvPr>
          <p:cNvSpPr>
            <a:spLocks noGrp="1"/>
          </p:cNvSpPr>
          <p:nvPr>
            <p:ph type="sldNum" sz="quarter" idx="12"/>
          </p:nvPr>
        </p:nvSpPr>
        <p:spPr/>
        <p:txBody>
          <a:bodyPr/>
          <a:lstStyle/>
          <a:p>
            <a:fld id="{FEB9F926-EAA6-3E43-AD95-B802FED0C1D7}" type="slidenum">
              <a:rPr lang="en-US" smtClean="0">
                <a:solidFill>
                  <a:schemeClr val="tx1"/>
                </a:solidFill>
              </a:rPr>
              <a:t>120</a:t>
            </a:fld>
            <a:endParaRPr lang="en-US" dirty="0">
              <a:solidFill>
                <a:schemeClr val="tx1"/>
              </a:solidFill>
            </a:endParaRPr>
          </a:p>
        </p:txBody>
      </p:sp>
      <p:sp>
        <p:nvSpPr>
          <p:cNvPr id="5" name="TextBox 4">
            <a:extLst>
              <a:ext uri="{FF2B5EF4-FFF2-40B4-BE49-F238E27FC236}">
                <a16:creationId xmlns:a16="http://schemas.microsoft.com/office/drawing/2014/main" id="{975EFD0B-B39D-9C41-ACAA-C45F96D960D9}"/>
              </a:ext>
            </a:extLst>
          </p:cNvPr>
          <p:cNvSpPr txBox="1"/>
          <p:nvPr/>
        </p:nvSpPr>
        <p:spPr>
          <a:xfrm>
            <a:off x="5228844" y="797557"/>
            <a:ext cx="3711302" cy="1508105"/>
          </a:xfrm>
          <a:prstGeom prst="rect">
            <a:avLst/>
          </a:prstGeom>
          <a:noFill/>
        </p:spPr>
        <p:txBody>
          <a:bodyPr wrap="square" rtlCol="0">
            <a:spAutoFit/>
          </a:bodyPr>
          <a:lstStyle/>
          <a:p>
            <a:r>
              <a:rPr lang="en-US" sz="2300" dirty="0">
                <a:latin typeface="Helvetica Neue" panose="02000503000000020004" pitchFamily="2" charset="0"/>
                <a:ea typeface="Helvetica Neue" panose="02000503000000020004" pitchFamily="2" charset="0"/>
                <a:cs typeface="Helvetica Neue" panose="02000503000000020004" pitchFamily="2" charset="0"/>
              </a:rPr>
              <a:t>		        </a:t>
            </a:r>
            <a:r>
              <a:rPr lang="en-US" sz="2300" dirty="0">
                <a:solidFill>
                  <a:schemeClr val="bg1">
                    <a:lumMod val="85000"/>
                  </a:schemeClr>
                </a:solidFill>
                <a:latin typeface="Helvetica Neue" panose="02000503000000020004" pitchFamily="2" charset="0"/>
                <a:ea typeface="Helvetica Neue" panose="02000503000000020004" pitchFamily="2" charset="0"/>
                <a:cs typeface="Helvetica Neue" panose="02000503000000020004" pitchFamily="2" charset="0"/>
              </a:rPr>
              <a:t>+ …</a:t>
            </a:r>
          </a:p>
          <a:p>
            <a:r>
              <a:rPr lang="en-US" sz="23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 …</a:t>
            </a:r>
          </a:p>
          <a:p>
            <a:r>
              <a:rPr lang="en-US" sz="2300" dirty="0">
                <a:latin typeface="Helvetica Neue" panose="02000503000000020004" pitchFamily="2" charset="0"/>
                <a:ea typeface="Helvetica Neue" panose="02000503000000020004" pitchFamily="2" charset="0"/>
                <a:cs typeface="Helvetica Neue" panose="02000503000000020004" pitchFamily="2" charset="0"/>
              </a:rPr>
              <a:t>	</a:t>
            </a:r>
            <a:r>
              <a:rPr lang="en-US" sz="23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 Weakening of MA</a:t>
            </a:r>
          </a:p>
          <a:p>
            <a:r>
              <a:rPr lang="en-US" sz="23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Strengthening of MS</a:t>
            </a:r>
          </a:p>
        </p:txBody>
      </p:sp>
    </p:spTree>
    <p:extLst>
      <p:ext uri="{BB962C8B-B14F-4D97-AF65-F5344CB8AC3E}">
        <p14:creationId xmlns:p14="http://schemas.microsoft.com/office/powerpoint/2010/main" val="377265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AD45-3BF6-7C42-A9AE-C6BDA72E51A7}"/>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3F20AC5B-0E2E-EE4C-81CB-010E0A195E49}"/>
              </a:ext>
            </a:extLst>
          </p:cNvPr>
          <p:cNvSpPr>
            <a:spLocks noGrp="1"/>
          </p:cNvSpPr>
          <p:nvPr>
            <p:ph idx="1"/>
          </p:nvPr>
        </p:nvSpPr>
        <p:spPr/>
        <p:txBody>
          <a:bodyPr>
            <a:normAutofit/>
          </a:bodyPr>
          <a:lstStyle/>
          <a:p>
            <a:pPr marL="0" indent="0">
              <a:buNone/>
            </a:pPr>
            <a:r>
              <a:rPr lang="en-US" dirty="0"/>
              <a:t>Acceptability of an answer is neither purely a form or purely a contextual matter. It’s a combination of the two.</a:t>
            </a:r>
          </a:p>
          <a:p>
            <a:pPr marL="0" indent="0">
              <a:buNone/>
            </a:pPr>
            <a:endParaRPr lang="en-US" dirty="0"/>
          </a:p>
          <a:p>
            <a:pPr marL="0" indent="0">
              <a:buNone/>
            </a:pPr>
            <a:r>
              <a:rPr lang="en-US" dirty="0"/>
              <a:t>(Non-)exhaustivity is not really semantics vs. pragmatics, because the two are dependent on each other for filling in missing information. </a:t>
            </a:r>
          </a:p>
        </p:txBody>
      </p:sp>
      <p:sp>
        <p:nvSpPr>
          <p:cNvPr id="4" name="Slide Number Placeholder 3">
            <a:extLst>
              <a:ext uri="{FF2B5EF4-FFF2-40B4-BE49-F238E27FC236}">
                <a16:creationId xmlns:a16="http://schemas.microsoft.com/office/drawing/2014/main" id="{E3C7961E-BCA5-2348-8400-CA783019FE5E}"/>
              </a:ext>
            </a:extLst>
          </p:cNvPr>
          <p:cNvSpPr>
            <a:spLocks noGrp="1"/>
          </p:cNvSpPr>
          <p:nvPr>
            <p:ph type="sldNum" sz="quarter" idx="12"/>
          </p:nvPr>
        </p:nvSpPr>
        <p:spPr/>
        <p:txBody>
          <a:bodyPr/>
          <a:lstStyle/>
          <a:p>
            <a:fld id="{FEB9F926-EAA6-3E43-AD95-B802FED0C1D7}" type="slidenum">
              <a:rPr lang="en-US" smtClean="0">
                <a:solidFill>
                  <a:srgbClr val="FF0000"/>
                </a:solidFill>
              </a:rPr>
              <a:t>121</a:t>
            </a:fld>
            <a:endParaRPr lang="en-US">
              <a:solidFill>
                <a:srgbClr val="FF0000"/>
              </a:solidFill>
            </a:endParaRPr>
          </a:p>
        </p:txBody>
      </p:sp>
    </p:spTree>
    <p:extLst>
      <p:ext uri="{BB962C8B-B14F-4D97-AF65-F5344CB8AC3E}">
        <p14:creationId xmlns:p14="http://schemas.microsoft.com/office/powerpoint/2010/main" val="402076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94147-DEE0-5647-BF2C-BF9C9CB80F4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6BB6F87D-EFD8-A746-89FF-8B14156E9C06}"/>
              </a:ext>
            </a:extLst>
          </p:cNvPr>
          <p:cNvSpPr>
            <a:spLocks noGrp="1"/>
          </p:cNvSpPr>
          <p:nvPr>
            <p:ph idx="1"/>
          </p:nvPr>
        </p:nvSpPr>
        <p:spPr/>
        <p:txBody>
          <a:bodyPr>
            <a:noAutofit/>
          </a:bodyPr>
          <a:lstStyle/>
          <a:p>
            <a:pPr marL="0" indent="0">
              <a:buNone/>
            </a:pPr>
            <a:endParaRPr lang="en-US" sz="2400" b="1" dirty="0"/>
          </a:p>
          <a:p>
            <a:pPr marL="0" indent="0">
              <a:buNone/>
            </a:pPr>
            <a:endParaRPr lang="en-US" sz="2400" b="1" dirty="0"/>
          </a:p>
          <a:p>
            <a:pPr marL="0" indent="0">
              <a:buNone/>
            </a:pPr>
            <a:br>
              <a:rPr lang="en-US" sz="2400" dirty="0"/>
            </a:b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r>
              <a:rPr lang="en-US" sz="2200" dirty="0"/>
              <a:t>Rutgers Lab for Developmental Language Studies</a:t>
            </a:r>
            <a:br>
              <a:rPr lang="en-US" sz="2200" dirty="0"/>
            </a:br>
            <a:r>
              <a:rPr lang="en-US" sz="2200" dirty="0"/>
              <a:t>Semantics-U-Name-it-at-Rutgers (SURGE)</a:t>
            </a:r>
            <a:endParaRPr lang="en-US" sz="2400" dirty="0"/>
          </a:p>
          <a:p>
            <a:pPr marL="0" indent="0">
              <a:buNone/>
            </a:pPr>
            <a:r>
              <a:rPr lang="en-US" sz="2000" dirty="0"/>
              <a:t>Funding from NSF BCS-DDRIG #1918068 to </a:t>
            </a:r>
            <a:r>
              <a:rPr lang="en-US" sz="2000" dirty="0" err="1"/>
              <a:t>Syrett</a:t>
            </a:r>
            <a:r>
              <a:rPr lang="en-US" sz="2000" dirty="0"/>
              <a:t>/Moyer, Rutgers Off-Campus Dissertation Fellowship, Rutgers </a:t>
            </a:r>
            <a:r>
              <a:rPr lang="en-US" sz="2000" dirty="0" err="1"/>
              <a:t>Aresty</a:t>
            </a:r>
            <a:r>
              <a:rPr lang="en-US" sz="2000" dirty="0"/>
              <a:t> Research Center, and the Rutgers Center for Cognitive Science</a:t>
            </a:r>
          </a:p>
        </p:txBody>
      </p:sp>
      <p:sp>
        <p:nvSpPr>
          <p:cNvPr id="4" name="Slide Number Placeholder 3">
            <a:extLst>
              <a:ext uri="{FF2B5EF4-FFF2-40B4-BE49-F238E27FC236}">
                <a16:creationId xmlns:a16="http://schemas.microsoft.com/office/drawing/2014/main" id="{3ADE1AE1-5539-A741-A353-D20DB44D6A7C}"/>
              </a:ext>
            </a:extLst>
          </p:cNvPr>
          <p:cNvSpPr>
            <a:spLocks noGrp="1"/>
          </p:cNvSpPr>
          <p:nvPr>
            <p:ph type="sldNum" sz="quarter" idx="12"/>
          </p:nvPr>
        </p:nvSpPr>
        <p:spPr/>
        <p:txBody>
          <a:bodyPr/>
          <a:lstStyle/>
          <a:p>
            <a:fld id="{FEB9F926-EAA6-3E43-AD95-B802FED0C1D7}" type="slidenum">
              <a:rPr lang="en-US" smtClean="0"/>
              <a:t>122</a:t>
            </a:fld>
            <a:endParaRPr lang="en-US"/>
          </a:p>
        </p:txBody>
      </p:sp>
      <p:sp>
        <p:nvSpPr>
          <p:cNvPr id="5" name="TextBox 4">
            <a:extLst>
              <a:ext uri="{FF2B5EF4-FFF2-40B4-BE49-F238E27FC236}">
                <a16:creationId xmlns:a16="http://schemas.microsoft.com/office/drawing/2014/main" id="{85F8DF74-C9D5-BA43-9243-2B93E6D5E9E9}"/>
              </a:ext>
            </a:extLst>
          </p:cNvPr>
          <p:cNvSpPr txBox="1"/>
          <p:nvPr/>
        </p:nvSpPr>
        <p:spPr>
          <a:xfrm>
            <a:off x="5443392" y="1729590"/>
            <a:ext cx="2723464" cy="1785104"/>
          </a:xfrm>
          <a:prstGeom prst="rect">
            <a:avLst/>
          </a:prstGeom>
          <a:noFill/>
        </p:spPr>
        <p:txBody>
          <a:bodyPr wrap="square" rtlCol="0">
            <a:spAutoFit/>
          </a:bodyPr>
          <a:lstStyle/>
          <a:p>
            <a:r>
              <a:rPr lang="en-US" sz="2200" dirty="0">
                <a:latin typeface="Helvetica Neue" panose="02000503000000020004" pitchFamily="2" charset="0"/>
                <a:ea typeface="Helvetica Neue" panose="02000503000000020004" pitchFamily="2" charset="0"/>
                <a:cs typeface="Helvetica Neue" panose="02000503000000020004" pitchFamily="2" charset="0"/>
              </a:rPr>
              <a:t>Vera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Gor</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a:latin typeface="Helvetica Neue" panose="02000503000000020004" pitchFamily="2" charset="0"/>
                <a:ea typeface="Helvetica Neue" panose="02000503000000020004" pitchFamily="2" charset="0"/>
                <a:cs typeface="Helvetica Neue" panose="02000503000000020004" pitchFamily="2" charset="0"/>
              </a:rPr>
              <a:t>Taylor Martinez</a:t>
            </a:r>
          </a:p>
          <a:p>
            <a:r>
              <a:rPr lang="en-US" sz="2200" dirty="0" err="1">
                <a:latin typeface="Helvetica Neue" panose="02000503000000020004" pitchFamily="2" charset="0"/>
                <a:ea typeface="Helvetica Neue" panose="02000503000000020004" pitchFamily="2" charset="0"/>
                <a:cs typeface="Helvetica Neue" panose="02000503000000020004" pitchFamily="2" charset="0"/>
              </a:rPr>
              <a:t>Rangaraj</a:t>
            </a:r>
            <a:r>
              <a:rPr lang="en-US" sz="2200" dirty="0">
                <a:latin typeface="Helvetica Neue" panose="02000503000000020004" pitchFamily="2" charset="0"/>
                <a:ea typeface="Helvetica Neue" panose="02000503000000020004" pitchFamily="2" charset="0"/>
                <a:cs typeface="Helvetica Neue" panose="02000503000000020004" pitchFamily="2" charset="0"/>
              </a:rPr>
              <a:t> Tirumala</a:t>
            </a:r>
          </a:p>
          <a:p>
            <a:r>
              <a:rPr lang="en-US" sz="2200" dirty="0" err="1">
                <a:latin typeface="Helvetica Neue" panose="02000503000000020004" pitchFamily="2" charset="0"/>
                <a:ea typeface="Helvetica Neue" panose="02000503000000020004" pitchFamily="2" charset="0"/>
                <a:cs typeface="Helvetica Neue" panose="02000503000000020004" pitchFamily="2" charset="0"/>
              </a:rPr>
              <a:t>Divya</a:t>
            </a:r>
            <a:r>
              <a:rPr lang="en-US" sz="2200" dirty="0">
                <a:latin typeface="Helvetica Neue" panose="02000503000000020004" pitchFamily="2" charset="0"/>
                <a:ea typeface="Helvetica Neue" panose="02000503000000020004" pitchFamily="2" charset="0"/>
                <a:cs typeface="Helvetica Neue" panose="02000503000000020004" pitchFamily="2" charset="0"/>
              </a:rPr>
              <a:t> </a:t>
            </a:r>
            <a:r>
              <a:rPr lang="en-US" sz="2200" dirty="0" err="1">
                <a:latin typeface="Helvetica Neue" panose="02000503000000020004" pitchFamily="2" charset="0"/>
                <a:ea typeface="Helvetica Neue" panose="02000503000000020004" pitchFamily="2" charset="0"/>
                <a:cs typeface="Helvetica Neue" panose="02000503000000020004" pitchFamily="2" charset="0"/>
              </a:rPr>
              <a:t>Appasamy</a:t>
            </a:r>
            <a:endParaRPr lang="en-US" sz="2200" dirty="0">
              <a:latin typeface="Helvetica Neue" panose="02000503000000020004" pitchFamily="2" charset="0"/>
              <a:ea typeface="Helvetica Neue" panose="02000503000000020004" pitchFamily="2" charset="0"/>
              <a:cs typeface="Helvetica Neue" panose="02000503000000020004" pitchFamily="2" charset="0"/>
            </a:endParaRPr>
          </a:p>
          <a:p>
            <a:r>
              <a:rPr lang="en-US" sz="2200" dirty="0" err="1">
                <a:latin typeface="Helvetica Neue" panose="02000503000000020004" pitchFamily="2" charset="0"/>
                <a:ea typeface="Helvetica Neue" panose="02000503000000020004" pitchFamily="2" charset="0"/>
                <a:cs typeface="Helvetica Neue" panose="02000503000000020004" pitchFamily="2" charset="0"/>
              </a:rPr>
              <a:t>Knyck</a:t>
            </a:r>
            <a:r>
              <a:rPr lang="en-US" sz="2200" dirty="0">
                <a:latin typeface="Helvetica Neue" panose="02000503000000020004" pitchFamily="2" charset="0"/>
                <a:ea typeface="Helvetica Neue" panose="02000503000000020004" pitchFamily="2" charset="0"/>
                <a:cs typeface="Helvetica Neue" panose="02000503000000020004" pitchFamily="2" charset="0"/>
              </a:rPr>
              <a:t> Sutherland</a:t>
            </a:r>
          </a:p>
        </p:txBody>
      </p:sp>
      <p:pic>
        <p:nvPicPr>
          <p:cNvPr id="6" name="Picture 5">
            <a:extLst>
              <a:ext uri="{FF2B5EF4-FFF2-40B4-BE49-F238E27FC236}">
                <a16:creationId xmlns:a16="http://schemas.microsoft.com/office/drawing/2014/main" id="{6F42C4C3-FEEE-934A-949D-9B3F0A5B00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0913" y="204290"/>
            <a:ext cx="2538092" cy="1364463"/>
          </a:xfrm>
          <a:prstGeom prst="rect">
            <a:avLst/>
          </a:prstGeom>
        </p:spPr>
      </p:pic>
      <p:pic>
        <p:nvPicPr>
          <p:cNvPr id="7" name="Picture 6" descr="Screen Shot 2014-09-30 at 3.42.43 PM.png">
            <a:extLst>
              <a:ext uri="{FF2B5EF4-FFF2-40B4-BE49-F238E27FC236}">
                <a16:creationId xmlns:a16="http://schemas.microsoft.com/office/drawing/2014/main" id="{6B90071F-3515-BA45-863A-D451A8EE2A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23580" y="301142"/>
            <a:ext cx="1344075" cy="1344075"/>
          </a:xfrm>
          <a:prstGeom prst="rect">
            <a:avLst/>
          </a:prstGeom>
        </p:spPr>
      </p:pic>
      <p:pic>
        <p:nvPicPr>
          <p:cNvPr id="10" name="Picture 9">
            <a:extLst>
              <a:ext uri="{FF2B5EF4-FFF2-40B4-BE49-F238E27FC236}">
                <a16:creationId xmlns:a16="http://schemas.microsoft.com/office/drawing/2014/main" id="{BBE1C9AE-8A67-A349-81D3-0C48DA811506}"/>
              </a:ext>
            </a:extLst>
          </p:cNvPr>
          <p:cNvPicPr>
            <a:picLocks noChangeAspect="1"/>
          </p:cNvPicPr>
          <p:nvPr/>
        </p:nvPicPr>
        <p:blipFill>
          <a:blip r:embed="rId4"/>
          <a:stretch>
            <a:fillRect/>
          </a:stretch>
        </p:blipFill>
        <p:spPr>
          <a:xfrm>
            <a:off x="3362031" y="1583798"/>
            <a:ext cx="1973032" cy="1980831"/>
          </a:xfrm>
          <a:prstGeom prst="rect">
            <a:avLst/>
          </a:prstGeom>
        </p:spPr>
      </p:pic>
      <p:sp>
        <p:nvSpPr>
          <p:cNvPr id="11" name="TextBox 10">
            <a:extLst>
              <a:ext uri="{FF2B5EF4-FFF2-40B4-BE49-F238E27FC236}">
                <a16:creationId xmlns:a16="http://schemas.microsoft.com/office/drawing/2014/main" id="{09656080-1ABF-124B-886B-24C29BAA9BA4}"/>
              </a:ext>
            </a:extLst>
          </p:cNvPr>
          <p:cNvSpPr txBox="1"/>
          <p:nvPr/>
        </p:nvSpPr>
        <p:spPr>
          <a:xfrm>
            <a:off x="8102108" y="2351983"/>
            <a:ext cx="2135885" cy="830997"/>
          </a:xfrm>
          <a:prstGeom prst="rect">
            <a:avLst/>
          </a:prstGeom>
          <a:noFill/>
        </p:spPr>
        <p:txBody>
          <a:bodyPr wrap="square" rtlCol="0">
            <a:spAutoFit/>
          </a:bodyPr>
          <a:lstStyle/>
          <a:p>
            <a:r>
              <a:rPr lang="en-US" sz="2400" dirty="0">
                <a:latin typeface="Helvetica Neue" panose="02000503000000020004" pitchFamily="2" charset="0"/>
                <a:ea typeface="Helvetica Neue" panose="02000503000000020004" pitchFamily="2" charset="0"/>
                <a:cs typeface="Helvetica Neue" panose="02000503000000020004" pitchFamily="2" charset="0"/>
              </a:rPr>
              <a:t>All the RAs!</a:t>
            </a:r>
          </a:p>
          <a:p>
            <a:r>
              <a:rPr lang="en-US" sz="2400" dirty="0">
                <a:latin typeface="Helvetica Neue" panose="02000503000000020004" pitchFamily="2" charset="0"/>
                <a:ea typeface="Helvetica Neue" panose="02000503000000020004" pitchFamily="2" charset="0"/>
                <a:cs typeface="Helvetica Neue" panose="02000503000000020004" pitchFamily="2" charset="0"/>
              </a:rPr>
              <a:t>All the Grads!</a:t>
            </a:r>
          </a:p>
        </p:txBody>
      </p:sp>
      <p:sp>
        <p:nvSpPr>
          <p:cNvPr id="12" name="TextBox 11">
            <a:extLst>
              <a:ext uri="{FF2B5EF4-FFF2-40B4-BE49-F238E27FC236}">
                <a16:creationId xmlns:a16="http://schemas.microsoft.com/office/drawing/2014/main" id="{C641DEEE-2A34-5A41-A546-85B962525060}"/>
              </a:ext>
            </a:extLst>
          </p:cNvPr>
          <p:cNvSpPr txBox="1"/>
          <p:nvPr/>
        </p:nvSpPr>
        <p:spPr>
          <a:xfrm>
            <a:off x="707231" y="3889747"/>
            <a:ext cx="8872538" cy="707886"/>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Judith Degen, Aaron White,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Malihe</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Alikhani</a:t>
            </a:r>
            <a:r>
              <a:rPr lang="en-US" sz="2000" dirty="0">
                <a:latin typeface="Helvetica Neue" panose="02000503000000020004" pitchFamily="2" charset="0"/>
                <a:ea typeface="Helvetica Neue" panose="02000503000000020004" pitchFamily="2" charset="0"/>
                <a:cs typeface="Helvetica Neue" panose="02000503000000020004" pitchFamily="2" charset="0"/>
              </a:rPr>
              <a:t>, Tim Dawson, Sara Pixley,</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Livia Souza, Augustina Owusu, Deepak Alok, Lydia Newkirk, Dine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Mamadou</a:t>
            </a: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AC14FE26-314C-FB43-BE3F-6D27CD91435B}"/>
              </a:ext>
            </a:extLst>
          </p:cNvPr>
          <p:cNvSpPr txBox="1"/>
          <p:nvPr/>
        </p:nvSpPr>
        <p:spPr>
          <a:xfrm>
            <a:off x="707231" y="1551159"/>
            <a:ext cx="2723464" cy="2015936"/>
          </a:xfrm>
          <a:prstGeom prst="rect">
            <a:avLst/>
          </a:prstGeom>
          <a:noFill/>
        </p:spPr>
        <p:txBody>
          <a:bodyPr wrap="square" rtlCol="0">
            <a:spAutoFit/>
          </a:bodyPr>
          <a:lstStyle/>
          <a:p>
            <a:r>
              <a:rPr lang="en-US" sz="2500" b="1" dirty="0">
                <a:latin typeface="Helvetica Neue" panose="02000503000000020004" pitchFamily="2" charset="0"/>
                <a:ea typeface="Helvetica Neue" panose="02000503000000020004" pitchFamily="2" charset="0"/>
                <a:cs typeface="Helvetica Neue" panose="02000503000000020004" pitchFamily="2" charset="0"/>
              </a:rPr>
              <a:t>Kristen </a:t>
            </a:r>
            <a:r>
              <a:rPr lang="en-US" sz="2500" b="1" dirty="0" err="1">
                <a:latin typeface="Helvetica Neue" panose="02000503000000020004" pitchFamily="2" charset="0"/>
                <a:ea typeface="Helvetica Neue" panose="02000503000000020004" pitchFamily="2" charset="0"/>
                <a:cs typeface="Helvetica Neue" panose="02000503000000020004" pitchFamily="2" charset="0"/>
              </a:rPr>
              <a:t>Syrett</a:t>
            </a: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500" b="1" dirty="0" err="1">
                <a:latin typeface="Helvetica Neue" panose="02000503000000020004" pitchFamily="2" charset="0"/>
                <a:ea typeface="Helvetica Neue" panose="02000503000000020004" pitchFamily="2" charset="0"/>
                <a:cs typeface="Helvetica Neue" panose="02000503000000020004" pitchFamily="2" charset="0"/>
              </a:rPr>
              <a:t>Veneeta</a:t>
            </a:r>
            <a:r>
              <a:rPr lang="en-US" sz="2500" b="1" dirty="0">
                <a:latin typeface="Helvetica Neue" panose="02000503000000020004" pitchFamily="2" charset="0"/>
                <a:ea typeface="Helvetica Neue" panose="02000503000000020004" pitchFamily="2" charset="0"/>
                <a:cs typeface="Helvetica Neue" panose="02000503000000020004" pitchFamily="2" charset="0"/>
              </a:rPr>
              <a:t> </a:t>
            </a:r>
            <a:r>
              <a:rPr lang="en-US" sz="2500" b="1" dirty="0" err="1">
                <a:latin typeface="Helvetica Neue" panose="02000503000000020004" pitchFamily="2" charset="0"/>
                <a:ea typeface="Helvetica Neue" panose="02000503000000020004" pitchFamily="2" charset="0"/>
                <a:cs typeface="Helvetica Neue" panose="02000503000000020004" pitchFamily="2" charset="0"/>
              </a:rPr>
              <a:t>Dayal</a:t>
            </a: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500" b="1" dirty="0">
                <a:latin typeface="Helvetica Neue" panose="02000503000000020004" pitchFamily="2" charset="0"/>
                <a:ea typeface="Helvetica Neue" panose="02000503000000020004" pitchFamily="2" charset="0"/>
                <a:cs typeface="Helvetica Neue" panose="02000503000000020004" pitchFamily="2" charset="0"/>
              </a:rPr>
              <a:t>Paul </a:t>
            </a:r>
            <a:r>
              <a:rPr lang="en-US" sz="2500" b="1" dirty="0" err="1">
                <a:latin typeface="Helvetica Neue" panose="02000503000000020004" pitchFamily="2" charset="0"/>
                <a:ea typeface="Helvetica Neue" panose="02000503000000020004" pitchFamily="2" charset="0"/>
                <a:cs typeface="Helvetica Neue" panose="02000503000000020004" pitchFamily="2" charset="0"/>
              </a:rPr>
              <a:t>Pietroski</a:t>
            </a: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a:p>
            <a:r>
              <a:rPr lang="en-US" sz="2500" b="1" dirty="0" err="1">
                <a:latin typeface="Helvetica Neue" panose="02000503000000020004" pitchFamily="2" charset="0"/>
                <a:ea typeface="Helvetica Neue" panose="02000503000000020004" pitchFamily="2" charset="0"/>
                <a:cs typeface="Helvetica Neue" panose="02000503000000020004" pitchFamily="2" charset="0"/>
              </a:rPr>
              <a:t>Yimei</a:t>
            </a:r>
            <a:r>
              <a:rPr lang="en-US" sz="2500" b="1" dirty="0">
                <a:latin typeface="Helvetica Neue" panose="02000503000000020004" pitchFamily="2" charset="0"/>
                <a:ea typeface="Helvetica Neue" panose="02000503000000020004" pitchFamily="2" charset="0"/>
                <a:cs typeface="Helvetica Neue" panose="02000503000000020004" pitchFamily="2" charset="0"/>
              </a:rPr>
              <a:t> Xiang</a:t>
            </a:r>
          </a:p>
          <a:p>
            <a:r>
              <a:rPr lang="en-US" sz="2500" b="1" dirty="0">
                <a:latin typeface="Helvetica Neue" panose="02000503000000020004" pitchFamily="2" charset="0"/>
                <a:ea typeface="Helvetica Neue" panose="02000503000000020004" pitchFamily="2" charset="0"/>
                <a:cs typeface="Helvetica Neue" panose="02000503000000020004" pitchFamily="2" charset="0"/>
              </a:rPr>
              <a:t>Alex </a:t>
            </a:r>
            <a:r>
              <a:rPr lang="en-US" sz="2500" b="1" dirty="0" err="1">
                <a:latin typeface="Helvetica Neue" panose="02000503000000020004" pitchFamily="2" charset="0"/>
                <a:ea typeface="Helvetica Neue" panose="02000503000000020004" pitchFamily="2" charset="0"/>
                <a:cs typeface="Helvetica Neue" panose="02000503000000020004" pitchFamily="2" charset="0"/>
              </a:rPr>
              <a:t>Lascarides</a:t>
            </a:r>
            <a:endParaRPr lang="en-US" sz="2500" b="1"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73853627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C19C7-6715-DC4D-ADD0-FA0FE9EE02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EB0C4A-2888-C14F-9710-74A4D41D206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F6C73F8-A714-3243-B80F-959C112E76C7}"/>
              </a:ext>
            </a:extLst>
          </p:cNvPr>
          <p:cNvSpPr>
            <a:spLocks noGrp="1"/>
          </p:cNvSpPr>
          <p:nvPr>
            <p:ph type="sldNum" sz="quarter" idx="12"/>
          </p:nvPr>
        </p:nvSpPr>
        <p:spPr/>
        <p:txBody>
          <a:bodyPr/>
          <a:lstStyle/>
          <a:p>
            <a:fld id="{C37A6A5D-4452-2B46-A9F4-EDAA047C7BD2}" type="slidenum">
              <a:rPr lang="en-US" smtClean="0"/>
              <a:t>123</a:t>
            </a:fld>
            <a:endParaRPr lang="en-US"/>
          </a:p>
        </p:txBody>
      </p:sp>
      <p:pic>
        <p:nvPicPr>
          <p:cNvPr id="5" name="Picture 4">
            <a:extLst>
              <a:ext uri="{FF2B5EF4-FFF2-40B4-BE49-F238E27FC236}">
                <a16:creationId xmlns:a16="http://schemas.microsoft.com/office/drawing/2014/main" id="{95799031-404A-724F-936D-D0634D080665}"/>
              </a:ext>
            </a:extLst>
          </p:cNvPr>
          <p:cNvPicPr>
            <a:picLocks noChangeAspect="1"/>
          </p:cNvPicPr>
          <p:nvPr/>
        </p:nvPicPr>
        <p:blipFill>
          <a:blip r:embed="rId2"/>
          <a:stretch>
            <a:fillRect/>
          </a:stretch>
        </p:blipFill>
        <p:spPr>
          <a:xfrm>
            <a:off x="2805546" y="311728"/>
            <a:ext cx="4675909" cy="6234545"/>
          </a:xfrm>
          <a:prstGeom prst="rect">
            <a:avLst/>
          </a:prstGeom>
        </p:spPr>
      </p:pic>
    </p:spTree>
    <p:extLst>
      <p:ext uri="{BB962C8B-B14F-4D97-AF65-F5344CB8AC3E}">
        <p14:creationId xmlns:p14="http://schemas.microsoft.com/office/powerpoint/2010/main" val="384571428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0AD45-3BF6-7C42-A9AE-C6BDA72E51A7}"/>
              </a:ext>
            </a:extLst>
          </p:cNvPr>
          <p:cNvSpPr>
            <a:spLocks noGrp="1"/>
          </p:cNvSpPr>
          <p:nvPr>
            <p:ph type="title"/>
          </p:nvPr>
        </p:nvSpPr>
        <p:spPr/>
        <p:txBody>
          <a:bodyPr/>
          <a:lstStyle/>
          <a:p>
            <a:r>
              <a:rPr lang="en-US" dirty="0"/>
              <a:t>General Discussion</a:t>
            </a:r>
          </a:p>
        </p:txBody>
      </p:sp>
      <p:sp>
        <p:nvSpPr>
          <p:cNvPr id="3" name="Content Placeholder 2">
            <a:extLst>
              <a:ext uri="{FF2B5EF4-FFF2-40B4-BE49-F238E27FC236}">
                <a16:creationId xmlns:a16="http://schemas.microsoft.com/office/drawing/2014/main" id="{3F20AC5B-0E2E-EE4C-81CB-010E0A195E49}"/>
              </a:ext>
            </a:extLst>
          </p:cNvPr>
          <p:cNvSpPr>
            <a:spLocks noGrp="1"/>
          </p:cNvSpPr>
          <p:nvPr>
            <p:ph idx="1"/>
          </p:nvPr>
        </p:nvSpPr>
        <p:spPr/>
        <p:txBody>
          <a:bodyPr>
            <a:normAutofit/>
          </a:bodyPr>
          <a:lstStyle/>
          <a:p>
            <a:pPr marL="0" indent="0">
              <a:buNone/>
            </a:pPr>
            <a:r>
              <a:rPr lang="en-US" dirty="0"/>
              <a:t>Acceptability of an answer is neither purely a form or purely a contextual matter. It’s a combination of the two.</a:t>
            </a:r>
          </a:p>
          <a:p>
            <a:pPr marL="0" indent="0">
              <a:buNone/>
            </a:pPr>
            <a:endParaRPr lang="en-US" dirty="0"/>
          </a:p>
          <a:p>
            <a:pPr marL="0" indent="0">
              <a:buNone/>
            </a:pPr>
            <a:r>
              <a:rPr lang="en-US" dirty="0"/>
              <a:t>Exhaustivity is not really semantics vs. pragmatics, because pragmatics is necessary at every level. </a:t>
            </a:r>
          </a:p>
          <a:p>
            <a:pPr marL="0" indent="0">
              <a:buNone/>
            </a:pPr>
            <a:endParaRPr lang="en-US" dirty="0"/>
          </a:p>
          <a:p>
            <a:pPr marL="0" indent="0">
              <a:buNone/>
            </a:pPr>
            <a:r>
              <a:rPr lang="en-US" b="1" dirty="0"/>
              <a:t>How information is privileged in dialogue, given task demands or goals (broadly construed).</a:t>
            </a:r>
          </a:p>
        </p:txBody>
      </p:sp>
      <p:sp>
        <p:nvSpPr>
          <p:cNvPr id="4" name="Slide Number Placeholder 3">
            <a:extLst>
              <a:ext uri="{FF2B5EF4-FFF2-40B4-BE49-F238E27FC236}">
                <a16:creationId xmlns:a16="http://schemas.microsoft.com/office/drawing/2014/main" id="{E3C7961E-BCA5-2348-8400-CA783019FE5E}"/>
              </a:ext>
            </a:extLst>
          </p:cNvPr>
          <p:cNvSpPr>
            <a:spLocks noGrp="1"/>
          </p:cNvSpPr>
          <p:nvPr>
            <p:ph type="sldNum" sz="quarter" idx="12"/>
          </p:nvPr>
        </p:nvSpPr>
        <p:spPr/>
        <p:txBody>
          <a:bodyPr/>
          <a:lstStyle/>
          <a:p>
            <a:fld id="{FEB9F926-EAA6-3E43-AD95-B802FED0C1D7}" type="slidenum">
              <a:rPr lang="en-US" smtClean="0"/>
              <a:t>124</a:t>
            </a:fld>
            <a:endParaRPr lang="en-US"/>
          </a:p>
        </p:txBody>
      </p:sp>
    </p:spTree>
    <p:extLst>
      <p:ext uri="{BB962C8B-B14F-4D97-AF65-F5344CB8AC3E}">
        <p14:creationId xmlns:p14="http://schemas.microsoft.com/office/powerpoint/2010/main" val="774314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FD180-1B61-8D40-A3F9-8888F3657BA7}"/>
              </a:ext>
            </a:extLst>
          </p:cNvPr>
          <p:cNvSpPr>
            <a:spLocks noGrp="1"/>
          </p:cNvSpPr>
          <p:nvPr>
            <p:ph type="title"/>
          </p:nvPr>
        </p:nvSpPr>
        <p:spPr/>
        <p:txBody>
          <a:bodyPr/>
          <a:lstStyle/>
          <a:p>
            <a:r>
              <a:rPr lang="en-US" dirty="0"/>
              <a:t>Overriding plural marked </a:t>
            </a:r>
            <a:r>
              <a:rPr lang="en-US" i="1" dirty="0"/>
              <a:t>which Ns</a:t>
            </a:r>
            <a:br>
              <a:rPr lang="en-US" dirty="0"/>
            </a:br>
            <a:r>
              <a:rPr lang="en-US" sz="2000" dirty="0" err="1">
                <a:solidFill>
                  <a:schemeClr val="bg1">
                    <a:lumMod val="65000"/>
                  </a:schemeClr>
                </a:solidFill>
              </a:rPr>
              <a:t>Dayal</a:t>
            </a:r>
            <a:r>
              <a:rPr lang="en-US" sz="2000" dirty="0">
                <a:solidFill>
                  <a:schemeClr val="bg1">
                    <a:lumMod val="65000"/>
                  </a:schemeClr>
                </a:solidFill>
              </a:rPr>
              <a:t> (2016), p. 79</a:t>
            </a:r>
          </a:p>
        </p:txBody>
      </p:sp>
      <p:sp>
        <p:nvSpPr>
          <p:cNvPr id="3" name="Content Placeholder 2">
            <a:extLst>
              <a:ext uri="{FF2B5EF4-FFF2-40B4-BE49-F238E27FC236}">
                <a16:creationId xmlns:a16="http://schemas.microsoft.com/office/drawing/2014/main" id="{04F0738C-CB5C-C842-BCEE-5888FBE5AE03}"/>
              </a:ext>
            </a:extLst>
          </p:cNvPr>
          <p:cNvSpPr>
            <a:spLocks noGrp="1"/>
          </p:cNvSpPr>
          <p:nvPr>
            <p:ph idx="1"/>
          </p:nvPr>
        </p:nvSpPr>
        <p:spPr/>
        <p:txBody>
          <a:bodyPr>
            <a:normAutofit/>
          </a:bodyPr>
          <a:lstStyle/>
          <a:p>
            <a:pPr marL="0" indent="0">
              <a:buNone/>
            </a:pPr>
            <a:r>
              <a:rPr lang="en-US" dirty="0"/>
              <a:t>Suppose a researcher needs a few people with AB blood type to test a new drug. The study requires her to test some but not necessarily all the patients in the hospital. She has a list of patients but not their blood types. The researcher asks of the administrator who has the information mapping patients to blood types: </a:t>
            </a:r>
            <a:r>
              <a:rPr lang="en-US" b="1" i="1" dirty="0"/>
              <a:t>Which (of the) patients can we approach for this test?</a:t>
            </a:r>
          </a:p>
          <a:p>
            <a:pPr marL="0" indent="0">
              <a:buNone/>
            </a:pPr>
            <a:r>
              <a:rPr lang="en-US" b="1" i="1" dirty="0"/>
              <a:t>	</a:t>
            </a:r>
            <a:r>
              <a:rPr lang="en-US" dirty="0"/>
              <a:t>(1) You can approach Bill and Sue.</a:t>
            </a:r>
          </a:p>
          <a:p>
            <a:pPr marL="0" indent="0">
              <a:buNone/>
            </a:pPr>
            <a:r>
              <a:rPr lang="en-US" dirty="0"/>
              <a:t>	(2) Or you can approach Jim and Tammy.</a:t>
            </a:r>
          </a:p>
        </p:txBody>
      </p:sp>
      <p:sp>
        <p:nvSpPr>
          <p:cNvPr id="4" name="Slide Number Placeholder 3">
            <a:extLst>
              <a:ext uri="{FF2B5EF4-FFF2-40B4-BE49-F238E27FC236}">
                <a16:creationId xmlns:a16="http://schemas.microsoft.com/office/drawing/2014/main" id="{035A5CE3-02B6-B14B-82FB-67624FE5B528}"/>
              </a:ext>
            </a:extLst>
          </p:cNvPr>
          <p:cNvSpPr>
            <a:spLocks noGrp="1"/>
          </p:cNvSpPr>
          <p:nvPr>
            <p:ph type="sldNum" sz="quarter" idx="12"/>
          </p:nvPr>
        </p:nvSpPr>
        <p:spPr/>
        <p:txBody>
          <a:bodyPr/>
          <a:lstStyle/>
          <a:p>
            <a:fld id="{C37A6A5D-4452-2B46-A9F4-EDAA047C7BD2}" type="slidenum">
              <a:rPr lang="en-US" smtClean="0"/>
              <a:t>125</a:t>
            </a:fld>
            <a:endParaRPr lang="en-US"/>
          </a:p>
        </p:txBody>
      </p:sp>
    </p:spTree>
    <p:extLst>
      <p:ext uri="{BB962C8B-B14F-4D97-AF65-F5344CB8AC3E}">
        <p14:creationId xmlns:p14="http://schemas.microsoft.com/office/powerpoint/2010/main" val="331599962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58DE-35EC-7349-BDAC-09CD6D3EF714}"/>
              </a:ext>
            </a:extLst>
          </p:cNvPr>
          <p:cNvSpPr>
            <a:spLocks noGrp="1"/>
          </p:cNvSpPr>
          <p:nvPr>
            <p:ph type="title"/>
          </p:nvPr>
        </p:nvSpPr>
        <p:spPr/>
        <p:txBody>
          <a:bodyPr>
            <a:normAutofit/>
          </a:bodyPr>
          <a:lstStyle/>
          <a:p>
            <a:r>
              <a:rPr lang="en-US" b="1" dirty="0"/>
              <a:t>The questioner’s mental state</a:t>
            </a:r>
            <a:br>
              <a:rPr lang="en-US" b="1" dirty="0"/>
            </a:br>
            <a:r>
              <a:rPr lang="en-US" sz="2500" dirty="0">
                <a:solidFill>
                  <a:srgbClr val="A6A6A6"/>
                </a:solidFill>
              </a:rPr>
              <a:t>Ginzburg 1995</a:t>
            </a:r>
          </a:p>
        </p:txBody>
      </p:sp>
      <p:sp>
        <p:nvSpPr>
          <p:cNvPr id="7" name="TextBox 6">
            <a:extLst>
              <a:ext uri="{FF2B5EF4-FFF2-40B4-BE49-F238E27FC236}">
                <a16:creationId xmlns:a16="http://schemas.microsoft.com/office/drawing/2014/main" id="{F40A172B-DBC1-CB4B-A5B5-8B6AFB64F68A}"/>
              </a:ext>
            </a:extLst>
          </p:cNvPr>
          <p:cNvSpPr txBox="1"/>
          <p:nvPr/>
        </p:nvSpPr>
        <p:spPr>
          <a:xfrm>
            <a:off x="573881" y="1690690"/>
            <a:ext cx="7698105" cy="1948034"/>
          </a:xfrm>
          <a:prstGeom prst="rect">
            <a:avLst/>
          </a:prstGeom>
          <a:noFill/>
        </p:spPr>
        <p:txBody>
          <a:bodyPr wrap="square" rtlCol="0">
            <a:spAutoFit/>
          </a:bodyPr>
          <a:lstStyle/>
          <a:p>
            <a:r>
              <a:rPr lang="en-US" sz="3200" b="1" dirty="0"/>
              <a:t>Who has been attending these talks?</a:t>
            </a:r>
            <a:endParaRPr lang="en-US" sz="2953" dirty="0">
              <a:latin typeface="Helvetica Neue Regular" panose="02000503000000020004" pitchFamily="2" charset="0"/>
            </a:endParaRPr>
          </a:p>
          <a:p>
            <a:pPr lvl="1"/>
            <a:r>
              <a:rPr lang="en-US" sz="2953" dirty="0">
                <a:latin typeface="Helvetica Neue Regular" panose="02000503000000020004" pitchFamily="2" charset="0"/>
              </a:rPr>
              <a:t>Dana: A number of linguists and 		  	 		psychologists.</a:t>
            </a:r>
          </a:p>
          <a:p>
            <a:pPr lvl="1"/>
            <a:r>
              <a:rPr lang="en-US" sz="2953" dirty="0">
                <a:latin typeface="Helvetica Neue Regular" panose="02000503000000020004" pitchFamily="2" charset="0"/>
              </a:rPr>
              <a:t>Dana’: </a:t>
            </a:r>
            <a:r>
              <a:rPr lang="en-US" sz="2953" i="1" dirty="0">
                <a:latin typeface="Helvetica Neue Regular" panose="02000503000000020004" pitchFamily="2" charset="0"/>
              </a:rPr>
              <a:t>[Lists the names of attendees]</a:t>
            </a:r>
            <a:endParaRPr lang="en-US" sz="2953" dirty="0">
              <a:latin typeface="Helvetica Neue Regular" panose="02000503000000020004" pitchFamily="2" charset="0"/>
            </a:endParaRPr>
          </a:p>
        </p:txBody>
      </p:sp>
      <p:sp>
        <p:nvSpPr>
          <p:cNvPr id="3" name="Slide Number Placeholder 2">
            <a:extLst>
              <a:ext uri="{FF2B5EF4-FFF2-40B4-BE49-F238E27FC236}">
                <a16:creationId xmlns:a16="http://schemas.microsoft.com/office/drawing/2014/main" id="{34506647-031E-804D-A1D6-1336145F486F}"/>
              </a:ext>
            </a:extLst>
          </p:cNvPr>
          <p:cNvSpPr>
            <a:spLocks noGrp="1"/>
          </p:cNvSpPr>
          <p:nvPr>
            <p:ph type="sldNum" sz="quarter" idx="12"/>
          </p:nvPr>
        </p:nvSpPr>
        <p:spPr/>
        <p:txBody>
          <a:bodyPr/>
          <a:lstStyle/>
          <a:p>
            <a:fld id="{C37A6A5D-4452-2B46-A9F4-EDAA047C7BD2}" type="slidenum">
              <a:rPr lang="en-US" smtClean="0"/>
              <a:t>126</a:t>
            </a:fld>
            <a:endParaRPr lang="en-US" dirty="0"/>
          </a:p>
        </p:txBody>
      </p:sp>
      <p:sp>
        <p:nvSpPr>
          <p:cNvPr id="6" name="TextBox 5">
            <a:extLst>
              <a:ext uri="{FF2B5EF4-FFF2-40B4-BE49-F238E27FC236}">
                <a16:creationId xmlns:a16="http://schemas.microsoft.com/office/drawing/2014/main" id="{3AD06652-241B-304D-9E28-B7446A613099}"/>
              </a:ext>
            </a:extLst>
          </p:cNvPr>
          <p:cNvSpPr txBox="1"/>
          <p:nvPr/>
        </p:nvSpPr>
        <p:spPr>
          <a:xfrm>
            <a:off x="573881" y="3969737"/>
            <a:ext cx="8836820" cy="1493614"/>
          </a:xfrm>
          <a:prstGeom prst="rect">
            <a:avLst/>
          </a:prstGeom>
          <a:noFill/>
        </p:spPr>
        <p:txBody>
          <a:bodyPr wrap="square" rtlCol="0">
            <a:spAutoFit/>
          </a:bodyPr>
          <a:lstStyle/>
          <a:p>
            <a:r>
              <a:rPr lang="en-US" sz="3200" b="1" dirty="0"/>
              <a:t>How do I get to the buried treasure?</a:t>
            </a:r>
            <a:endParaRPr lang="en-US" sz="2953" dirty="0">
              <a:latin typeface="Helvetica Neue Regular" panose="02000503000000020004" pitchFamily="2" charset="0"/>
            </a:endParaRPr>
          </a:p>
          <a:p>
            <a:pPr lvl="1"/>
            <a:r>
              <a:rPr lang="en-US" sz="2953" dirty="0">
                <a:latin typeface="Helvetica Neue Regular" panose="02000503000000020004" pitchFamily="2" charset="0"/>
              </a:rPr>
              <a:t>Dana: You go to the secret island.</a:t>
            </a:r>
          </a:p>
          <a:p>
            <a:pPr lvl="1"/>
            <a:r>
              <a:rPr lang="en-US" sz="2953" dirty="0">
                <a:latin typeface="Helvetica Neue Regular" panose="02000503000000020004" pitchFamily="2" charset="0"/>
              </a:rPr>
              <a:t>Do I know how to get to the buried treasure?</a:t>
            </a:r>
          </a:p>
        </p:txBody>
      </p:sp>
      <p:sp>
        <p:nvSpPr>
          <p:cNvPr id="8" name="TextBox 7">
            <a:extLst>
              <a:ext uri="{FF2B5EF4-FFF2-40B4-BE49-F238E27FC236}">
                <a16:creationId xmlns:a16="http://schemas.microsoft.com/office/drawing/2014/main" id="{4748D621-2359-5940-90B6-3865D764FD1D}"/>
              </a:ext>
            </a:extLst>
          </p:cNvPr>
          <p:cNvSpPr txBox="1"/>
          <p:nvPr/>
        </p:nvSpPr>
        <p:spPr>
          <a:xfrm>
            <a:off x="288131" y="5463351"/>
            <a:ext cx="10246519" cy="584775"/>
          </a:xfrm>
          <a:prstGeom prst="rect">
            <a:avLst/>
          </a:prstGeom>
          <a:noFill/>
        </p:spPr>
        <p:txBody>
          <a:bodyPr wrap="square" rtlCol="0">
            <a:spAutoFit/>
          </a:bodyPr>
          <a:lstStyle/>
          <a:p>
            <a:r>
              <a:rPr lang="en-US" sz="3200" b="1" dirty="0"/>
              <a:t>Dana knows who the president of Mali is. </a:t>
            </a:r>
            <a:endParaRPr lang="en-US" sz="2953" i="1" dirty="0">
              <a:latin typeface="Helvetica Neue Regular" panose="02000503000000020004" pitchFamily="2" charset="0"/>
            </a:endParaRPr>
          </a:p>
        </p:txBody>
      </p:sp>
    </p:spTree>
    <p:extLst>
      <p:ext uri="{BB962C8B-B14F-4D97-AF65-F5344CB8AC3E}">
        <p14:creationId xmlns:p14="http://schemas.microsoft.com/office/powerpoint/2010/main" val="321758599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1E97-5D53-504D-A261-D466854E96FD}"/>
              </a:ext>
            </a:extLst>
          </p:cNvPr>
          <p:cNvSpPr>
            <a:spLocks noGrp="1"/>
          </p:cNvSpPr>
          <p:nvPr>
            <p:ph type="title"/>
          </p:nvPr>
        </p:nvSpPr>
        <p:spPr>
          <a:xfrm>
            <a:off x="707231" y="365127"/>
            <a:ext cx="8872538" cy="1325563"/>
          </a:xfrm>
        </p:spPr>
        <p:txBody>
          <a:bodyPr/>
          <a:lstStyle/>
          <a:p>
            <a:r>
              <a:rPr lang="en-US" dirty="0"/>
              <a:t>Granularity effects with </a:t>
            </a:r>
            <a:r>
              <a:rPr lang="en-US" i="1" dirty="0"/>
              <a:t>where</a:t>
            </a:r>
            <a:br>
              <a:rPr lang="en-US" i="1" dirty="0"/>
            </a:br>
            <a:r>
              <a:rPr lang="en-US" sz="3500" dirty="0"/>
              <a:t>Ginzburg (1995)</a:t>
            </a:r>
          </a:p>
        </p:txBody>
      </p:sp>
      <p:sp>
        <p:nvSpPr>
          <p:cNvPr id="4" name="TextBox 3">
            <a:extLst>
              <a:ext uri="{FF2B5EF4-FFF2-40B4-BE49-F238E27FC236}">
                <a16:creationId xmlns:a16="http://schemas.microsoft.com/office/drawing/2014/main" id="{20ACEAE0-3843-D94F-A1E7-1715DBA121FD}"/>
              </a:ext>
            </a:extLst>
          </p:cNvPr>
          <p:cNvSpPr txBox="1"/>
          <p:nvPr/>
        </p:nvSpPr>
        <p:spPr>
          <a:xfrm>
            <a:off x="718185" y="1919395"/>
            <a:ext cx="5135463" cy="1715854"/>
          </a:xfrm>
          <a:prstGeom prst="rect">
            <a:avLst/>
          </a:prstGeom>
          <a:noFill/>
          <a:ln>
            <a:solidFill>
              <a:schemeClr val="tx1"/>
            </a:solidFill>
          </a:ln>
        </p:spPr>
        <p:txBody>
          <a:bodyPr wrap="square" rtlCol="0">
            <a:spAutoFit/>
          </a:bodyPr>
          <a:lstStyle/>
          <a:p>
            <a:r>
              <a:rPr lang="en-US" sz="2110" b="1" dirty="0">
                <a:latin typeface="Helvetica Neue Regular" panose="02000503000000020004" pitchFamily="2" charset="0"/>
                <a:cs typeface="Helvetica Neue Regular" panose="02000503000000020004" pitchFamily="2" charset="0"/>
              </a:rPr>
              <a:t>Dana steps off the airplane in Helsinki.</a:t>
            </a:r>
          </a:p>
          <a:p>
            <a:r>
              <a:rPr lang="en-US" sz="2110" dirty="0">
                <a:latin typeface="Helvetica Neue Regular" panose="02000503000000020004" pitchFamily="2" charset="0"/>
                <a:cs typeface="Helvetica Neue Regular" panose="02000503000000020004" pitchFamily="2" charset="0"/>
              </a:rPr>
              <a:t>Flight attendant: Do you know where you are?</a:t>
            </a:r>
          </a:p>
          <a:p>
            <a:r>
              <a:rPr lang="en-US" sz="2110" dirty="0">
                <a:latin typeface="Helvetica Neue Regular" panose="02000503000000020004" pitchFamily="2" charset="0"/>
                <a:cs typeface="Helvetica Neue Regular" panose="02000503000000020004" pitchFamily="2" charset="0"/>
              </a:rPr>
              <a:t>Jill: Helsinki.</a:t>
            </a:r>
          </a:p>
          <a:p>
            <a:r>
              <a:rPr lang="en-US" sz="2110" dirty="0">
                <a:latin typeface="Helvetica Neue Regular" panose="02000503000000020004" pitchFamily="2" charset="0"/>
                <a:cs typeface="Helvetica Neue Regular" panose="02000503000000020004" pitchFamily="2" charset="0"/>
              </a:rPr>
              <a:t>Flight attendant: Jill knows where she is.</a:t>
            </a:r>
          </a:p>
        </p:txBody>
      </p:sp>
      <p:sp>
        <p:nvSpPr>
          <p:cNvPr id="5" name="TextBox 4">
            <a:extLst>
              <a:ext uri="{FF2B5EF4-FFF2-40B4-BE49-F238E27FC236}">
                <a16:creationId xmlns:a16="http://schemas.microsoft.com/office/drawing/2014/main" id="{70314E8E-0063-A547-B1E1-76AFF15A6523}"/>
              </a:ext>
            </a:extLst>
          </p:cNvPr>
          <p:cNvSpPr txBox="1"/>
          <p:nvPr/>
        </p:nvSpPr>
        <p:spPr>
          <a:xfrm>
            <a:off x="4060130" y="4067154"/>
            <a:ext cx="5135464" cy="2040559"/>
          </a:xfrm>
          <a:prstGeom prst="rect">
            <a:avLst/>
          </a:prstGeom>
          <a:noFill/>
          <a:ln>
            <a:solidFill>
              <a:schemeClr val="tx1"/>
            </a:solidFill>
          </a:ln>
        </p:spPr>
        <p:txBody>
          <a:bodyPr wrap="square" rtlCol="0">
            <a:spAutoFit/>
          </a:bodyPr>
          <a:lstStyle/>
          <a:p>
            <a:r>
              <a:rPr lang="en-US" sz="2110" b="1" dirty="0">
                <a:latin typeface="Helvetica Neue Regular" panose="02000503000000020004" pitchFamily="2" charset="0"/>
                <a:cs typeface="Helvetica Neue Regular" panose="02000503000000020004" pitchFamily="2" charset="0"/>
              </a:rPr>
              <a:t>Dana gets out of a cab at her hotel in Helsinki.</a:t>
            </a:r>
          </a:p>
          <a:p>
            <a:r>
              <a:rPr lang="en-US" sz="2110" dirty="0">
                <a:latin typeface="Helvetica Neue Regular" panose="02000503000000020004" pitchFamily="2" charset="0"/>
                <a:cs typeface="Helvetica Neue Regular" panose="02000503000000020004" pitchFamily="2" charset="0"/>
              </a:rPr>
              <a:t>Cab driver: Do you know where you are?</a:t>
            </a:r>
          </a:p>
          <a:p>
            <a:r>
              <a:rPr lang="en-US" sz="2110" dirty="0">
                <a:latin typeface="Helvetica Neue Regular" panose="02000503000000020004" pitchFamily="2" charset="0"/>
                <a:cs typeface="Helvetica Neue Regular" panose="02000503000000020004" pitchFamily="2" charset="0"/>
              </a:rPr>
              <a:t>Jill: Helsinki.</a:t>
            </a:r>
          </a:p>
          <a:p>
            <a:r>
              <a:rPr lang="en-US" sz="2110" dirty="0">
                <a:latin typeface="Helvetica Neue Regular" panose="02000503000000020004" pitchFamily="2" charset="0"/>
                <a:cs typeface="Helvetica Neue Regular" panose="02000503000000020004" pitchFamily="2" charset="0"/>
              </a:rPr>
              <a:t>Cab driver: Jill doesn’t know where she is.</a:t>
            </a:r>
          </a:p>
        </p:txBody>
      </p:sp>
      <p:sp>
        <p:nvSpPr>
          <p:cNvPr id="3" name="Slide Number Placeholder 2">
            <a:extLst>
              <a:ext uri="{FF2B5EF4-FFF2-40B4-BE49-F238E27FC236}">
                <a16:creationId xmlns:a16="http://schemas.microsoft.com/office/drawing/2014/main" id="{A88655D3-7E1D-0744-9A3C-463EFE3F3547}"/>
              </a:ext>
            </a:extLst>
          </p:cNvPr>
          <p:cNvSpPr>
            <a:spLocks noGrp="1"/>
          </p:cNvSpPr>
          <p:nvPr>
            <p:ph type="sldNum" sz="quarter" idx="12"/>
          </p:nvPr>
        </p:nvSpPr>
        <p:spPr/>
        <p:txBody>
          <a:bodyPr/>
          <a:lstStyle/>
          <a:p>
            <a:fld id="{C37A6A5D-4452-2B46-A9F4-EDAA047C7BD2}" type="slidenum">
              <a:rPr lang="en-US" smtClean="0"/>
              <a:t>127</a:t>
            </a:fld>
            <a:endParaRPr lang="en-US"/>
          </a:p>
        </p:txBody>
      </p:sp>
    </p:spTree>
    <p:extLst>
      <p:ext uri="{BB962C8B-B14F-4D97-AF65-F5344CB8AC3E}">
        <p14:creationId xmlns:p14="http://schemas.microsoft.com/office/powerpoint/2010/main" val="85776095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1E97-5D53-504D-A261-D466854E96FD}"/>
              </a:ext>
            </a:extLst>
          </p:cNvPr>
          <p:cNvSpPr>
            <a:spLocks noGrp="1"/>
          </p:cNvSpPr>
          <p:nvPr>
            <p:ph type="title"/>
          </p:nvPr>
        </p:nvSpPr>
        <p:spPr>
          <a:xfrm>
            <a:off x="707231" y="261087"/>
            <a:ext cx="8872538" cy="1414664"/>
          </a:xfrm>
        </p:spPr>
        <p:txBody>
          <a:bodyPr>
            <a:normAutofit/>
          </a:bodyPr>
          <a:lstStyle/>
          <a:p>
            <a:r>
              <a:rPr lang="en-US" dirty="0"/>
              <a:t>Granularity effects with </a:t>
            </a:r>
            <a:r>
              <a:rPr lang="en-US" i="1" dirty="0"/>
              <a:t>who</a:t>
            </a:r>
            <a:r>
              <a:rPr lang="en-US" dirty="0"/>
              <a:t>?</a:t>
            </a:r>
            <a:br>
              <a:rPr lang="en-US" dirty="0"/>
            </a:br>
            <a:r>
              <a:rPr lang="en-US" sz="3900" dirty="0"/>
              <a:t>Identity questions (</a:t>
            </a:r>
            <a:r>
              <a:rPr lang="en-US" sz="3900" dirty="0" err="1"/>
              <a:t>Boër</a:t>
            </a:r>
            <a:r>
              <a:rPr lang="en-US" sz="3900" dirty="0"/>
              <a:t> &amp; </a:t>
            </a:r>
            <a:r>
              <a:rPr lang="en-US" sz="3900"/>
              <a:t>Lycan 1975)</a:t>
            </a:r>
            <a:endParaRPr lang="en-US" sz="3900" dirty="0"/>
          </a:p>
        </p:txBody>
      </p:sp>
      <p:sp>
        <p:nvSpPr>
          <p:cNvPr id="8" name="TextBox 7">
            <a:extLst>
              <a:ext uri="{FF2B5EF4-FFF2-40B4-BE49-F238E27FC236}">
                <a16:creationId xmlns:a16="http://schemas.microsoft.com/office/drawing/2014/main" id="{305D3458-A455-3242-8DB0-50B8E012214A}"/>
              </a:ext>
            </a:extLst>
          </p:cNvPr>
          <p:cNvSpPr txBox="1"/>
          <p:nvPr/>
        </p:nvSpPr>
        <p:spPr>
          <a:xfrm>
            <a:off x="338242" y="1986055"/>
            <a:ext cx="4687014" cy="1715854"/>
          </a:xfrm>
          <a:prstGeom prst="rect">
            <a:avLst/>
          </a:prstGeom>
          <a:noFill/>
          <a:ln>
            <a:solidFill>
              <a:schemeClr val="tx1"/>
            </a:solidFill>
          </a:ln>
        </p:spPr>
        <p:txBody>
          <a:bodyPr wrap="square" rtlCol="0">
            <a:spAutoFit/>
          </a:bodyPr>
          <a:lstStyle/>
          <a:p>
            <a:r>
              <a:rPr lang="en-US" sz="2110" b="1" dirty="0">
                <a:latin typeface="Helvetica Neue Regular" panose="02000503000000020004" pitchFamily="2" charset="0"/>
                <a:cs typeface="Helvetica Neue Regular" panose="02000503000000020004" pitchFamily="2" charset="0"/>
              </a:rPr>
              <a:t>Luke’s about to fight a guy in a dark cape and helmet.</a:t>
            </a:r>
          </a:p>
          <a:p>
            <a:r>
              <a:rPr lang="en-US" sz="2110" dirty="0">
                <a:latin typeface="Helvetica Neue Regular" panose="02000503000000020004" pitchFamily="2" charset="0"/>
                <a:cs typeface="Helvetica Neue Regular" panose="02000503000000020004" pitchFamily="2" charset="0"/>
              </a:rPr>
              <a:t>Leia: Do you know who he is?</a:t>
            </a:r>
          </a:p>
          <a:p>
            <a:r>
              <a:rPr lang="en-US" sz="2110" dirty="0">
                <a:latin typeface="Helvetica Neue Regular" panose="02000503000000020004" pitchFamily="2" charset="0"/>
                <a:cs typeface="Helvetica Neue Regular" panose="02000503000000020004" pitchFamily="2" charset="0"/>
              </a:rPr>
              <a:t>Luke: Darth Vader.</a:t>
            </a:r>
          </a:p>
          <a:p>
            <a:r>
              <a:rPr lang="en-US" sz="2110" dirty="0">
                <a:latin typeface="Helvetica Neue Regular" panose="02000503000000020004" pitchFamily="2" charset="0"/>
                <a:cs typeface="Helvetica Neue Regular" panose="02000503000000020004" pitchFamily="2" charset="0"/>
              </a:rPr>
              <a:t>Leia: Luke knows who he is.</a:t>
            </a:r>
          </a:p>
        </p:txBody>
      </p:sp>
      <p:sp>
        <p:nvSpPr>
          <p:cNvPr id="9" name="TextBox 8">
            <a:extLst>
              <a:ext uri="{FF2B5EF4-FFF2-40B4-BE49-F238E27FC236}">
                <a16:creationId xmlns:a16="http://schemas.microsoft.com/office/drawing/2014/main" id="{1F8AE2E4-4F02-4A43-9360-93C5100AAAE2}"/>
              </a:ext>
            </a:extLst>
          </p:cNvPr>
          <p:cNvSpPr txBox="1"/>
          <p:nvPr/>
        </p:nvSpPr>
        <p:spPr>
          <a:xfrm>
            <a:off x="338242" y="4315793"/>
            <a:ext cx="4687014" cy="2040559"/>
          </a:xfrm>
          <a:prstGeom prst="rect">
            <a:avLst/>
          </a:prstGeom>
          <a:noFill/>
          <a:ln>
            <a:solidFill>
              <a:schemeClr val="tx1"/>
            </a:solidFill>
          </a:ln>
        </p:spPr>
        <p:txBody>
          <a:bodyPr wrap="square" rtlCol="0">
            <a:spAutoFit/>
          </a:bodyPr>
          <a:lstStyle/>
          <a:p>
            <a:r>
              <a:rPr lang="en-US" sz="2110" b="1" dirty="0">
                <a:latin typeface="Helvetica Neue Regular" panose="02000503000000020004" pitchFamily="2" charset="0"/>
                <a:cs typeface="Helvetica Neue Regular" panose="02000503000000020004" pitchFamily="2" charset="0"/>
              </a:rPr>
              <a:t>Luke’s asking Obi-won about his parents when a guy in a dark cape appears.</a:t>
            </a:r>
          </a:p>
          <a:p>
            <a:r>
              <a:rPr lang="en-US" sz="2110" dirty="0">
                <a:latin typeface="Helvetica Neue Regular" panose="02000503000000020004" pitchFamily="2" charset="0"/>
                <a:cs typeface="Helvetica Neue Regular" panose="02000503000000020004" pitchFamily="2" charset="0"/>
              </a:rPr>
              <a:t>Obi-won: Do you know who he is?</a:t>
            </a:r>
          </a:p>
          <a:p>
            <a:r>
              <a:rPr lang="en-US" sz="2110" dirty="0">
                <a:latin typeface="Helvetica Neue Regular" panose="02000503000000020004" pitchFamily="2" charset="0"/>
                <a:cs typeface="Helvetica Neue Regular" panose="02000503000000020004" pitchFamily="2" charset="0"/>
              </a:rPr>
              <a:t>Luke: Darth Vader.</a:t>
            </a:r>
          </a:p>
          <a:p>
            <a:r>
              <a:rPr lang="en-US" sz="2110" dirty="0">
                <a:latin typeface="Helvetica Neue Regular" panose="02000503000000020004" pitchFamily="2" charset="0"/>
                <a:cs typeface="Helvetica Neue Regular" panose="02000503000000020004" pitchFamily="2" charset="0"/>
              </a:rPr>
              <a:t>Obi-won: Luke doesn’t know who he is.</a:t>
            </a:r>
          </a:p>
        </p:txBody>
      </p:sp>
      <p:sp>
        <p:nvSpPr>
          <p:cNvPr id="6" name="TextBox 5">
            <a:extLst>
              <a:ext uri="{FF2B5EF4-FFF2-40B4-BE49-F238E27FC236}">
                <a16:creationId xmlns:a16="http://schemas.microsoft.com/office/drawing/2014/main" id="{F8AD8741-4925-C540-9DEA-52A56C0B298F}"/>
              </a:ext>
            </a:extLst>
          </p:cNvPr>
          <p:cNvSpPr txBox="1"/>
          <p:nvPr/>
        </p:nvSpPr>
        <p:spPr>
          <a:xfrm>
            <a:off x="5316814" y="2288440"/>
            <a:ext cx="4495251" cy="2040559"/>
          </a:xfrm>
          <a:prstGeom prst="rect">
            <a:avLst/>
          </a:prstGeom>
          <a:noFill/>
          <a:ln>
            <a:solidFill>
              <a:schemeClr val="tx1"/>
            </a:solidFill>
          </a:ln>
        </p:spPr>
        <p:txBody>
          <a:bodyPr wrap="square" rtlCol="0">
            <a:spAutoFit/>
          </a:bodyPr>
          <a:lstStyle/>
          <a:p>
            <a:r>
              <a:rPr lang="en-US" sz="2110" b="1" dirty="0">
                <a:latin typeface="Helvetica Neue Regular" panose="02000503000000020004" pitchFamily="2" charset="0"/>
                <a:cs typeface="Helvetica Neue Regular" panose="02000503000000020004" pitchFamily="2" charset="0"/>
              </a:rPr>
              <a:t>Dana is working as a waitress at an event with celebrities.</a:t>
            </a:r>
          </a:p>
          <a:p>
            <a:r>
              <a:rPr lang="en-US" sz="2110" dirty="0">
                <a:latin typeface="Helvetica Neue Regular" panose="02000503000000020004" pitchFamily="2" charset="0"/>
                <a:cs typeface="Helvetica Neue Regular" panose="02000503000000020004" pitchFamily="2" charset="0"/>
              </a:rPr>
              <a:t>X: Do you know who she is?</a:t>
            </a:r>
          </a:p>
          <a:p>
            <a:r>
              <a:rPr lang="en-US" sz="2110" dirty="0">
                <a:latin typeface="Helvetica Neue Regular" panose="02000503000000020004" pitchFamily="2" charset="0"/>
                <a:cs typeface="Helvetica Neue Regular" panose="02000503000000020004" pitchFamily="2" charset="0"/>
              </a:rPr>
              <a:t>Dana (squinting at name tag): </a:t>
            </a:r>
          </a:p>
          <a:p>
            <a:r>
              <a:rPr lang="en-US" sz="2110" dirty="0">
                <a:latin typeface="Helvetica Neue Regular" panose="02000503000000020004" pitchFamily="2" charset="0"/>
                <a:cs typeface="Helvetica Neue Regular" panose="02000503000000020004" pitchFamily="2" charset="0"/>
              </a:rPr>
              <a:t>	Kim Kardashian.</a:t>
            </a:r>
          </a:p>
          <a:p>
            <a:r>
              <a:rPr lang="en-US" sz="2110" dirty="0">
                <a:latin typeface="Helvetica Neue Regular" panose="02000503000000020004" pitchFamily="2" charset="0"/>
                <a:cs typeface="Helvetica Neue Regular" panose="02000503000000020004" pitchFamily="2" charset="0"/>
              </a:rPr>
              <a:t>X: Dana doesn’t know who she is.</a:t>
            </a:r>
          </a:p>
        </p:txBody>
      </p:sp>
      <p:sp>
        <p:nvSpPr>
          <p:cNvPr id="3" name="Slide Number Placeholder 2">
            <a:extLst>
              <a:ext uri="{FF2B5EF4-FFF2-40B4-BE49-F238E27FC236}">
                <a16:creationId xmlns:a16="http://schemas.microsoft.com/office/drawing/2014/main" id="{771006A6-6D2D-5649-9995-60AE0B365898}"/>
              </a:ext>
            </a:extLst>
          </p:cNvPr>
          <p:cNvSpPr>
            <a:spLocks noGrp="1"/>
          </p:cNvSpPr>
          <p:nvPr>
            <p:ph type="sldNum" sz="quarter" idx="12"/>
          </p:nvPr>
        </p:nvSpPr>
        <p:spPr>
          <a:ln>
            <a:noFill/>
          </a:ln>
        </p:spPr>
        <p:txBody>
          <a:bodyPr/>
          <a:lstStyle/>
          <a:p>
            <a:fld id="{C37A6A5D-4452-2B46-A9F4-EDAA047C7BD2}" type="slidenum">
              <a:rPr lang="en-US" smtClean="0"/>
              <a:t>128</a:t>
            </a:fld>
            <a:endParaRPr lang="en-US"/>
          </a:p>
        </p:txBody>
      </p:sp>
    </p:spTree>
    <p:extLst>
      <p:ext uri="{BB962C8B-B14F-4D97-AF65-F5344CB8AC3E}">
        <p14:creationId xmlns:p14="http://schemas.microsoft.com/office/powerpoint/2010/main" val="4486030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7618-31A1-F948-A88E-45D22D97828A}"/>
              </a:ext>
            </a:extLst>
          </p:cNvPr>
          <p:cNvSpPr>
            <a:spLocks noGrp="1"/>
          </p:cNvSpPr>
          <p:nvPr>
            <p:ph type="title"/>
          </p:nvPr>
        </p:nvSpPr>
        <p:spPr/>
        <p:txBody>
          <a:bodyPr/>
          <a:lstStyle/>
          <a:p>
            <a:r>
              <a:rPr lang="en-US" dirty="0"/>
              <a:t>Not your average domain restriction</a:t>
            </a:r>
          </a:p>
        </p:txBody>
      </p:sp>
      <p:sp>
        <p:nvSpPr>
          <p:cNvPr id="3" name="Content Placeholder 2">
            <a:extLst>
              <a:ext uri="{FF2B5EF4-FFF2-40B4-BE49-F238E27FC236}">
                <a16:creationId xmlns:a16="http://schemas.microsoft.com/office/drawing/2014/main" id="{B19BDC66-BDE1-3244-ADD9-99F67897C79D}"/>
              </a:ext>
            </a:extLst>
          </p:cNvPr>
          <p:cNvSpPr>
            <a:spLocks noGrp="1"/>
          </p:cNvSpPr>
          <p:nvPr>
            <p:ph idx="1"/>
          </p:nvPr>
        </p:nvSpPr>
        <p:spPr/>
        <p:txBody>
          <a:bodyPr/>
          <a:lstStyle/>
          <a:p>
            <a:pPr marL="0" indent="0">
              <a:buNone/>
            </a:pPr>
            <a:r>
              <a:rPr lang="en-US" dirty="0"/>
              <a:t>We have a friend, Mark, who had a party last night.</a:t>
            </a:r>
          </a:p>
          <a:p>
            <a:pPr marL="0" indent="0">
              <a:buNone/>
            </a:pPr>
            <a:endParaRPr lang="en-US" dirty="0"/>
          </a:p>
          <a:p>
            <a:pPr marL="0" indent="0">
              <a:buNone/>
            </a:pPr>
            <a:r>
              <a:rPr lang="en-US" dirty="0"/>
              <a:t>I am complaining to you that Mark only invites philosophers to his parties. You are defending him.</a:t>
            </a:r>
          </a:p>
          <a:p>
            <a:pPr marL="0" indent="0">
              <a:buNone/>
            </a:pPr>
            <a:endParaRPr lang="en-US" dirty="0"/>
          </a:p>
          <a:p>
            <a:pPr marL="0" indent="0">
              <a:buNone/>
            </a:pPr>
            <a:r>
              <a:rPr lang="en-US" dirty="0"/>
              <a:t>You: “Mark’s not a bad guy.”</a:t>
            </a:r>
          </a:p>
          <a:p>
            <a:pPr marL="0" indent="0">
              <a:buNone/>
            </a:pPr>
            <a:r>
              <a:rPr lang="en-US" dirty="0"/>
              <a:t>Me: “…Oh yeah? Who came to the party last night?”</a:t>
            </a:r>
          </a:p>
          <a:p>
            <a:pPr marL="0" indent="0">
              <a:buNone/>
            </a:pPr>
            <a:r>
              <a:rPr lang="en-US" dirty="0"/>
              <a:t>You: “Liv!” (a linguist)</a:t>
            </a:r>
          </a:p>
        </p:txBody>
      </p:sp>
      <p:sp>
        <p:nvSpPr>
          <p:cNvPr id="4" name="Slide Number Placeholder 3">
            <a:extLst>
              <a:ext uri="{FF2B5EF4-FFF2-40B4-BE49-F238E27FC236}">
                <a16:creationId xmlns:a16="http://schemas.microsoft.com/office/drawing/2014/main" id="{530BBF86-BBB0-1B4B-9112-BAE57A1D0E7E}"/>
              </a:ext>
            </a:extLst>
          </p:cNvPr>
          <p:cNvSpPr>
            <a:spLocks noGrp="1"/>
          </p:cNvSpPr>
          <p:nvPr>
            <p:ph type="sldNum" sz="quarter" idx="12"/>
          </p:nvPr>
        </p:nvSpPr>
        <p:spPr/>
        <p:txBody>
          <a:bodyPr/>
          <a:lstStyle/>
          <a:p>
            <a:fld id="{C37A6A5D-4452-2B46-A9F4-EDAA047C7BD2}" type="slidenum">
              <a:rPr lang="en-US" smtClean="0"/>
              <a:t>129</a:t>
            </a:fld>
            <a:endParaRPr lang="en-US"/>
          </a:p>
        </p:txBody>
      </p:sp>
    </p:spTree>
    <p:extLst>
      <p:ext uri="{BB962C8B-B14F-4D97-AF65-F5344CB8AC3E}">
        <p14:creationId xmlns:p14="http://schemas.microsoft.com/office/powerpoint/2010/main" val="3857044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72512-95BB-8C46-80E1-AEB2116E9031}"/>
              </a:ext>
            </a:extLst>
          </p:cNvPr>
          <p:cNvSpPr>
            <a:spLocks noGrp="1"/>
          </p:cNvSpPr>
          <p:nvPr>
            <p:ph type="title"/>
          </p:nvPr>
        </p:nvSpPr>
        <p:spPr>
          <a:xfrm>
            <a:off x="473311" y="374142"/>
            <a:ext cx="8872538" cy="1325563"/>
          </a:xfrm>
        </p:spPr>
        <p:txBody>
          <a:bodyPr/>
          <a:lstStyle/>
          <a:p>
            <a:r>
              <a:rPr lang="en-US" dirty="0"/>
              <a:t>MS without modals</a:t>
            </a:r>
          </a:p>
        </p:txBody>
      </p:sp>
      <p:sp>
        <p:nvSpPr>
          <p:cNvPr id="3" name="Content Placeholder 2">
            <a:extLst>
              <a:ext uri="{FF2B5EF4-FFF2-40B4-BE49-F238E27FC236}">
                <a16:creationId xmlns:a16="http://schemas.microsoft.com/office/drawing/2014/main" id="{FBDC4C38-47EA-6048-A89E-901B82D3D8D5}"/>
              </a:ext>
            </a:extLst>
          </p:cNvPr>
          <p:cNvSpPr>
            <a:spLocks noGrp="1"/>
          </p:cNvSpPr>
          <p:nvPr>
            <p:ph idx="1"/>
          </p:nvPr>
        </p:nvSpPr>
        <p:spPr>
          <a:xfrm>
            <a:off x="1484988" y="2005794"/>
            <a:ext cx="7094808" cy="4044469"/>
          </a:xfrm>
        </p:spPr>
        <p:txBody>
          <a:bodyPr>
            <a:normAutofit/>
          </a:bodyPr>
          <a:lstStyle/>
          <a:p>
            <a:pPr marL="0" indent="-71415">
              <a:buNone/>
            </a:pP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How</a:t>
            </a:r>
            <a:r>
              <a:rPr lang="en-US" dirty="0">
                <a:latin typeface="Helvetica Neue" panose="02000503000000020004" pitchFamily="2" charset="0"/>
                <a:ea typeface="Helvetica Neue" panose="02000503000000020004" pitchFamily="2" charset="0"/>
                <a:cs typeface="Helvetica Neue" panose="02000503000000020004" pitchFamily="2" charset="0"/>
              </a:rPr>
              <a:t> do I get to the buried treasure?</a:t>
            </a:r>
            <a:endParaRPr lang="en-US" sz="19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71415">
              <a:buNone/>
            </a:pPr>
            <a:r>
              <a:rPr lang="en-US" dirty="0">
                <a:latin typeface="Helvetica Neue" panose="02000503000000020004" pitchFamily="2" charset="0"/>
                <a:ea typeface="Helvetica Neue" panose="02000503000000020004" pitchFamily="2" charset="0"/>
                <a:cs typeface="Helvetica Neue" panose="02000503000000020004" pitchFamily="2" charset="0"/>
              </a:rPr>
              <a:t>Dana </a:t>
            </a: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knows</a:t>
            </a:r>
            <a:r>
              <a:rPr lang="en-US" dirty="0">
                <a:latin typeface="Helvetica Neue" panose="02000503000000020004" pitchFamily="2" charset="0"/>
                <a:ea typeface="Helvetica Neue" panose="02000503000000020004" pitchFamily="2" charset="0"/>
                <a:cs typeface="Helvetica Neue" panose="02000503000000020004" pitchFamily="2" charset="0"/>
              </a:rPr>
              <a:t> how we get to Central Park.</a:t>
            </a:r>
          </a:p>
          <a:p>
            <a:pPr marL="0" indent="-71415">
              <a:buNone/>
            </a:pPr>
            <a:r>
              <a:rPr lang="en-US" sz="21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21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Hintikka</a:t>
            </a:r>
            <a:r>
              <a:rPr lang="en-US" sz="21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1976; Asher &amp; </a:t>
            </a:r>
            <a:r>
              <a:rPr lang="en-US" sz="21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Lascarides</a:t>
            </a:r>
            <a:r>
              <a:rPr lang="en-US" sz="21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1998)</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71415">
              <a:buNone/>
            </a:pPr>
            <a:r>
              <a:rPr lang="en-US"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What</a:t>
            </a:r>
            <a:r>
              <a:rPr lang="en-US" dirty="0">
                <a:latin typeface="Helvetica Neue" panose="02000503000000020004" pitchFamily="2" charset="0"/>
                <a:ea typeface="Helvetica Neue" panose="02000503000000020004" pitchFamily="2" charset="0"/>
                <a:cs typeface="Helvetica Neue" panose="02000503000000020004" pitchFamily="2" charset="0"/>
              </a:rPr>
              <a:t>’s a typical Russian name?</a:t>
            </a:r>
          </a:p>
          <a:p>
            <a:pPr marL="0" indent="-71415">
              <a:buNone/>
            </a:pPr>
            <a:r>
              <a:rPr lang="en-US" sz="19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19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Roelofsen</a:t>
            </a:r>
            <a:r>
              <a:rPr lang="en-US" sz="19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Ciardelli, </a:t>
            </a:r>
            <a:r>
              <a:rPr lang="en-US" sz="19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Aloni</a:t>
            </a:r>
            <a:r>
              <a:rPr lang="en-US" sz="19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endParaRPr lang="en-US" b="1" dirty="0">
              <a:latin typeface="Helvetica Neue" panose="02000503000000020004" pitchFamily="2" charset="0"/>
              <a:ea typeface="Helvetica Neue" panose="02000503000000020004" pitchFamily="2" charset="0"/>
              <a:cs typeface="Helvetica Neue" panose="02000503000000020004" pitchFamily="2" charset="0"/>
            </a:endParaRPr>
          </a:p>
          <a:p>
            <a:pPr marL="0" indent="-71415">
              <a:buNone/>
            </a:pP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Who</a:t>
            </a:r>
            <a:r>
              <a:rPr lang="en-US" dirty="0">
                <a:latin typeface="Helvetica Neue" panose="02000503000000020004" pitchFamily="2" charset="0"/>
                <a:ea typeface="Helvetica Neue" panose="02000503000000020004" pitchFamily="2" charset="0"/>
                <a:cs typeface="Helvetica Neue" panose="02000503000000020004" pitchFamily="2" charset="0"/>
              </a:rPr>
              <a:t>’s going to the party?</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Dayal</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pc)</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71415">
              <a:buNone/>
            </a:pP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Who</a:t>
            </a:r>
            <a:r>
              <a:rPr lang="en-US" dirty="0">
                <a:latin typeface="Helvetica Neue" panose="02000503000000020004" pitchFamily="2" charset="0"/>
                <a:ea typeface="Helvetica Neue" panose="02000503000000020004" pitchFamily="2" charset="0"/>
                <a:cs typeface="Helvetica Neue" panose="02000503000000020004" pitchFamily="2" charset="0"/>
              </a:rPr>
              <a:t> has a light? </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Groenendijk</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&amp; </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Stokhof</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1982, 1984; van </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Rooij</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2003)</a:t>
            </a:r>
          </a:p>
        </p:txBody>
      </p:sp>
      <p:sp>
        <p:nvSpPr>
          <p:cNvPr id="7" name="Slide Number Placeholder 6">
            <a:extLst>
              <a:ext uri="{FF2B5EF4-FFF2-40B4-BE49-F238E27FC236}">
                <a16:creationId xmlns:a16="http://schemas.microsoft.com/office/drawing/2014/main" id="{C99239EC-4A92-D240-8DFE-9FAF2738FCF3}"/>
              </a:ext>
            </a:extLst>
          </p:cNvPr>
          <p:cNvSpPr>
            <a:spLocks noGrp="1"/>
          </p:cNvSpPr>
          <p:nvPr>
            <p:ph type="sldNum" sz="quarter" idx="12"/>
          </p:nvPr>
        </p:nvSpPr>
        <p:spPr/>
        <p:txBody>
          <a:bodyPr/>
          <a:lstStyle/>
          <a:p>
            <a:fld id="{C37A6A5D-4452-2B46-A9F4-EDAA047C7BD2}" type="slidenum">
              <a:rPr lang="en-US" smtClean="0"/>
              <a:t>13</a:t>
            </a:fld>
            <a:endParaRPr lang="en-US"/>
          </a:p>
        </p:txBody>
      </p:sp>
    </p:spTree>
    <p:extLst>
      <p:ext uri="{BB962C8B-B14F-4D97-AF65-F5344CB8AC3E}">
        <p14:creationId xmlns:p14="http://schemas.microsoft.com/office/powerpoint/2010/main" val="263017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DB4-BF8D-1647-98BB-147C9B96436F}"/>
              </a:ext>
            </a:extLst>
          </p:cNvPr>
          <p:cNvSpPr>
            <a:spLocks noGrp="1"/>
          </p:cNvSpPr>
          <p:nvPr>
            <p:ph type="title"/>
          </p:nvPr>
        </p:nvSpPr>
        <p:spPr/>
        <p:txBody>
          <a:bodyPr/>
          <a:lstStyle/>
          <a:p>
            <a:r>
              <a:rPr lang="en-US" dirty="0"/>
              <a:t>Xiang &amp; Cremers 2017</a:t>
            </a:r>
          </a:p>
        </p:txBody>
      </p:sp>
      <p:sp>
        <p:nvSpPr>
          <p:cNvPr id="3" name="Content Placeholder 2">
            <a:extLst>
              <a:ext uri="{FF2B5EF4-FFF2-40B4-BE49-F238E27FC236}">
                <a16:creationId xmlns:a16="http://schemas.microsoft.com/office/drawing/2014/main" id="{2834117C-29B9-C145-9025-6406D71B8D1A}"/>
              </a:ext>
            </a:extLst>
          </p:cNvPr>
          <p:cNvSpPr>
            <a:spLocks noGrp="1"/>
          </p:cNvSpPr>
          <p:nvPr>
            <p:ph idx="1"/>
          </p:nvPr>
        </p:nvSpPr>
        <p:spPr/>
        <p:txBody>
          <a:bodyPr>
            <a:normAutofit lnSpcReduction="10000"/>
          </a:bodyPr>
          <a:lstStyle/>
          <a:p>
            <a:pPr marL="0" indent="0">
              <a:buNone/>
            </a:pPr>
            <a:r>
              <a:rPr lang="en-US" dirty="0"/>
              <a:t>Modality (+,-)  x </a:t>
            </a:r>
            <a:r>
              <a:rPr lang="en-US" dirty="0" err="1"/>
              <a:t>Wh</a:t>
            </a:r>
            <a:r>
              <a:rPr lang="en-US" dirty="0"/>
              <a:t> (who vs. which children)</a:t>
            </a:r>
          </a:p>
          <a:p>
            <a:pPr marL="385785" lvl="1" indent="0">
              <a:buNone/>
            </a:pPr>
            <a:r>
              <a:rPr lang="en-US" dirty="0"/>
              <a:t>Mary remembers </a:t>
            </a:r>
          </a:p>
          <a:p>
            <a:pPr marL="385785" lvl="1" indent="0">
              <a:buNone/>
            </a:pPr>
            <a:r>
              <a:rPr lang="en-US" dirty="0"/>
              <a:t>	{which children/who} can lead the dance</a:t>
            </a:r>
          </a:p>
          <a:p>
            <a:pPr marL="385785" lvl="1" indent="0">
              <a:buNone/>
            </a:pPr>
            <a:r>
              <a:rPr lang="en-US" dirty="0"/>
              <a:t>	{which children/who} have an accessory in common</a:t>
            </a:r>
          </a:p>
          <a:p>
            <a:pPr marL="0" indent="0">
              <a:buNone/>
            </a:pPr>
            <a:endParaRPr lang="en-US" dirty="0"/>
          </a:p>
          <a:p>
            <a:r>
              <a:rPr lang="en-US" dirty="0"/>
              <a:t>In +Modal condition, there was an inferential step that was made explicit, but not so in the -Modal condition</a:t>
            </a:r>
          </a:p>
          <a:p>
            <a:r>
              <a:rPr lang="en-US" dirty="0"/>
              <a:t>-Modal was not a fully crossed factor</a:t>
            </a:r>
          </a:p>
          <a:p>
            <a:r>
              <a:rPr lang="en-US" dirty="0" err="1"/>
              <a:t>Wh</a:t>
            </a:r>
            <a:r>
              <a:rPr lang="en-US" dirty="0"/>
              <a:t>-clauses were not minimal pairs</a:t>
            </a:r>
          </a:p>
          <a:p>
            <a:endParaRPr lang="en-US" dirty="0"/>
          </a:p>
        </p:txBody>
      </p:sp>
      <p:sp>
        <p:nvSpPr>
          <p:cNvPr id="5" name="Slide Number Placeholder 4">
            <a:extLst>
              <a:ext uri="{FF2B5EF4-FFF2-40B4-BE49-F238E27FC236}">
                <a16:creationId xmlns:a16="http://schemas.microsoft.com/office/drawing/2014/main" id="{F11335BD-9E7B-0A46-80D0-44491DE3BD6D}"/>
              </a:ext>
            </a:extLst>
          </p:cNvPr>
          <p:cNvSpPr>
            <a:spLocks noGrp="1"/>
          </p:cNvSpPr>
          <p:nvPr>
            <p:ph type="sldNum" sz="quarter" idx="12"/>
          </p:nvPr>
        </p:nvSpPr>
        <p:spPr/>
        <p:txBody>
          <a:bodyPr/>
          <a:lstStyle/>
          <a:p>
            <a:fld id="{C37A6A5D-4452-2B46-A9F4-EDAA047C7BD2}" type="slidenum">
              <a:rPr lang="en-US" smtClean="0"/>
              <a:t>130</a:t>
            </a:fld>
            <a:endParaRPr lang="en-US"/>
          </a:p>
        </p:txBody>
      </p:sp>
    </p:spTree>
    <p:extLst>
      <p:ext uri="{BB962C8B-B14F-4D97-AF65-F5344CB8AC3E}">
        <p14:creationId xmlns:p14="http://schemas.microsoft.com/office/powerpoint/2010/main" val="30459076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5637E-FEA1-C541-9290-F13B9516EAC3}"/>
              </a:ext>
            </a:extLst>
          </p:cNvPr>
          <p:cNvSpPr>
            <a:spLocks noGrp="1"/>
          </p:cNvSpPr>
          <p:nvPr>
            <p:ph type="title"/>
          </p:nvPr>
        </p:nvSpPr>
        <p:spPr/>
        <p:txBody>
          <a:bodyPr/>
          <a:lstStyle/>
          <a:p>
            <a:r>
              <a:rPr lang="en-US" dirty="0"/>
              <a:t>EX1: +FIN </a:t>
            </a:r>
            <a:r>
              <a:rPr lang="en-US" i="1" dirty="0"/>
              <a:t>know</a:t>
            </a:r>
            <a:r>
              <a:rPr lang="en-US" dirty="0"/>
              <a:t>-</a:t>
            </a:r>
            <a:r>
              <a:rPr lang="en-US" i="1" dirty="0"/>
              <a:t>where</a:t>
            </a:r>
            <a:endParaRPr lang="en-US" dirty="0"/>
          </a:p>
        </p:txBody>
      </p:sp>
      <p:sp>
        <p:nvSpPr>
          <p:cNvPr id="3" name="Content Placeholder 2">
            <a:extLst>
              <a:ext uri="{FF2B5EF4-FFF2-40B4-BE49-F238E27FC236}">
                <a16:creationId xmlns:a16="http://schemas.microsoft.com/office/drawing/2014/main" id="{AA2D0FB3-8513-ED44-A5A9-5B895A352E6A}"/>
              </a:ext>
            </a:extLst>
          </p:cNvPr>
          <p:cNvSpPr>
            <a:spLocks noGrp="1"/>
          </p:cNvSpPr>
          <p:nvPr>
            <p:ph idx="1"/>
          </p:nvPr>
        </p:nvSpPr>
        <p:spPr>
          <a:xfrm>
            <a:off x="707231" y="1544855"/>
            <a:ext cx="8872538" cy="3785295"/>
          </a:xfrm>
        </p:spPr>
        <p:txBody>
          <a:bodyPr>
            <a:noAutofit/>
          </a:bodyPr>
          <a:lstStyle/>
          <a:p>
            <a:pPr marL="0" indent="0">
              <a:lnSpc>
                <a:spcPct val="100000"/>
              </a:lnSpc>
              <a:buNone/>
            </a:pPr>
            <a:r>
              <a:rPr lang="en-US" sz="2000" dirty="0"/>
              <a:t>Billy and his neighbors are playing hide and seek in the park. It is his turn to close his eyes and count to ten. After he is finished counting, he sees his classmate Jimmy, and asks Jimmy to help him find his friends. Mom and Dad are watching, and Dad asks, "Where do you think they will find the kids hiding?" </a:t>
            </a:r>
            <a:br>
              <a:rPr lang="en-US" sz="2000" dirty="0"/>
            </a:br>
            <a:br>
              <a:rPr lang="en-US" sz="2000" dirty="0"/>
            </a:br>
            <a:r>
              <a:rPr lang="en-US" sz="2000" dirty="0"/>
              <a:t>Mom says, "I think under the slide, in the tunnel, and behind the swings." </a:t>
            </a:r>
            <a:br>
              <a:rPr lang="en-US" sz="2000" dirty="0"/>
            </a:br>
            <a:br>
              <a:rPr lang="en-US" sz="2000" dirty="0"/>
            </a:br>
            <a:r>
              <a:rPr lang="en-US" sz="2000" dirty="0"/>
              <a:t>Actually, Jimmy's friends are hidden under the slide, in the tunnel, and behind the swings, but not in the tree. </a:t>
            </a:r>
            <a:br>
              <a:rPr lang="en-US" sz="2000" dirty="0"/>
            </a:br>
            <a:br>
              <a:rPr lang="en-US" sz="2000" dirty="0"/>
            </a:br>
            <a:r>
              <a:rPr lang="en-US" sz="2000" dirty="0"/>
              <a:t>Dad reports, "Mom knows where they found the people hiding." </a:t>
            </a:r>
            <a:br>
              <a:rPr lang="en-US" sz="2000" dirty="0"/>
            </a:br>
            <a:br>
              <a:rPr lang="en-US" sz="2000" dirty="0"/>
            </a:br>
            <a:r>
              <a:rPr lang="en-US" sz="2000" dirty="0"/>
              <a:t>Is Dad right? </a:t>
            </a:r>
          </a:p>
        </p:txBody>
      </p:sp>
      <p:sp>
        <p:nvSpPr>
          <p:cNvPr id="5" name="Slide Number Placeholder 4">
            <a:extLst>
              <a:ext uri="{FF2B5EF4-FFF2-40B4-BE49-F238E27FC236}">
                <a16:creationId xmlns:a16="http://schemas.microsoft.com/office/drawing/2014/main" id="{B8D95B9B-2A1E-874E-9896-78B673A595E6}"/>
              </a:ext>
            </a:extLst>
          </p:cNvPr>
          <p:cNvSpPr>
            <a:spLocks noGrp="1"/>
          </p:cNvSpPr>
          <p:nvPr>
            <p:ph type="sldNum" sz="quarter" idx="12"/>
          </p:nvPr>
        </p:nvSpPr>
        <p:spPr/>
        <p:txBody>
          <a:bodyPr/>
          <a:lstStyle/>
          <a:p>
            <a:fld id="{C37A6A5D-4452-2B46-A9F4-EDAA047C7BD2}" type="slidenum">
              <a:rPr lang="en-US" smtClean="0"/>
              <a:t>131</a:t>
            </a:fld>
            <a:endParaRPr lang="en-US"/>
          </a:p>
        </p:txBody>
      </p:sp>
    </p:spTree>
    <p:extLst>
      <p:ext uri="{BB962C8B-B14F-4D97-AF65-F5344CB8AC3E}">
        <p14:creationId xmlns:p14="http://schemas.microsoft.com/office/powerpoint/2010/main" val="41877040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A914-4C6B-1847-AA7F-DEC5A99F0ECC}"/>
              </a:ext>
            </a:extLst>
          </p:cNvPr>
          <p:cNvSpPr>
            <a:spLocks noGrp="1"/>
          </p:cNvSpPr>
          <p:nvPr>
            <p:ph type="title"/>
          </p:nvPr>
        </p:nvSpPr>
        <p:spPr/>
        <p:txBody>
          <a:bodyPr/>
          <a:lstStyle/>
          <a:p>
            <a:r>
              <a:rPr lang="en-US" dirty="0"/>
              <a:t>EX1: +FIN </a:t>
            </a:r>
            <a:r>
              <a:rPr lang="en-US" i="1" dirty="0"/>
              <a:t>know</a:t>
            </a:r>
            <a:r>
              <a:rPr lang="en-US" dirty="0"/>
              <a:t>-</a:t>
            </a:r>
            <a:r>
              <a:rPr lang="en-US" i="1" dirty="0"/>
              <a:t>who</a:t>
            </a:r>
          </a:p>
        </p:txBody>
      </p:sp>
      <p:sp>
        <p:nvSpPr>
          <p:cNvPr id="3" name="Content Placeholder 2">
            <a:extLst>
              <a:ext uri="{FF2B5EF4-FFF2-40B4-BE49-F238E27FC236}">
                <a16:creationId xmlns:a16="http://schemas.microsoft.com/office/drawing/2014/main" id="{D3DAA362-D036-564D-99C7-E78ED12DAD34}"/>
              </a:ext>
            </a:extLst>
          </p:cNvPr>
          <p:cNvSpPr>
            <a:spLocks noGrp="1"/>
          </p:cNvSpPr>
          <p:nvPr>
            <p:ph idx="1"/>
          </p:nvPr>
        </p:nvSpPr>
        <p:spPr/>
        <p:txBody>
          <a:bodyPr>
            <a:normAutofit fontScale="77500" lnSpcReduction="20000"/>
          </a:bodyPr>
          <a:lstStyle/>
          <a:p>
            <a:pPr marL="0" indent="0">
              <a:buNone/>
            </a:pPr>
            <a:r>
              <a:rPr lang="en-US" dirty="0"/>
              <a:t>Lisette just started working at a newspaper. She's researching a story on nuclear waste, and has to figure out who to interview. She and her mentor are considering Dawn, Jerry, Valentine and Allen. </a:t>
            </a:r>
          </a:p>
          <a:p>
            <a:pPr marL="0" indent="0">
              <a:buNone/>
            </a:pPr>
            <a:endParaRPr lang="en-US" dirty="0"/>
          </a:p>
          <a:p>
            <a:pPr marL="0" indent="0">
              <a:buNone/>
            </a:pPr>
            <a:r>
              <a:rPr lang="en-US" dirty="0"/>
              <a:t>The editor's assistant asks her, "Who do you think they will interview?" The editor says, "I think Dawn." </a:t>
            </a:r>
          </a:p>
          <a:p>
            <a:pPr marL="0" indent="0">
              <a:buNone/>
            </a:pPr>
            <a:endParaRPr lang="en-US" dirty="0"/>
          </a:p>
          <a:p>
            <a:pPr marL="0" indent="0">
              <a:buNone/>
            </a:pPr>
            <a:r>
              <a:rPr lang="en-US" dirty="0"/>
              <a:t>Actually, they interview Jerry, Valentine, and Allen, but not Dawn. </a:t>
            </a:r>
          </a:p>
          <a:p>
            <a:pPr marL="0" indent="0">
              <a:buNone/>
            </a:pPr>
            <a:endParaRPr lang="en-US" dirty="0"/>
          </a:p>
          <a:p>
            <a:pPr marL="0" indent="0">
              <a:buNone/>
            </a:pPr>
            <a:r>
              <a:rPr lang="en-US" dirty="0"/>
              <a:t>The assistant reports, "The editor knows who they interviewed for the story." </a:t>
            </a:r>
          </a:p>
          <a:p>
            <a:pPr marL="0" indent="0">
              <a:buNone/>
            </a:pPr>
            <a:r>
              <a:rPr lang="en-US" dirty="0"/>
              <a:t>Is the assistant right? </a:t>
            </a:r>
          </a:p>
          <a:p>
            <a:pPr marL="0" indent="0">
              <a:buNone/>
            </a:pPr>
            <a:endParaRPr lang="en-US" dirty="0"/>
          </a:p>
        </p:txBody>
      </p:sp>
      <p:sp>
        <p:nvSpPr>
          <p:cNvPr id="5" name="Slide Number Placeholder 4">
            <a:extLst>
              <a:ext uri="{FF2B5EF4-FFF2-40B4-BE49-F238E27FC236}">
                <a16:creationId xmlns:a16="http://schemas.microsoft.com/office/drawing/2014/main" id="{ABBF2A8D-6EDD-E048-890B-F5715B5D1688}"/>
              </a:ext>
            </a:extLst>
          </p:cNvPr>
          <p:cNvSpPr>
            <a:spLocks noGrp="1"/>
          </p:cNvSpPr>
          <p:nvPr>
            <p:ph type="sldNum" sz="quarter" idx="12"/>
          </p:nvPr>
        </p:nvSpPr>
        <p:spPr/>
        <p:txBody>
          <a:bodyPr/>
          <a:lstStyle/>
          <a:p>
            <a:fld id="{C37A6A5D-4452-2B46-A9F4-EDAA047C7BD2}" type="slidenum">
              <a:rPr lang="en-US" smtClean="0"/>
              <a:t>132</a:t>
            </a:fld>
            <a:endParaRPr lang="en-US"/>
          </a:p>
        </p:txBody>
      </p:sp>
    </p:spTree>
    <p:extLst>
      <p:ext uri="{BB962C8B-B14F-4D97-AF65-F5344CB8AC3E}">
        <p14:creationId xmlns:p14="http://schemas.microsoft.com/office/powerpoint/2010/main" val="380787296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0A914-4C6B-1847-AA7F-DEC5A99F0ECC}"/>
              </a:ext>
            </a:extLst>
          </p:cNvPr>
          <p:cNvSpPr>
            <a:spLocks noGrp="1"/>
          </p:cNvSpPr>
          <p:nvPr>
            <p:ph type="title"/>
          </p:nvPr>
        </p:nvSpPr>
        <p:spPr/>
        <p:txBody>
          <a:bodyPr/>
          <a:lstStyle/>
          <a:p>
            <a:r>
              <a:rPr lang="en-US" dirty="0"/>
              <a:t>EX1: -FIN </a:t>
            </a:r>
            <a:r>
              <a:rPr lang="en-US" i="1" dirty="0"/>
              <a:t>know</a:t>
            </a:r>
            <a:r>
              <a:rPr lang="en-US" dirty="0"/>
              <a:t>-</a:t>
            </a:r>
            <a:r>
              <a:rPr lang="en-US" i="1" dirty="0"/>
              <a:t>who</a:t>
            </a:r>
          </a:p>
        </p:txBody>
      </p:sp>
      <p:sp>
        <p:nvSpPr>
          <p:cNvPr id="3" name="Content Placeholder 2">
            <a:extLst>
              <a:ext uri="{FF2B5EF4-FFF2-40B4-BE49-F238E27FC236}">
                <a16:creationId xmlns:a16="http://schemas.microsoft.com/office/drawing/2014/main" id="{D3DAA362-D036-564D-99C7-E78ED12DAD34}"/>
              </a:ext>
            </a:extLst>
          </p:cNvPr>
          <p:cNvSpPr>
            <a:spLocks noGrp="1"/>
          </p:cNvSpPr>
          <p:nvPr>
            <p:ph idx="1"/>
          </p:nvPr>
        </p:nvSpPr>
        <p:spPr/>
        <p:txBody>
          <a:bodyPr>
            <a:normAutofit fontScale="85000" lnSpcReduction="20000"/>
          </a:bodyPr>
          <a:lstStyle/>
          <a:p>
            <a:pPr marL="0" indent="0">
              <a:buNone/>
            </a:pPr>
            <a:r>
              <a:rPr lang="en-US" dirty="0"/>
              <a:t>Carolina just started working at a newspaper. She's researching a story on nuclear waste, and has to figure out who to interview. She is considering Dawn, Jerry, Valentine, and Allen. </a:t>
            </a:r>
          </a:p>
          <a:p>
            <a:pPr marL="0" indent="0">
              <a:buNone/>
            </a:pPr>
            <a:endParaRPr lang="en-US" dirty="0"/>
          </a:p>
          <a:p>
            <a:pPr marL="0" indent="0">
              <a:buNone/>
            </a:pPr>
            <a:r>
              <a:rPr lang="en-US" dirty="0"/>
              <a:t>Actually, Jerry, Valentine, and Allen all are truthful and helpful people, but Dawn is a notorious liar. Carolina asks her mentor Veronica who to interview. </a:t>
            </a:r>
          </a:p>
          <a:p>
            <a:pPr marL="0" indent="0">
              <a:buNone/>
            </a:pPr>
            <a:endParaRPr lang="en-US" dirty="0"/>
          </a:p>
          <a:p>
            <a:pPr marL="0" indent="0">
              <a:buNone/>
            </a:pPr>
            <a:r>
              <a:rPr lang="en-US" dirty="0"/>
              <a:t>Veronica says, "Dawn."</a:t>
            </a:r>
            <a:br>
              <a:rPr lang="en-US" dirty="0"/>
            </a:br>
            <a:r>
              <a:rPr lang="en-US" dirty="0"/>
              <a:t>Carolina reports, "Veronica knows who to interview for the story." </a:t>
            </a:r>
          </a:p>
          <a:p>
            <a:pPr marL="0" indent="0">
              <a:buNone/>
            </a:pPr>
            <a:endParaRPr lang="en-US" dirty="0"/>
          </a:p>
          <a:p>
            <a:pPr marL="0" indent="0">
              <a:buNone/>
            </a:pPr>
            <a:r>
              <a:rPr lang="en-US" dirty="0"/>
              <a:t>Is Carolina right? </a:t>
            </a:r>
            <a:endParaRPr lang="en-US" dirty="0">
              <a:effectLst/>
            </a:endParaRPr>
          </a:p>
        </p:txBody>
      </p:sp>
      <p:sp>
        <p:nvSpPr>
          <p:cNvPr id="5" name="Slide Number Placeholder 4">
            <a:extLst>
              <a:ext uri="{FF2B5EF4-FFF2-40B4-BE49-F238E27FC236}">
                <a16:creationId xmlns:a16="http://schemas.microsoft.com/office/drawing/2014/main" id="{E35907FC-E9B6-384C-A861-B971615D4880}"/>
              </a:ext>
            </a:extLst>
          </p:cNvPr>
          <p:cNvSpPr>
            <a:spLocks noGrp="1"/>
          </p:cNvSpPr>
          <p:nvPr>
            <p:ph type="sldNum" sz="quarter" idx="12"/>
          </p:nvPr>
        </p:nvSpPr>
        <p:spPr/>
        <p:txBody>
          <a:bodyPr/>
          <a:lstStyle/>
          <a:p>
            <a:fld id="{C37A6A5D-4452-2B46-A9F4-EDAA047C7BD2}" type="slidenum">
              <a:rPr lang="en-US" smtClean="0"/>
              <a:t>133</a:t>
            </a:fld>
            <a:endParaRPr lang="en-US"/>
          </a:p>
        </p:txBody>
      </p:sp>
    </p:spTree>
    <p:extLst>
      <p:ext uri="{BB962C8B-B14F-4D97-AF65-F5344CB8AC3E}">
        <p14:creationId xmlns:p14="http://schemas.microsoft.com/office/powerpoint/2010/main" val="28513986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lstStyle/>
          <a:p>
            <a:r>
              <a:rPr lang="en-US" dirty="0"/>
              <a:t>Who vs. where</a:t>
            </a:r>
          </a:p>
        </p:txBody>
      </p:sp>
      <p:sp>
        <p:nvSpPr>
          <p:cNvPr id="5" name="TextBox 4">
            <a:extLst>
              <a:ext uri="{FF2B5EF4-FFF2-40B4-BE49-F238E27FC236}">
                <a16:creationId xmlns:a16="http://schemas.microsoft.com/office/drawing/2014/main" id="{B40BE602-68B0-8145-9204-F2BA61C5A44A}"/>
              </a:ext>
            </a:extLst>
          </p:cNvPr>
          <p:cNvSpPr txBox="1"/>
          <p:nvPr/>
        </p:nvSpPr>
        <p:spPr>
          <a:xfrm>
            <a:off x="6795986" y="1962299"/>
            <a:ext cx="3249912" cy="3026470"/>
          </a:xfrm>
          <a:prstGeom prst="rect">
            <a:avLst/>
          </a:prstGeom>
          <a:noFill/>
        </p:spPr>
        <p:txBody>
          <a:bodyPr wrap="square" rtlCol="0">
            <a:spAutoFit/>
          </a:bodyPr>
          <a:lstStyle/>
          <a:p>
            <a:r>
              <a:rPr lang="en-US" sz="2531" dirty="0">
                <a:latin typeface="Helvetica Neue Regular" panose="02000503000000020004" pitchFamily="2" charset="0"/>
              </a:rPr>
              <a:t>Significant difference for MST </a:t>
            </a:r>
          </a:p>
          <a:p>
            <a:r>
              <a:rPr lang="en-US" sz="1941" dirty="0">
                <a:latin typeface="Helvetica Neue Regular" panose="02000503000000020004" pitchFamily="2" charset="0"/>
              </a:rPr>
              <a:t>(</a:t>
            </a:r>
            <a:r>
              <a:rPr lang="en-US" sz="1941" i="1" dirty="0">
                <a:latin typeface="Helvetica Neue Regular" panose="02000503000000020004" pitchFamily="2" charset="0"/>
              </a:rPr>
              <a:t>X</a:t>
            </a:r>
            <a:r>
              <a:rPr lang="en-US" sz="1941" baseline="30000" dirty="0">
                <a:latin typeface="Helvetica Neue Regular" panose="02000503000000020004" pitchFamily="2" charset="0"/>
              </a:rPr>
              <a:t>2</a:t>
            </a:r>
            <a:r>
              <a:rPr lang="en-US" sz="1941" dirty="0">
                <a:latin typeface="Helvetica Neue Regular" panose="02000503000000020004" pitchFamily="2" charset="0"/>
              </a:rPr>
              <a:t>(1) =6.61, p&lt;.05)</a:t>
            </a:r>
            <a:endParaRPr lang="en-US" sz="2531" dirty="0">
              <a:latin typeface="Helvetica Neue Regular" panose="02000503000000020004" pitchFamily="2" charset="0"/>
            </a:endParaRPr>
          </a:p>
          <a:p>
            <a:endParaRPr lang="en-US" sz="2531" dirty="0">
              <a:latin typeface="Helvetica Neue Regular" panose="02000503000000020004" pitchFamily="2" charset="0"/>
            </a:endParaRPr>
          </a:p>
          <a:p>
            <a:endParaRPr lang="en-US" sz="2531" dirty="0">
              <a:latin typeface="Helvetica Neue Regular" panose="02000503000000020004" pitchFamily="2" charset="0"/>
            </a:endParaRPr>
          </a:p>
          <a:p>
            <a:r>
              <a:rPr lang="en-US" sz="2531" dirty="0">
                <a:latin typeface="Helvetica Neue Regular" panose="02000503000000020004" pitchFamily="2" charset="0"/>
              </a:rPr>
              <a:t>And bigger for MATF </a:t>
            </a:r>
            <a:r>
              <a:rPr lang="en-US" sz="1941" dirty="0">
                <a:latin typeface="Helvetica Neue Regular" panose="02000503000000020004" pitchFamily="2" charset="0"/>
              </a:rPr>
              <a:t>(X</a:t>
            </a:r>
            <a:r>
              <a:rPr lang="en-US" sz="1941" baseline="30000" dirty="0">
                <a:latin typeface="Helvetica Neue Regular" panose="02000503000000020004" pitchFamily="2" charset="0"/>
              </a:rPr>
              <a:t>2</a:t>
            </a:r>
            <a:r>
              <a:rPr lang="en-US" sz="1941" dirty="0">
                <a:latin typeface="Helvetica Neue Regular" panose="02000503000000020004" pitchFamily="2" charset="0"/>
              </a:rPr>
              <a:t>(1)=30.21, p&lt;.0001)</a:t>
            </a:r>
          </a:p>
          <a:p>
            <a:endParaRPr lang="en-US" sz="2531" dirty="0">
              <a:latin typeface="Helvetica Neue Regular" panose="02000503000000020004" pitchFamily="2" charset="0"/>
            </a:endParaRPr>
          </a:p>
        </p:txBody>
      </p:sp>
      <p:sp>
        <p:nvSpPr>
          <p:cNvPr id="6" name="Slide Number Placeholder 5">
            <a:extLst>
              <a:ext uri="{FF2B5EF4-FFF2-40B4-BE49-F238E27FC236}">
                <a16:creationId xmlns:a16="http://schemas.microsoft.com/office/drawing/2014/main" id="{A3DE565B-05B0-BD4B-AEAC-B9E3351878AD}"/>
              </a:ext>
            </a:extLst>
          </p:cNvPr>
          <p:cNvSpPr>
            <a:spLocks noGrp="1"/>
          </p:cNvSpPr>
          <p:nvPr>
            <p:ph type="sldNum" sz="quarter" idx="12"/>
          </p:nvPr>
        </p:nvSpPr>
        <p:spPr/>
        <p:txBody>
          <a:bodyPr/>
          <a:lstStyle/>
          <a:p>
            <a:fld id="{C37A6A5D-4452-2B46-A9F4-EDAA047C7BD2}" type="slidenum">
              <a:rPr lang="en-US" smtClean="0"/>
              <a:t>134</a:t>
            </a:fld>
            <a:endParaRPr lang="en-US"/>
          </a:p>
        </p:txBody>
      </p:sp>
      <p:pic>
        <p:nvPicPr>
          <p:cNvPr id="7" name="Picture 6">
            <a:extLst>
              <a:ext uri="{FF2B5EF4-FFF2-40B4-BE49-F238E27FC236}">
                <a16:creationId xmlns:a16="http://schemas.microsoft.com/office/drawing/2014/main" id="{611AADB8-845D-5542-9F47-5E0A91672F53}"/>
              </a:ext>
            </a:extLst>
          </p:cNvPr>
          <p:cNvPicPr>
            <a:picLocks noChangeAspect="1"/>
          </p:cNvPicPr>
          <p:nvPr/>
        </p:nvPicPr>
        <p:blipFill>
          <a:blip r:embed="rId2"/>
          <a:stretch>
            <a:fillRect/>
          </a:stretch>
        </p:blipFill>
        <p:spPr>
          <a:xfrm>
            <a:off x="81058" y="1506629"/>
            <a:ext cx="6507925" cy="4496384"/>
          </a:xfrm>
          <a:prstGeom prst="rect">
            <a:avLst/>
          </a:prstGeom>
        </p:spPr>
      </p:pic>
    </p:spTree>
    <p:extLst>
      <p:ext uri="{BB962C8B-B14F-4D97-AF65-F5344CB8AC3E}">
        <p14:creationId xmlns:p14="http://schemas.microsoft.com/office/powerpoint/2010/main" val="36001836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lstStyle/>
          <a:p>
            <a:r>
              <a:rPr lang="en-US" dirty="0"/>
              <a:t>Know vs predict</a:t>
            </a:r>
          </a:p>
        </p:txBody>
      </p:sp>
      <p:sp>
        <p:nvSpPr>
          <p:cNvPr id="5" name="TextBox 4">
            <a:extLst>
              <a:ext uri="{FF2B5EF4-FFF2-40B4-BE49-F238E27FC236}">
                <a16:creationId xmlns:a16="http://schemas.microsoft.com/office/drawing/2014/main" id="{4F505918-0435-7B4E-9CF7-B8C31C884CFD}"/>
              </a:ext>
            </a:extLst>
          </p:cNvPr>
          <p:cNvSpPr txBox="1"/>
          <p:nvPr/>
        </p:nvSpPr>
        <p:spPr>
          <a:xfrm>
            <a:off x="6562637" y="2421931"/>
            <a:ext cx="3335864" cy="3026470"/>
          </a:xfrm>
          <a:prstGeom prst="rect">
            <a:avLst/>
          </a:prstGeom>
          <a:noFill/>
        </p:spPr>
        <p:txBody>
          <a:bodyPr wrap="square" rtlCol="0">
            <a:spAutoFit/>
          </a:bodyPr>
          <a:lstStyle/>
          <a:p>
            <a:r>
              <a:rPr lang="en-US" sz="2531" dirty="0">
                <a:latin typeface="Helvetica Neue Regular" panose="02000503000000020004" pitchFamily="2" charset="0"/>
              </a:rPr>
              <a:t>Significant difference for MST</a:t>
            </a:r>
          </a:p>
          <a:p>
            <a:r>
              <a:rPr lang="en-US" sz="1941" dirty="0">
                <a:latin typeface="Helvetica Neue Regular" panose="02000503000000020004" pitchFamily="2" charset="0"/>
              </a:rPr>
              <a:t>(X</a:t>
            </a:r>
            <a:r>
              <a:rPr lang="en-US" sz="1941" baseline="30000" dirty="0">
                <a:latin typeface="Helvetica Neue Regular" panose="02000503000000020004" pitchFamily="2" charset="0"/>
              </a:rPr>
              <a:t>2</a:t>
            </a:r>
            <a:r>
              <a:rPr lang="en-US" sz="1941" dirty="0">
                <a:latin typeface="Helvetica Neue Regular" panose="02000503000000020004" pitchFamily="2" charset="0"/>
              </a:rPr>
              <a:t>(1)=18.89, p &lt; 0.001)</a:t>
            </a:r>
          </a:p>
          <a:p>
            <a:endParaRPr lang="en-US" sz="2531" dirty="0">
              <a:latin typeface="Helvetica Neue Regular" panose="02000503000000020004" pitchFamily="2" charset="0"/>
            </a:endParaRPr>
          </a:p>
          <a:p>
            <a:endParaRPr lang="en-US" sz="2531" dirty="0">
              <a:latin typeface="Helvetica Neue Regular" panose="02000503000000020004" pitchFamily="2" charset="0"/>
            </a:endParaRPr>
          </a:p>
          <a:p>
            <a:r>
              <a:rPr lang="en-US" sz="2531" dirty="0">
                <a:latin typeface="Helvetica Neue Regular" panose="02000503000000020004" pitchFamily="2" charset="0"/>
              </a:rPr>
              <a:t>And for MATF</a:t>
            </a:r>
          </a:p>
          <a:p>
            <a:r>
              <a:rPr lang="en-US" sz="1941" dirty="0">
                <a:latin typeface="Helvetica Neue Regular" panose="02000503000000020004" pitchFamily="2" charset="0"/>
              </a:rPr>
              <a:t>(X</a:t>
            </a:r>
            <a:r>
              <a:rPr lang="en-US" sz="1941" baseline="30000" dirty="0">
                <a:latin typeface="Helvetica Neue Regular" panose="02000503000000020004" pitchFamily="2" charset="0"/>
              </a:rPr>
              <a:t>2</a:t>
            </a:r>
            <a:r>
              <a:rPr lang="en-US" sz="1941" dirty="0">
                <a:latin typeface="Helvetica Neue Regular" panose="02000503000000020004" pitchFamily="2" charset="0"/>
              </a:rPr>
              <a:t>(1)=51.73, p&lt;.0001)</a:t>
            </a:r>
          </a:p>
          <a:p>
            <a:endParaRPr lang="en-US" sz="2531" dirty="0">
              <a:latin typeface="Helvetica Neue Regular" panose="02000503000000020004" pitchFamily="2" charset="0"/>
            </a:endParaRPr>
          </a:p>
        </p:txBody>
      </p:sp>
      <p:sp>
        <p:nvSpPr>
          <p:cNvPr id="6" name="Slide Number Placeholder 5">
            <a:extLst>
              <a:ext uri="{FF2B5EF4-FFF2-40B4-BE49-F238E27FC236}">
                <a16:creationId xmlns:a16="http://schemas.microsoft.com/office/drawing/2014/main" id="{4B9CAA1C-55BC-2249-8182-871003A9D2C6}"/>
              </a:ext>
            </a:extLst>
          </p:cNvPr>
          <p:cNvSpPr>
            <a:spLocks noGrp="1"/>
          </p:cNvSpPr>
          <p:nvPr>
            <p:ph type="sldNum" sz="quarter" idx="12"/>
          </p:nvPr>
        </p:nvSpPr>
        <p:spPr/>
        <p:txBody>
          <a:bodyPr/>
          <a:lstStyle/>
          <a:p>
            <a:fld id="{C37A6A5D-4452-2B46-A9F4-EDAA047C7BD2}" type="slidenum">
              <a:rPr lang="en-US" smtClean="0"/>
              <a:t>135</a:t>
            </a:fld>
            <a:endParaRPr lang="en-US"/>
          </a:p>
        </p:txBody>
      </p:sp>
      <p:pic>
        <p:nvPicPr>
          <p:cNvPr id="7" name="Picture 6">
            <a:extLst>
              <a:ext uri="{FF2B5EF4-FFF2-40B4-BE49-F238E27FC236}">
                <a16:creationId xmlns:a16="http://schemas.microsoft.com/office/drawing/2014/main" id="{B43071E4-505A-0D4D-94FE-E7F82B20E9E5}"/>
              </a:ext>
            </a:extLst>
          </p:cNvPr>
          <p:cNvPicPr>
            <a:picLocks noChangeAspect="1"/>
          </p:cNvPicPr>
          <p:nvPr/>
        </p:nvPicPr>
        <p:blipFill>
          <a:blip r:embed="rId2"/>
          <a:stretch>
            <a:fillRect/>
          </a:stretch>
        </p:blipFill>
        <p:spPr>
          <a:xfrm>
            <a:off x="-11613" y="1858635"/>
            <a:ext cx="6592443" cy="4530192"/>
          </a:xfrm>
          <a:prstGeom prst="rect">
            <a:avLst/>
          </a:prstGeom>
        </p:spPr>
      </p:pic>
    </p:spTree>
    <p:extLst>
      <p:ext uri="{BB962C8B-B14F-4D97-AF65-F5344CB8AC3E}">
        <p14:creationId xmlns:p14="http://schemas.microsoft.com/office/powerpoint/2010/main" val="380340295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39F29-BB72-BE45-AA8E-6AD3B7744985}"/>
              </a:ext>
            </a:extLst>
          </p:cNvPr>
          <p:cNvSpPr>
            <a:spLocks noGrp="1"/>
          </p:cNvSpPr>
          <p:nvPr>
            <p:ph type="title"/>
          </p:nvPr>
        </p:nvSpPr>
        <p:spPr/>
        <p:txBody>
          <a:bodyPr/>
          <a:lstStyle/>
          <a:p>
            <a:r>
              <a:rPr lang="en-US" dirty="0"/>
              <a:t>Ex2: Low stakes, +FIN</a:t>
            </a:r>
          </a:p>
        </p:txBody>
      </p:sp>
      <p:sp>
        <p:nvSpPr>
          <p:cNvPr id="3" name="Content Placeholder 2">
            <a:extLst>
              <a:ext uri="{FF2B5EF4-FFF2-40B4-BE49-F238E27FC236}">
                <a16:creationId xmlns:a16="http://schemas.microsoft.com/office/drawing/2014/main" id="{13463295-3E60-0F4A-AE68-0A0DC264BCC8}"/>
              </a:ext>
            </a:extLst>
          </p:cNvPr>
          <p:cNvSpPr>
            <a:spLocks noGrp="1"/>
          </p:cNvSpPr>
          <p:nvPr>
            <p:ph idx="1"/>
          </p:nvPr>
        </p:nvSpPr>
        <p:spPr>
          <a:xfrm>
            <a:off x="707231" y="1690690"/>
            <a:ext cx="8872538" cy="4283390"/>
          </a:xfrm>
        </p:spPr>
        <p:txBody>
          <a:bodyPr>
            <a:normAutofit fontScale="77500" lnSpcReduction="20000"/>
          </a:bodyPr>
          <a:lstStyle/>
          <a:p>
            <a:pPr marL="0" indent="0">
              <a:buNone/>
            </a:pPr>
            <a:r>
              <a:rPr lang="en-US" dirty="0"/>
              <a:t>Mark is visiting his cousins in New York City for the first time, and wants to take the best pictures possible to show his family back home. The Ultimate Guide to New York City 2018 gives the following ranking for places where tourists can snap great pictures of the city:</a:t>
            </a:r>
          </a:p>
          <a:p>
            <a:pPr marL="0" indent="0">
              <a:buNone/>
            </a:pPr>
            <a:endParaRPr lang="en-US" dirty="0"/>
          </a:p>
          <a:p>
            <a:pPr marL="0" indent="0">
              <a:lnSpc>
                <a:spcPts val="1249"/>
              </a:lnSpc>
              <a:buNone/>
            </a:pPr>
            <a:r>
              <a:rPr lang="en-US" sz="1856" dirty="0"/>
              <a:t>Location A was voted the best, and won 5/5 stars,</a:t>
            </a:r>
          </a:p>
          <a:p>
            <a:pPr marL="0" indent="0">
              <a:lnSpc>
                <a:spcPts val="1249"/>
              </a:lnSpc>
              <a:buNone/>
            </a:pPr>
            <a:r>
              <a:rPr lang="en-US" sz="1856" dirty="0"/>
              <a:t>Location B won 4 stars,</a:t>
            </a:r>
          </a:p>
          <a:p>
            <a:pPr marL="0" indent="0">
              <a:lnSpc>
                <a:spcPts val="1249"/>
              </a:lnSpc>
              <a:buNone/>
            </a:pPr>
            <a:r>
              <a:rPr lang="en-US" sz="1856" dirty="0"/>
              <a:t>Location C, 3,</a:t>
            </a:r>
          </a:p>
          <a:p>
            <a:pPr marL="0" indent="0">
              <a:lnSpc>
                <a:spcPts val="1249"/>
              </a:lnSpc>
              <a:buNone/>
            </a:pPr>
            <a:r>
              <a:rPr lang="en-US" sz="1856" dirty="0"/>
              <a:t>Location D, 2,</a:t>
            </a:r>
          </a:p>
          <a:p>
            <a:pPr marL="0" indent="0">
              <a:lnSpc>
                <a:spcPts val="1249"/>
              </a:lnSpc>
              <a:buNone/>
            </a:pPr>
            <a:r>
              <a:rPr lang="en-US" sz="1856" dirty="0"/>
              <a:t>Location E, 1, and</a:t>
            </a:r>
          </a:p>
          <a:p>
            <a:pPr marL="0" indent="0">
              <a:lnSpc>
                <a:spcPts val="1249"/>
              </a:lnSpc>
              <a:buNone/>
            </a:pPr>
            <a:r>
              <a:rPr lang="en-US" sz="1856" dirty="0"/>
              <a:t>Location F was voted the worst, and so won no stars.</a:t>
            </a:r>
          </a:p>
          <a:p>
            <a:pPr marL="0" indent="0">
              <a:buNone/>
            </a:pPr>
            <a:endParaRPr lang="en-US" dirty="0"/>
          </a:p>
          <a:p>
            <a:pPr marL="0" indent="0">
              <a:buNone/>
            </a:pPr>
            <a:r>
              <a:rPr lang="en-US" dirty="0"/>
              <a:t>Mark ends up going to Locations A, B, C, D, and E. Afterwards, Mark's uncle asks the cousins, "Where did he go to see the city?"</a:t>
            </a:r>
          </a:p>
        </p:txBody>
      </p:sp>
      <p:sp>
        <p:nvSpPr>
          <p:cNvPr id="6" name="Rectangle 5">
            <a:extLst>
              <a:ext uri="{FF2B5EF4-FFF2-40B4-BE49-F238E27FC236}">
                <a16:creationId xmlns:a16="http://schemas.microsoft.com/office/drawing/2014/main" id="{6421EF83-A209-D047-8B16-B56409541EE8}"/>
              </a:ext>
            </a:extLst>
          </p:cNvPr>
          <p:cNvSpPr/>
          <p:nvPr/>
        </p:nvSpPr>
        <p:spPr>
          <a:xfrm>
            <a:off x="654798" y="3097961"/>
            <a:ext cx="4738135" cy="170720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Regular" panose="02000503000000020004" pitchFamily="2" charset="0"/>
            </a:endParaRPr>
          </a:p>
        </p:txBody>
      </p:sp>
      <p:grpSp>
        <p:nvGrpSpPr>
          <p:cNvPr id="8" name="Group 7">
            <a:extLst>
              <a:ext uri="{FF2B5EF4-FFF2-40B4-BE49-F238E27FC236}">
                <a16:creationId xmlns:a16="http://schemas.microsoft.com/office/drawing/2014/main" id="{E67F9179-F53E-7945-BF2A-008DF2F30869}"/>
              </a:ext>
            </a:extLst>
          </p:cNvPr>
          <p:cNvGrpSpPr/>
          <p:nvPr/>
        </p:nvGrpSpPr>
        <p:grpSpPr>
          <a:xfrm>
            <a:off x="6335018" y="2966594"/>
            <a:ext cx="2302665" cy="1731581"/>
            <a:chOff x="6871601" y="2122901"/>
            <a:chExt cx="3091959" cy="2583096"/>
          </a:xfrm>
        </p:grpSpPr>
        <p:sp>
          <p:nvSpPr>
            <p:cNvPr id="9" name="TextBox 8">
              <a:extLst>
                <a:ext uri="{FF2B5EF4-FFF2-40B4-BE49-F238E27FC236}">
                  <a16:creationId xmlns:a16="http://schemas.microsoft.com/office/drawing/2014/main" id="{EC67EB66-0FCE-434C-8837-CC04C9F44A5E}"/>
                </a:ext>
              </a:extLst>
            </p:cNvPr>
            <p:cNvSpPr txBox="1"/>
            <p:nvPr/>
          </p:nvSpPr>
          <p:spPr>
            <a:xfrm>
              <a:off x="6997379" y="2122901"/>
              <a:ext cx="2840405" cy="525223"/>
            </a:xfrm>
            <a:prstGeom prst="rect">
              <a:avLst/>
            </a:prstGeom>
            <a:noFill/>
            <a:ln>
              <a:solidFill>
                <a:schemeClr val="tx1"/>
              </a:solidFill>
            </a:ln>
          </p:spPr>
          <p:txBody>
            <a:bodyPr wrap="square" rtlCol="0">
              <a:spAutoFit/>
            </a:bodyPr>
            <a:lstStyle/>
            <a:p>
              <a:pPr algn="ctr"/>
              <a:r>
                <a:rPr lang="en-US" sz="1688" dirty="0">
                  <a:latin typeface="Helvetica Neue Regular" panose="02000503000000020004" pitchFamily="2" charset="0"/>
                </a:rPr>
                <a:t>Max Informative</a:t>
              </a:r>
            </a:p>
          </p:txBody>
        </p:sp>
        <p:sp>
          <p:nvSpPr>
            <p:cNvPr id="10" name="TextBox 9">
              <a:extLst>
                <a:ext uri="{FF2B5EF4-FFF2-40B4-BE49-F238E27FC236}">
                  <a16:creationId xmlns:a16="http://schemas.microsoft.com/office/drawing/2014/main" id="{FEDB5236-5BA6-B24C-A0AF-CF29066529AF}"/>
                </a:ext>
              </a:extLst>
            </p:cNvPr>
            <p:cNvSpPr txBox="1"/>
            <p:nvPr/>
          </p:nvSpPr>
          <p:spPr>
            <a:xfrm>
              <a:off x="6986573" y="4180774"/>
              <a:ext cx="2840405" cy="525223"/>
            </a:xfrm>
            <a:prstGeom prst="rect">
              <a:avLst/>
            </a:prstGeom>
            <a:noFill/>
            <a:ln>
              <a:solidFill>
                <a:schemeClr val="tx1"/>
              </a:solidFill>
            </a:ln>
          </p:spPr>
          <p:txBody>
            <a:bodyPr wrap="square" rtlCol="0">
              <a:spAutoFit/>
            </a:bodyPr>
            <a:lstStyle/>
            <a:p>
              <a:pPr algn="ctr"/>
              <a:r>
                <a:rPr lang="en-US" sz="1688" dirty="0">
                  <a:latin typeface="Helvetica Neue Regular" panose="02000503000000020004" pitchFamily="2" charset="0"/>
                </a:rPr>
                <a:t>Min Informative</a:t>
              </a:r>
            </a:p>
          </p:txBody>
        </p:sp>
        <p:sp>
          <p:nvSpPr>
            <p:cNvPr id="11" name="TextBox 10">
              <a:extLst>
                <a:ext uri="{FF2B5EF4-FFF2-40B4-BE49-F238E27FC236}">
                  <a16:creationId xmlns:a16="http://schemas.microsoft.com/office/drawing/2014/main" id="{86EC9F33-62EF-C642-9A4B-8334D1FF758F}"/>
                </a:ext>
              </a:extLst>
            </p:cNvPr>
            <p:cNvSpPr txBox="1"/>
            <p:nvPr/>
          </p:nvSpPr>
          <p:spPr>
            <a:xfrm>
              <a:off x="6871601" y="2703318"/>
              <a:ext cx="3091959" cy="1398904"/>
            </a:xfrm>
            <a:prstGeom prst="rect">
              <a:avLst/>
            </a:prstGeom>
            <a:noFill/>
            <a:ln>
              <a:noFill/>
            </a:ln>
          </p:spPr>
          <p:txBody>
            <a:bodyPr wrap="square" rtlCol="0">
              <a:spAutoFit/>
            </a:bodyPr>
            <a:lstStyle/>
            <a:p>
              <a:pPr algn="ctr">
                <a:lnSpc>
                  <a:spcPct val="110000"/>
                </a:lnSpc>
              </a:pPr>
              <a:r>
                <a:rPr lang="en-US" sz="1688" dirty="0">
                  <a:latin typeface="Helvetica Neue Regular" panose="02000503000000020004" pitchFamily="2" charset="0"/>
                </a:rPr>
                <a:t>“A,B,C,D,E”  </a:t>
              </a:r>
            </a:p>
            <a:p>
              <a:pPr algn="ctr">
                <a:lnSpc>
                  <a:spcPct val="110000"/>
                </a:lnSpc>
              </a:pPr>
              <a:r>
                <a:rPr lang="en-US" sz="1688" dirty="0">
                  <a:latin typeface="Helvetica Neue Regular" panose="02000503000000020004" pitchFamily="2" charset="0"/>
                </a:rPr>
                <a:t>“A” / “AB”</a:t>
              </a:r>
            </a:p>
            <a:p>
              <a:pPr algn="ctr">
                <a:lnSpc>
                  <a:spcPct val="110000"/>
                </a:lnSpc>
              </a:pPr>
              <a:r>
                <a:rPr lang="en-US" sz="1688" dirty="0">
                  <a:latin typeface="Helvetica Neue Regular" panose="02000503000000020004" pitchFamily="2" charset="0"/>
                </a:rPr>
                <a:t>“D” / “DE”</a:t>
              </a:r>
            </a:p>
          </p:txBody>
        </p:sp>
      </p:grpSp>
      <p:sp>
        <p:nvSpPr>
          <p:cNvPr id="5" name="Slide Number Placeholder 4">
            <a:extLst>
              <a:ext uri="{FF2B5EF4-FFF2-40B4-BE49-F238E27FC236}">
                <a16:creationId xmlns:a16="http://schemas.microsoft.com/office/drawing/2014/main" id="{AF2D630F-332E-3A45-B65C-820F79F6CF14}"/>
              </a:ext>
            </a:extLst>
          </p:cNvPr>
          <p:cNvSpPr>
            <a:spLocks noGrp="1"/>
          </p:cNvSpPr>
          <p:nvPr>
            <p:ph type="sldNum" sz="quarter" idx="12"/>
          </p:nvPr>
        </p:nvSpPr>
        <p:spPr/>
        <p:txBody>
          <a:bodyPr/>
          <a:lstStyle/>
          <a:p>
            <a:fld id="{C37A6A5D-4452-2B46-A9F4-EDAA047C7BD2}" type="slidenum">
              <a:rPr lang="en-US" smtClean="0"/>
              <a:t>136</a:t>
            </a:fld>
            <a:endParaRPr lang="en-US"/>
          </a:p>
        </p:txBody>
      </p:sp>
    </p:spTree>
    <p:extLst>
      <p:ext uri="{BB962C8B-B14F-4D97-AF65-F5344CB8AC3E}">
        <p14:creationId xmlns:p14="http://schemas.microsoft.com/office/powerpoint/2010/main" val="2747688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norm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Observation 4 </a:t>
            </a:r>
            <a:r>
              <a:rPr lang="en-US" dirty="0">
                <a:latin typeface="Helvetica Neue" panose="02000503000000020004" pitchFamily="2" charset="0"/>
                <a:ea typeface="Helvetica Neue" panose="02000503000000020004" pitchFamily="2" charset="0"/>
                <a:cs typeface="Helvetica Neue" panose="02000503000000020004" pitchFamily="2" charset="0"/>
              </a:rPr>
              <a:t>| Discourse goals</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sz="15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Groenendijk</a:t>
            </a:r>
            <a:r>
              <a:rPr lang="en-US" sz="15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&amp; </a:t>
            </a:r>
            <a:r>
              <a:rPr lang="en-US" sz="15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Stokhof</a:t>
            </a:r>
            <a:r>
              <a:rPr lang="en-US" sz="15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1982,1984; Ginzburg 1995; Asher &amp; </a:t>
            </a:r>
            <a:r>
              <a:rPr lang="en-US" sz="15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Lascarides</a:t>
            </a:r>
            <a:r>
              <a:rPr lang="en-US" sz="15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1998; van </a:t>
            </a:r>
            <a:r>
              <a:rPr lang="en-US" sz="1500" dirty="0" err="1">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Rooij</a:t>
            </a:r>
            <a:r>
              <a:rPr lang="en-US" sz="1500"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rPr>
              <a:t> 2003, 2004</a:t>
            </a:r>
          </a:p>
        </p:txBody>
      </p:sp>
      <p:sp>
        <p:nvSpPr>
          <p:cNvPr id="3" name="Content Placeholder 2">
            <a:extLst>
              <a:ext uri="{FF2B5EF4-FFF2-40B4-BE49-F238E27FC236}">
                <a16:creationId xmlns:a16="http://schemas.microsoft.com/office/drawing/2014/main" id="{FAE297AA-61D1-C54F-9724-A756EA9BFC0D}"/>
              </a:ext>
            </a:extLst>
          </p:cNvPr>
          <p:cNvSpPr>
            <a:spLocks noGrp="1"/>
          </p:cNvSpPr>
          <p:nvPr>
            <p:ph idx="1"/>
          </p:nvPr>
        </p:nvSpPr>
        <p:spPr>
          <a:xfrm>
            <a:off x="477539" y="2430693"/>
            <a:ext cx="3756916" cy="860857"/>
          </a:xfrm>
          <a:noFill/>
          <a:ln w="38100">
            <a:solidFill>
              <a:srgbClr val="B9B3F4"/>
            </a:solidFill>
          </a:ln>
        </p:spPr>
        <p:txBody>
          <a:bodyPr>
            <a:noAutofit/>
          </a:bodyPr>
          <a:lstStyle/>
          <a:p>
            <a:pPr marL="0" indent="0" algn="ctr">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Where can I find coffee?</a:t>
            </a:r>
            <a:br>
              <a:rPr lang="en-US" sz="1800" dirty="0">
                <a:latin typeface="Helvetica Neue" panose="02000503000000020004" pitchFamily="2" charset="0"/>
                <a:ea typeface="Helvetica Neue" panose="02000503000000020004" pitchFamily="2" charset="0"/>
                <a:cs typeface="Helvetica Neue" panose="02000503000000020004" pitchFamily="2" charset="0"/>
              </a:rPr>
            </a:br>
            <a:br>
              <a:rPr lang="en-US" sz="1800"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latin typeface="Helvetica Neue" panose="02000503000000020004" pitchFamily="2" charset="0"/>
                <a:ea typeface="Helvetica Neue" panose="02000503000000020004" pitchFamily="2" charset="0"/>
                <a:cs typeface="Helvetica Neue" panose="02000503000000020004" pitchFamily="2" charset="0"/>
              </a:rPr>
              <a:t>Dana knows where to find coffee.</a:t>
            </a:r>
          </a:p>
        </p:txBody>
      </p:sp>
      <p:sp>
        <p:nvSpPr>
          <p:cNvPr id="8" name="Slide Number Placeholder 7">
            <a:extLst>
              <a:ext uri="{FF2B5EF4-FFF2-40B4-BE49-F238E27FC236}">
                <a16:creationId xmlns:a16="http://schemas.microsoft.com/office/drawing/2014/main" id="{414881ED-11EB-B84B-B597-CECAEA56A5F0}"/>
              </a:ext>
            </a:extLst>
          </p:cNvPr>
          <p:cNvSpPr>
            <a:spLocks noGrp="1"/>
          </p:cNvSpPr>
          <p:nvPr>
            <p:ph type="sldNum" sz="quarter" idx="12"/>
          </p:nvPr>
        </p:nvSpPr>
        <p:spPr/>
        <p:txBody>
          <a:bodyPr/>
          <a:lstStyle/>
          <a:p>
            <a:fld id="{C37A6A5D-4452-2B46-A9F4-EDAA047C7BD2}" type="slidenum">
              <a:rPr lang="en-US" smtClean="0"/>
              <a:t>14</a:t>
            </a:fld>
            <a:endParaRPr lang="en-US"/>
          </a:p>
        </p:txBody>
      </p:sp>
      <p:grpSp>
        <p:nvGrpSpPr>
          <p:cNvPr id="9" name="Group 8">
            <a:extLst>
              <a:ext uri="{FF2B5EF4-FFF2-40B4-BE49-F238E27FC236}">
                <a16:creationId xmlns:a16="http://schemas.microsoft.com/office/drawing/2014/main" id="{73E905E1-2684-6C42-A674-FCC4D7C7EEC3}"/>
              </a:ext>
            </a:extLst>
          </p:cNvPr>
          <p:cNvGrpSpPr/>
          <p:nvPr/>
        </p:nvGrpSpPr>
        <p:grpSpPr>
          <a:xfrm>
            <a:off x="4434080" y="1701552"/>
            <a:ext cx="2780715" cy="1729534"/>
            <a:chOff x="602878" y="3362207"/>
            <a:chExt cx="4071246" cy="2785432"/>
          </a:xfrm>
        </p:grpSpPr>
        <p:pic>
          <p:nvPicPr>
            <p:cNvPr id="10" name="Picture 2" descr="Image result for tourist">
              <a:extLst>
                <a:ext uri="{FF2B5EF4-FFF2-40B4-BE49-F238E27FC236}">
                  <a16:creationId xmlns:a16="http://schemas.microsoft.com/office/drawing/2014/main" id="{9690929E-A2B0-AC43-9D76-9AA82155D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31" y="3362207"/>
              <a:ext cx="3517023" cy="2468224"/>
            </a:xfrm>
            <a:prstGeom prst="rect">
              <a:avLst/>
            </a:prstGeom>
            <a:noFill/>
            <a:ln w="76200">
              <a:solidFill>
                <a:srgbClr val="B9B3F4"/>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51F5355-2E8A-0148-B00E-E19E4733CB82}"/>
                </a:ext>
              </a:extLst>
            </p:cNvPr>
            <p:cNvSpPr txBox="1"/>
            <p:nvPr/>
          </p:nvSpPr>
          <p:spPr>
            <a:xfrm>
              <a:off x="602878" y="5850233"/>
              <a:ext cx="4071246" cy="297406"/>
            </a:xfrm>
            <a:prstGeom prst="rect">
              <a:avLst/>
            </a:prstGeom>
            <a:noFill/>
          </p:spPr>
          <p:txBody>
            <a:bodyPr wrap="square" rtlCol="0">
              <a:spAutoFit/>
            </a:bodyPr>
            <a:lstStyle/>
            <a:p>
              <a:pPr algn="ct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6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news.artnet.com</a:t>
              </a: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/art-world/summer-tourist-art-disasters-310753</a:t>
              </a:r>
            </a:p>
          </p:txBody>
        </p:sp>
      </p:grpSp>
      <p:grpSp>
        <p:nvGrpSpPr>
          <p:cNvPr id="16" name="Group 15">
            <a:extLst>
              <a:ext uri="{FF2B5EF4-FFF2-40B4-BE49-F238E27FC236}">
                <a16:creationId xmlns:a16="http://schemas.microsoft.com/office/drawing/2014/main" id="{6EFEFC02-18FD-C746-B22C-D4C0D6D1AFDE}"/>
              </a:ext>
            </a:extLst>
          </p:cNvPr>
          <p:cNvGrpSpPr/>
          <p:nvPr/>
        </p:nvGrpSpPr>
        <p:grpSpPr>
          <a:xfrm>
            <a:off x="7214795" y="1642144"/>
            <a:ext cx="3026696" cy="1889739"/>
            <a:chOff x="5337194" y="880378"/>
            <a:chExt cx="4431386" cy="3043445"/>
          </a:xfrm>
        </p:grpSpPr>
        <p:sp>
          <p:nvSpPr>
            <p:cNvPr id="17" name="TextBox 16">
              <a:extLst>
                <a:ext uri="{FF2B5EF4-FFF2-40B4-BE49-F238E27FC236}">
                  <a16:creationId xmlns:a16="http://schemas.microsoft.com/office/drawing/2014/main" id="{F7C44A6E-17FA-F945-90FE-7CEAE5F12ADA}"/>
                </a:ext>
              </a:extLst>
            </p:cNvPr>
            <p:cNvSpPr txBox="1"/>
            <p:nvPr/>
          </p:nvSpPr>
          <p:spPr>
            <a:xfrm>
              <a:off x="5337194" y="3477713"/>
              <a:ext cx="4431386" cy="446110"/>
            </a:xfrm>
            <a:prstGeom prst="rect">
              <a:avLst/>
            </a:prstGeom>
            <a:noFill/>
          </p:spPr>
          <p:txBody>
            <a:bodyPr wrap="square" rtlCol="0">
              <a:spAutoFit/>
            </a:bodyPr>
            <a:lstStyle/>
            <a:p>
              <a:pPr algn="ct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https://</a:t>
              </a:r>
              <a:r>
                <a:rPr lang="en-US" sz="6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www.zikoko.com</a:t>
              </a: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/money/10-ways-to-make-money-as-a-student-in-nigeria/attachment/black-woman-writing-758x506/</a:t>
              </a:r>
            </a:p>
          </p:txBody>
        </p:sp>
        <p:pic>
          <p:nvPicPr>
            <p:cNvPr id="18" name="Picture 4" descr="black-woman-writing-758x506 | Zikoko!">
              <a:extLst>
                <a:ext uri="{FF2B5EF4-FFF2-40B4-BE49-F238E27FC236}">
                  <a16:creationId xmlns:a16="http://schemas.microsoft.com/office/drawing/2014/main" id="{3A936AB8-46A8-E049-A3D8-DD46AD677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0447" y="880378"/>
              <a:ext cx="3804880" cy="2539933"/>
            </a:xfrm>
            <a:prstGeom prst="rect">
              <a:avLst/>
            </a:prstGeom>
            <a:noFill/>
            <a:ln w="76200">
              <a:solidFill>
                <a:srgbClr val="FFB1AB"/>
              </a:solidFill>
            </a:ln>
            <a:extLst>
              <a:ext uri="{909E8E84-426E-40DD-AFC4-6F175D3DCCD1}">
                <a14:hiddenFill xmlns:a14="http://schemas.microsoft.com/office/drawing/2010/main">
                  <a:solidFill>
                    <a:srgbClr val="FFFFFF"/>
                  </a:solidFill>
                </a14:hiddenFill>
              </a:ext>
            </a:extLst>
          </p:spPr>
        </p:pic>
      </p:grpSp>
      <p:sp>
        <p:nvSpPr>
          <p:cNvPr id="12" name="Content Placeholder 2">
            <a:extLst>
              <a:ext uri="{FF2B5EF4-FFF2-40B4-BE49-F238E27FC236}">
                <a16:creationId xmlns:a16="http://schemas.microsoft.com/office/drawing/2014/main" id="{CD011F05-9002-4C41-B0D7-03E71DB3B4B9}"/>
              </a:ext>
            </a:extLst>
          </p:cNvPr>
          <p:cNvSpPr txBox="1">
            <a:spLocks/>
          </p:cNvSpPr>
          <p:nvPr/>
        </p:nvSpPr>
        <p:spPr>
          <a:xfrm>
            <a:off x="447707" y="3917494"/>
            <a:ext cx="3786748" cy="1076438"/>
          </a:xfrm>
          <a:prstGeom prst="rect">
            <a:avLst/>
          </a:prstGeom>
          <a:noFill/>
          <a:ln w="38100">
            <a:solidFill>
              <a:srgbClr val="FFB1AB"/>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Helvetica Neue" panose="02000503000000020004" pitchFamily="2" charset="0"/>
                <a:ea typeface="Helvetica Neue" panose="02000503000000020004" pitchFamily="2" charset="0"/>
                <a:cs typeface="Helvetica Neue" panose="02000503000000020004" pitchFamily="2" charset="0"/>
              </a:rPr>
              <a:t>Who came to Elton John’s party?</a:t>
            </a:r>
            <a:br>
              <a:rPr lang="en-US" sz="1800" dirty="0">
                <a:latin typeface="Helvetica Neue" panose="02000503000000020004" pitchFamily="2" charset="0"/>
                <a:ea typeface="Helvetica Neue" panose="02000503000000020004" pitchFamily="2" charset="0"/>
                <a:cs typeface="Helvetica Neue" panose="02000503000000020004" pitchFamily="2" charset="0"/>
              </a:rPr>
            </a:br>
            <a:br>
              <a:rPr lang="en-US" sz="1800"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latin typeface="Helvetica Neue" panose="02000503000000020004" pitchFamily="2" charset="0"/>
                <a:ea typeface="Helvetica Neue" panose="02000503000000020004" pitchFamily="2" charset="0"/>
                <a:cs typeface="Helvetica Neue" panose="02000503000000020004" pitchFamily="2" charset="0"/>
              </a:rPr>
              <a:t>Dana knows who came to Elton John’s party.</a:t>
            </a:r>
          </a:p>
        </p:txBody>
      </p:sp>
      <p:grpSp>
        <p:nvGrpSpPr>
          <p:cNvPr id="14" name="Group 13">
            <a:extLst>
              <a:ext uri="{FF2B5EF4-FFF2-40B4-BE49-F238E27FC236}">
                <a16:creationId xmlns:a16="http://schemas.microsoft.com/office/drawing/2014/main" id="{7D68721D-30A4-3D49-9A21-197362BDE1B3}"/>
              </a:ext>
            </a:extLst>
          </p:cNvPr>
          <p:cNvGrpSpPr/>
          <p:nvPr/>
        </p:nvGrpSpPr>
        <p:grpSpPr>
          <a:xfrm>
            <a:off x="7545288" y="3995910"/>
            <a:ext cx="2482247" cy="1918470"/>
            <a:chOff x="7428552" y="3995910"/>
            <a:chExt cx="2482247" cy="1918470"/>
          </a:xfrm>
        </p:grpSpPr>
        <p:pic>
          <p:nvPicPr>
            <p:cNvPr id="3078" name="Picture 6" descr="New Data Analytics Certificate at Three Rivers Community College – Three  Rivers Community College">
              <a:extLst>
                <a:ext uri="{FF2B5EF4-FFF2-40B4-BE49-F238E27FC236}">
                  <a16:creationId xmlns:a16="http://schemas.microsoft.com/office/drawing/2014/main" id="{AE4EC65A-2108-3542-B328-D0678DE2D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28552" y="3995910"/>
              <a:ext cx="2365710" cy="1577141"/>
            </a:xfrm>
            <a:prstGeom prst="rect">
              <a:avLst/>
            </a:prstGeom>
            <a:noFill/>
            <a:ln w="76200">
              <a:solidFill>
                <a:srgbClr val="FFB1AB"/>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A8B0DFF-0027-9B4E-96AB-AA0548C470C4}"/>
                </a:ext>
              </a:extLst>
            </p:cNvPr>
            <p:cNvSpPr txBox="1"/>
            <p:nvPr/>
          </p:nvSpPr>
          <p:spPr>
            <a:xfrm>
              <a:off x="7529209" y="5637381"/>
              <a:ext cx="2381590" cy="276999"/>
            </a:xfrm>
            <a:prstGeom prst="rect">
              <a:avLst/>
            </a:prstGeom>
            <a:noFill/>
          </p:spPr>
          <p:txBody>
            <a:bodyPr wrap="square" rtlCol="0">
              <a:spAutoFit/>
            </a:bodyPr>
            <a:lstStyle/>
            <a:p>
              <a:pPr algn="ctr"/>
              <a:r>
                <a:rPr lang="en-US" sz="600" dirty="0">
                  <a:solidFill>
                    <a:schemeClr val="bg1">
                      <a:lumMod val="65000"/>
                    </a:schemeClr>
                  </a:solidFill>
                </a:rPr>
                <a:t>https://</a:t>
              </a:r>
              <a:r>
                <a:rPr lang="en-US" sz="600" dirty="0" err="1">
                  <a:solidFill>
                    <a:schemeClr val="bg1">
                      <a:lumMod val="65000"/>
                    </a:schemeClr>
                  </a:solidFill>
                </a:rPr>
                <a:t>www.threerivers.edu</a:t>
              </a:r>
              <a:r>
                <a:rPr lang="en-US" sz="600" dirty="0">
                  <a:solidFill>
                    <a:schemeClr val="bg1">
                      <a:lumMod val="65000"/>
                    </a:schemeClr>
                  </a:solidFill>
                </a:rPr>
                <a:t>/2020/07/31/new-data-analytics-certificate-at-three-rivers-community-college/</a:t>
              </a:r>
            </a:p>
          </p:txBody>
        </p:sp>
      </p:grpSp>
      <p:grpSp>
        <p:nvGrpSpPr>
          <p:cNvPr id="19" name="Group 18">
            <a:extLst>
              <a:ext uri="{FF2B5EF4-FFF2-40B4-BE49-F238E27FC236}">
                <a16:creationId xmlns:a16="http://schemas.microsoft.com/office/drawing/2014/main" id="{5778FD6E-0CF8-744A-AC1E-6D33271B4E20}"/>
              </a:ext>
            </a:extLst>
          </p:cNvPr>
          <p:cNvGrpSpPr/>
          <p:nvPr/>
        </p:nvGrpSpPr>
        <p:grpSpPr>
          <a:xfrm>
            <a:off x="4616950" y="3917494"/>
            <a:ext cx="2474514" cy="1977001"/>
            <a:chOff x="4616950" y="3917494"/>
            <a:chExt cx="2474514" cy="1977001"/>
          </a:xfrm>
        </p:grpSpPr>
        <p:pic>
          <p:nvPicPr>
            <p:cNvPr id="3080" name="Picture 8" descr="Facebook wants to invent the personal paparazzi - UP' Magazine">
              <a:extLst>
                <a:ext uri="{FF2B5EF4-FFF2-40B4-BE49-F238E27FC236}">
                  <a16:creationId xmlns:a16="http://schemas.microsoft.com/office/drawing/2014/main" id="{3586C0BF-9492-5647-9210-B2A5AC5654A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6950" y="3917494"/>
              <a:ext cx="2448565" cy="1641750"/>
            </a:xfrm>
            <a:prstGeom prst="rect">
              <a:avLst/>
            </a:prstGeom>
            <a:noFill/>
            <a:ln w="76200">
              <a:solidFill>
                <a:srgbClr val="B9B3F4"/>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3B2B45-EED6-D645-B40D-F702CC51C974}"/>
                </a:ext>
              </a:extLst>
            </p:cNvPr>
            <p:cNvSpPr txBox="1"/>
            <p:nvPr/>
          </p:nvSpPr>
          <p:spPr>
            <a:xfrm>
              <a:off x="4616950" y="5617496"/>
              <a:ext cx="2474514" cy="276999"/>
            </a:xfrm>
            <a:prstGeom prst="rect">
              <a:avLst/>
            </a:prstGeom>
            <a:noFill/>
          </p:spPr>
          <p:txBody>
            <a:bodyPr wrap="square" rtlCol="0">
              <a:spAutoFit/>
            </a:bodyPr>
            <a:lstStyle/>
            <a:p>
              <a:pPr algn="ct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https://up-</a:t>
              </a:r>
              <a:r>
                <a:rPr lang="en-US" sz="6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magazine.info</a:t>
              </a: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6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en</a:t>
              </a:r>
              <a:r>
                <a:rPr lang="en-US" sz="6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/technologies-a-la-pointe/lab/7529-facebook-veut-inventer-le-paparazzi-personnel/</a:t>
              </a:r>
            </a:p>
          </p:txBody>
        </p:sp>
      </p:grpSp>
      <p:pic>
        <p:nvPicPr>
          <p:cNvPr id="21" name="Picture 20">
            <a:extLst>
              <a:ext uri="{FF2B5EF4-FFF2-40B4-BE49-F238E27FC236}">
                <a16:creationId xmlns:a16="http://schemas.microsoft.com/office/drawing/2014/main" id="{701AA142-2ED4-294A-895E-453592984572}"/>
              </a:ext>
            </a:extLst>
          </p:cNvPr>
          <p:cNvPicPr>
            <a:picLocks noChangeAspect="1"/>
          </p:cNvPicPr>
          <p:nvPr/>
        </p:nvPicPr>
        <p:blipFill>
          <a:blip r:embed="rId7"/>
          <a:stretch>
            <a:fillRect/>
          </a:stretch>
        </p:blipFill>
        <p:spPr>
          <a:xfrm flipH="1">
            <a:off x="2501908" y="5180003"/>
            <a:ext cx="1450338" cy="1288129"/>
          </a:xfrm>
          <a:prstGeom prst="rect">
            <a:avLst/>
          </a:prstGeom>
        </p:spPr>
      </p:pic>
    </p:spTree>
    <p:extLst>
      <p:ext uri="{BB962C8B-B14F-4D97-AF65-F5344CB8AC3E}">
        <p14:creationId xmlns:p14="http://schemas.microsoft.com/office/powerpoint/2010/main" val="1124338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F624E-8216-6845-87E1-F7A144A6CD8E}"/>
              </a:ext>
            </a:extLst>
          </p:cNvPr>
          <p:cNvSpPr>
            <a:spLocks noGrp="1"/>
          </p:cNvSpPr>
          <p:nvPr>
            <p:ph type="title"/>
          </p:nvPr>
        </p:nvSpPr>
        <p:spPr/>
        <p:txBody>
          <a:bodyPr/>
          <a:lstStyle/>
          <a:p>
            <a:r>
              <a:rPr lang="en-US" b="1" dirty="0"/>
              <a:t>Goal Theories</a:t>
            </a:r>
            <a:endParaRPr lang="en-US" dirty="0"/>
          </a:p>
        </p:txBody>
      </p:sp>
      <p:sp>
        <p:nvSpPr>
          <p:cNvPr id="3" name="Content Placeholder 2">
            <a:extLst>
              <a:ext uri="{FF2B5EF4-FFF2-40B4-BE49-F238E27FC236}">
                <a16:creationId xmlns:a16="http://schemas.microsoft.com/office/drawing/2014/main" id="{641DD032-DF72-8642-A930-C9B347CE37AB}"/>
              </a:ext>
            </a:extLst>
          </p:cNvPr>
          <p:cNvSpPr>
            <a:spLocks noGrp="1"/>
          </p:cNvSpPr>
          <p:nvPr>
            <p:ph idx="1"/>
          </p:nvPr>
        </p:nvSpPr>
        <p:spPr/>
        <p:txBody>
          <a:bodyPr>
            <a:normAutofit/>
          </a:bodyPr>
          <a:lstStyle/>
          <a:p>
            <a:pPr marL="0" indent="0">
              <a:buNone/>
            </a:pPr>
            <a:r>
              <a:rPr lang="en-US" dirty="0"/>
              <a:t>MS licensed by non-exhaustive contextual goals</a:t>
            </a:r>
            <a:r>
              <a:rPr lang="en-US" b="1" dirty="0"/>
              <a:t>.</a:t>
            </a:r>
            <a:br>
              <a:rPr lang="en-US" b="1" dirty="0"/>
            </a:br>
            <a:r>
              <a:rPr lang="en-US" sz="1600" dirty="0">
                <a:solidFill>
                  <a:schemeClr val="bg1">
                    <a:lumMod val="50000"/>
                  </a:schemeClr>
                </a:solidFill>
              </a:rPr>
              <a:t>(</a:t>
            </a:r>
            <a:r>
              <a:rPr lang="en-US" sz="1600" dirty="0" err="1">
                <a:solidFill>
                  <a:schemeClr val="bg1">
                    <a:lumMod val="50000"/>
                  </a:schemeClr>
                </a:solidFill>
              </a:rPr>
              <a:t>Groenendijk</a:t>
            </a:r>
            <a:r>
              <a:rPr lang="en-US" sz="1600" dirty="0">
                <a:solidFill>
                  <a:schemeClr val="bg1">
                    <a:lumMod val="50000"/>
                  </a:schemeClr>
                </a:solidFill>
              </a:rPr>
              <a:t> &amp; </a:t>
            </a:r>
            <a:r>
              <a:rPr lang="en-US" sz="1600" dirty="0" err="1">
                <a:solidFill>
                  <a:schemeClr val="bg1">
                    <a:lumMod val="50000"/>
                  </a:schemeClr>
                </a:solidFill>
              </a:rPr>
              <a:t>Stokhof</a:t>
            </a:r>
            <a:r>
              <a:rPr lang="en-US" sz="1600" dirty="0">
                <a:solidFill>
                  <a:schemeClr val="bg1">
                    <a:lumMod val="50000"/>
                  </a:schemeClr>
                </a:solidFill>
              </a:rPr>
              <a:t> 1982, 1984; Ginzburg 1995; Asher &amp; </a:t>
            </a:r>
            <a:r>
              <a:rPr lang="en-US" sz="1600" dirty="0" err="1">
                <a:solidFill>
                  <a:schemeClr val="bg1">
                    <a:lumMod val="50000"/>
                  </a:schemeClr>
                </a:solidFill>
              </a:rPr>
              <a:t>Lascarides</a:t>
            </a:r>
            <a:r>
              <a:rPr lang="en-US" sz="1600" dirty="0">
                <a:solidFill>
                  <a:schemeClr val="bg1">
                    <a:lumMod val="50000"/>
                  </a:schemeClr>
                </a:solidFill>
              </a:rPr>
              <a:t> 1998; Beck &amp; </a:t>
            </a:r>
            <a:r>
              <a:rPr lang="en-US" sz="1600" dirty="0" err="1">
                <a:solidFill>
                  <a:schemeClr val="bg1">
                    <a:lumMod val="50000"/>
                  </a:schemeClr>
                </a:solidFill>
              </a:rPr>
              <a:t>Rullmann</a:t>
            </a:r>
            <a:r>
              <a:rPr lang="en-US" sz="1600" dirty="0">
                <a:solidFill>
                  <a:schemeClr val="bg1">
                    <a:lumMod val="50000"/>
                  </a:schemeClr>
                </a:solidFill>
              </a:rPr>
              <a:t> 1999; </a:t>
            </a:r>
            <a:r>
              <a:rPr lang="en-US" sz="1600" dirty="0" err="1">
                <a:solidFill>
                  <a:schemeClr val="bg1">
                    <a:lumMod val="50000"/>
                  </a:schemeClr>
                </a:solidFill>
              </a:rPr>
              <a:t>Lahiri</a:t>
            </a:r>
            <a:r>
              <a:rPr lang="en-US" sz="1600" dirty="0">
                <a:solidFill>
                  <a:schemeClr val="bg1">
                    <a:lumMod val="50000"/>
                  </a:schemeClr>
                </a:solidFill>
              </a:rPr>
              <a:t> 2002; van </a:t>
            </a:r>
            <a:r>
              <a:rPr lang="en-US" sz="1600" dirty="0" err="1">
                <a:solidFill>
                  <a:schemeClr val="bg1">
                    <a:lumMod val="50000"/>
                  </a:schemeClr>
                </a:solidFill>
              </a:rPr>
              <a:t>Rooij</a:t>
            </a:r>
            <a:r>
              <a:rPr lang="en-US" sz="1600" dirty="0">
                <a:solidFill>
                  <a:schemeClr val="bg1">
                    <a:lumMod val="50000"/>
                  </a:schemeClr>
                </a:solidFill>
              </a:rPr>
              <a:t> 2003, 2004; Schulz &amp; van </a:t>
            </a:r>
            <a:r>
              <a:rPr lang="en-US" sz="1600" dirty="0" err="1">
                <a:solidFill>
                  <a:schemeClr val="bg1">
                    <a:lumMod val="50000"/>
                  </a:schemeClr>
                </a:solidFill>
              </a:rPr>
              <a:t>Rooij</a:t>
            </a:r>
            <a:r>
              <a:rPr lang="en-US" sz="1600" dirty="0">
                <a:solidFill>
                  <a:schemeClr val="bg1">
                    <a:lumMod val="50000"/>
                  </a:schemeClr>
                </a:solidFill>
              </a:rPr>
              <a:t> 2004; IS folks, Theiler et al 2019; </a:t>
            </a:r>
            <a:r>
              <a:rPr lang="en-US" sz="1600" dirty="0" err="1">
                <a:solidFill>
                  <a:schemeClr val="bg1">
                    <a:lumMod val="50000"/>
                  </a:schemeClr>
                </a:solidFill>
              </a:rPr>
              <a:t>Roelofsen</a:t>
            </a:r>
            <a:r>
              <a:rPr lang="en-US" sz="1600" dirty="0">
                <a:solidFill>
                  <a:schemeClr val="bg1">
                    <a:lumMod val="50000"/>
                  </a:schemeClr>
                </a:solidFill>
              </a:rPr>
              <a:t> &amp; </a:t>
            </a:r>
            <a:r>
              <a:rPr lang="en-US" sz="1600" dirty="0" err="1">
                <a:solidFill>
                  <a:schemeClr val="bg1">
                    <a:lumMod val="50000"/>
                  </a:schemeClr>
                </a:solidFill>
              </a:rPr>
              <a:t>Dotlačil</a:t>
            </a:r>
            <a:r>
              <a:rPr lang="en-US" sz="1600" dirty="0">
                <a:solidFill>
                  <a:schemeClr val="bg1">
                    <a:lumMod val="50000"/>
                  </a:schemeClr>
                </a:solidFill>
              </a:rPr>
              <a:t> 2019)</a:t>
            </a:r>
          </a:p>
          <a:p>
            <a:pPr marL="0" indent="0">
              <a:buNone/>
            </a:pPr>
            <a:endParaRPr lang="en-US" dirty="0"/>
          </a:p>
          <a:p>
            <a:r>
              <a:rPr lang="en-US" dirty="0"/>
              <a:t>All questions should allow MS when goals are MS, </a:t>
            </a:r>
            <a:r>
              <a:rPr lang="en-US" i="1" dirty="0" err="1"/>
              <a:t>ceterus</a:t>
            </a:r>
            <a:r>
              <a:rPr lang="en-US" i="1" dirty="0"/>
              <a:t> </a:t>
            </a:r>
            <a:r>
              <a:rPr lang="en-US" i="1" dirty="0" err="1"/>
              <a:t>peribus</a:t>
            </a:r>
            <a:r>
              <a:rPr lang="en-US" dirty="0"/>
              <a:t>…</a:t>
            </a:r>
          </a:p>
          <a:p>
            <a:endParaRPr lang="en-US" dirty="0"/>
          </a:p>
          <a:p>
            <a:r>
              <a:rPr lang="en-US" dirty="0"/>
              <a:t>MS will never be </a:t>
            </a:r>
            <a:r>
              <a:rPr lang="en-US" i="1" dirty="0"/>
              <a:t>more informative </a:t>
            </a:r>
            <a:r>
              <a:rPr lang="en-US" dirty="0"/>
              <a:t>than MA (Van </a:t>
            </a:r>
            <a:r>
              <a:rPr lang="en-US" dirty="0" err="1"/>
              <a:t>Rooij</a:t>
            </a:r>
            <a:r>
              <a:rPr lang="en-US" dirty="0"/>
              <a:t> 2003, 2004)</a:t>
            </a:r>
          </a:p>
        </p:txBody>
      </p:sp>
      <p:sp>
        <p:nvSpPr>
          <p:cNvPr id="4" name="Slide Number Placeholder 3">
            <a:extLst>
              <a:ext uri="{FF2B5EF4-FFF2-40B4-BE49-F238E27FC236}">
                <a16:creationId xmlns:a16="http://schemas.microsoft.com/office/drawing/2014/main" id="{90A2CB83-0485-F04C-8BE9-BCD08E9EA304}"/>
              </a:ext>
            </a:extLst>
          </p:cNvPr>
          <p:cNvSpPr>
            <a:spLocks noGrp="1"/>
          </p:cNvSpPr>
          <p:nvPr>
            <p:ph type="sldNum" sz="quarter" idx="12"/>
          </p:nvPr>
        </p:nvSpPr>
        <p:spPr/>
        <p:txBody>
          <a:bodyPr/>
          <a:lstStyle/>
          <a:p>
            <a:fld id="{FEB9F926-EAA6-3E43-AD95-B802FED0C1D7}" type="slidenum">
              <a:rPr lang="en-US" smtClean="0"/>
              <a:t>15</a:t>
            </a:fld>
            <a:endParaRPr lang="en-US"/>
          </a:p>
        </p:txBody>
      </p:sp>
    </p:spTree>
    <p:extLst>
      <p:ext uri="{BB962C8B-B14F-4D97-AF65-F5344CB8AC3E}">
        <p14:creationId xmlns:p14="http://schemas.microsoft.com/office/powerpoint/2010/main" val="3857235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37C-B5F6-6C46-8438-26B9866B24DA}"/>
              </a:ext>
            </a:extLst>
          </p:cNvPr>
          <p:cNvSpPr>
            <a:spLocks noGrp="1"/>
          </p:cNvSpPr>
          <p:nvPr>
            <p:ph type="title"/>
          </p:nvPr>
        </p:nvSpPr>
        <p:spPr/>
        <p:txBody>
          <a:bodyPr/>
          <a:lstStyle/>
          <a:p>
            <a:r>
              <a:rPr lang="en-US" dirty="0"/>
              <a:t>B. Generalizing MS</a:t>
            </a:r>
          </a:p>
        </p:txBody>
      </p:sp>
      <p:sp>
        <p:nvSpPr>
          <p:cNvPr id="3" name="Text Placeholder 2">
            <a:extLst>
              <a:ext uri="{FF2B5EF4-FFF2-40B4-BE49-F238E27FC236}">
                <a16:creationId xmlns:a16="http://schemas.microsoft.com/office/drawing/2014/main" id="{E2045FFB-1A73-A249-897F-35840A72A748}"/>
              </a:ext>
            </a:extLst>
          </p:cNvPr>
          <p:cNvSpPr>
            <a:spLocks noGrp="1"/>
          </p:cNvSpPr>
          <p:nvPr>
            <p:ph type="body" idx="1"/>
          </p:nvPr>
        </p:nvSpPr>
        <p:spPr/>
        <p:txBody>
          <a:bodyPr/>
          <a:lstStyle/>
          <a:p>
            <a:r>
              <a:rPr lang="en-US" dirty="0"/>
              <a:t>Experiments 1 and 2 (Moyer &amp; </a:t>
            </a:r>
            <a:r>
              <a:rPr lang="en-US" dirty="0" err="1"/>
              <a:t>Syrett</a:t>
            </a:r>
            <a:r>
              <a:rPr lang="en-US" dirty="0"/>
              <a:t> 2019, </a:t>
            </a:r>
            <a:r>
              <a:rPr lang="en-US" dirty="0" err="1"/>
              <a:t>SuB</a:t>
            </a:r>
            <a:r>
              <a:rPr lang="en-US" dirty="0"/>
              <a:t>, CLS)</a:t>
            </a:r>
          </a:p>
        </p:txBody>
      </p:sp>
      <p:sp>
        <p:nvSpPr>
          <p:cNvPr id="4" name="Slide Number Placeholder 3">
            <a:extLst>
              <a:ext uri="{FF2B5EF4-FFF2-40B4-BE49-F238E27FC236}">
                <a16:creationId xmlns:a16="http://schemas.microsoft.com/office/drawing/2014/main" id="{C491204E-120D-D645-92DB-C46708E8697F}"/>
              </a:ext>
            </a:extLst>
          </p:cNvPr>
          <p:cNvSpPr>
            <a:spLocks noGrp="1"/>
          </p:cNvSpPr>
          <p:nvPr>
            <p:ph type="sldNum" sz="quarter" idx="12"/>
          </p:nvPr>
        </p:nvSpPr>
        <p:spPr/>
        <p:txBody>
          <a:bodyPr/>
          <a:lstStyle/>
          <a:p>
            <a:fld id="{C37A6A5D-4452-2B46-A9F4-EDAA047C7BD2}" type="slidenum">
              <a:rPr lang="en-US" smtClean="0"/>
              <a:t>16</a:t>
            </a:fld>
            <a:endParaRPr lang="en-US"/>
          </a:p>
        </p:txBody>
      </p:sp>
    </p:spTree>
    <p:extLst>
      <p:ext uri="{BB962C8B-B14F-4D97-AF65-F5344CB8AC3E}">
        <p14:creationId xmlns:p14="http://schemas.microsoft.com/office/powerpoint/2010/main" val="4026562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79AF-0C39-3F4E-A4FE-BE6E8820C9AD}"/>
              </a:ext>
            </a:extLst>
          </p:cNvPr>
          <p:cNvSpPr>
            <a:spLocks noGrp="1"/>
          </p:cNvSpPr>
          <p:nvPr>
            <p:ph type="title"/>
          </p:nvPr>
        </p:nvSpPr>
        <p:spPr/>
        <p:txBody>
          <a:bodyPr/>
          <a:lstStyle/>
          <a:p>
            <a:r>
              <a:rPr lang="en-US" dirty="0"/>
              <a:t>Hypotheses</a:t>
            </a:r>
          </a:p>
        </p:txBody>
      </p:sp>
      <p:sp>
        <p:nvSpPr>
          <p:cNvPr id="3" name="Content Placeholder 2">
            <a:extLst>
              <a:ext uri="{FF2B5EF4-FFF2-40B4-BE49-F238E27FC236}">
                <a16:creationId xmlns:a16="http://schemas.microsoft.com/office/drawing/2014/main" id="{54D9A20A-E9C8-224E-BA92-BD8E64B5592D}"/>
              </a:ext>
            </a:extLst>
          </p:cNvPr>
          <p:cNvSpPr>
            <a:spLocks noGrp="1"/>
          </p:cNvSpPr>
          <p:nvPr>
            <p:ph idx="1"/>
          </p:nvPr>
        </p:nvSpPr>
        <p:spPr/>
        <p:txBody>
          <a:bodyPr>
            <a:normAutofit/>
          </a:bodyPr>
          <a:lstStyle/>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H1 | Modal </a:t>
            </a:r>
            <a:r>
              <a:rPr lang="en-US"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(/non-finite)</a:t>
            </a:r>
            <a:r>
              <a:rPr lang="en-US" b="1" dirty="0">
                <a:latin typeface="Helvetica Neue" panose="02000503000000020004" pitchFamily="2" charset="0"/>
                <a:ea typeface="Helvetica Neue" panose="02000503000000020004" pitchFamily="2" charset="0"/>
                <a:cs typeface="Helvetica Neue" panose="02000503000000020004" pitchFamily="2" charset="0"/>
              </a:rPr>
              <a:t> is </a:t>
            </a:r>
            <a:r>
              <a:rPr lang="en-US" b="1" u="sng"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necessary</a:t>
            </a:r>
            <a:r>
              <a:rPr lang="en-US" b="1" dirty="0">
                <a:latin typeface="Helvetica Neue" panose="02000503000000020004" pitchFamily="2" charset="0"/>
                <a:ea typeface="Helvetica Neue" panose="02000503000000020004" pitchFamily="2" charset="0"/>
                <a:cs typeface="Helvetica Neue" panose="02000503000000020004" pitchFamily="2" charset="0"/>
              </a:rPr>
              <a:t> for MS.</a:t>
            </a:r>
            <a:br>
              <a:rPr lang="en-US" b="1" dirty="0">
                <a:latin typeface="Helvetica Neue" panose="02000503000000020004" pitchFamily="2" charset="0"/>
                <a:ea typeface="Helvetica Neue" panose="02000503000000020004" pitchFamily="2" charset="0"/>
                <a:cs typeface="Helvetica Neue" panose="02000503000000020004" pitchFamily="2" charset="0"/>
              </a:rPr>
            </a:b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MS should be accepted only in the presence of</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dirty="0">
                <a:latin typeface="Helvetica Neue" panose="02000503000000020004" pitchFamily="2" charset="0"/>
                <a:ea typeface="Helvetica Neue" panose="02000503000000020004" pitchFamily="2" charset="0"/>
                <a:cs typeface="Helvetica Neue" panose="02000503000000020004" pitchFamily="2" charset="0"/>
              </a:rPr>
              <a:t>	modal/non-finite clauses, modulo pragmatics.</a:t>
            </a: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latin typeface="Helvetica Neue" panose="02000503000000020004" pitchFamily="2" charset="0"/>
                <a:ea typeface="Helvetica Neue" panose="02000503000000020004" pitchFamily="2" charset="0"/>
                <a:cs typeface="Helvetica Neue" panose="02000503000000020004" pitchFamily="2" charset="0"/>
              </a:rPr>
              <a:t>H2 | Modal </a:t>
            </a:r>
            <a:r>
              <a:rPr lang="en-US"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(/non-finite)</a:t>
            </a:r>
            <a:r>
              <a:rPr lang="en-US" b="1" dirty="0">
                <a:latin typeface="Helvetica Neue" panose="02000503000000020004" pitchFamily="2" charset="0"/>
                <a:ea typeface="Helvetica Neue" panose="02000503000000020004" pitchFamily="2" charset="0"/>
                <a:cs typeface="Helvetica Neue" panose="02000503000000020004" pitchFamily="2" charset="0"/>
              </a:rPr>
              <a:t> is </a:t>
            </a:r>
            <a:r>
              <a:rPr lang="en-US" b="1" u="sng"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not necessary</a:t>
            </a: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 </a:t>
            </a:r>
            <a:r>
              <a:rPr lang="en-US" b="1" dirty="0">
                <a:latin typeface="Helvetica Neue" panose="02000503000000020004" pitchFamily="2" charset="0"/>
                <a:ea typeface="Helvetica Neue" panose="02000503000000020004" pitchFamily="2" charset="0"/>
                <a:cs typeface="Helvetica Neue" panose="02000503000000020004" pitchFamily="2" charset="0"/>
              </a:rPr>
              <a:t>for MS.</a:t>
            </a: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	We should see acceptance across both clauses, 	modulo pragmatics.</a:t>
            </a:r>
          </a:p>
        </p:txBody>
      </p:sp>
      <p:sp>
        <p:nvSpPr>
          <p:cNvPr id="5" name="Slide Number Placeholder 4">
            <a:extLst>
              <a:ext uri="{FF2B5EF4-FFF2-40B4-BE49-F238E27FC236}">
                <a16:creationId xmlns:a16="http://schemas.microsoft.com/office/drawing/2014/main" id="{9029B576-5923-694A-AF6D-66163220DD1C}"/>
              </a:ext>
            </a:extLst>
          </p:cNvPr>
          <p:cNvSpPr>
            <a:spLocks noGrp="1"/>
          </p:cNvSpPr>
          <p:nvPr>
            <p:ph type="sldNum" sz="quarter" idx="12"/>
          </p:nvPr>
        </p:nvSpPr>
        <p:spPr/>
        <p:txBody>
          <a:bodyPr/>
          <a:lstStyle/>
          <a:p>
            <a:fld id="{C37A6A5D-4452-2B46-A9F4-EDAA047C7BD2}" type="slidenum">
              <a:rPr lang="en-US" smtClean="0"/>
              <a:t>17</a:t>
            </a:fld>
            <a:endParaRPr lang="en-US"/>
          </a:p>
        </p:txBody>
      </p:sp>
    </p:spTree>
    <p:extLst>
      <p:ext uri="{BB962C8B-B14F-4D97-AF65-F5344CB8AC3E}">
        <p14:creationId xmlns:p14="http://schemas.microsoft.com/office/powerpoint/2010/main" val="3815710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7F572-0E87-0544-AF85-9C2DF548756F}"/>
              </a:ext>
            </a:extLst>
          </p:cNvPr>
          <p:cNvSpPr>
            <a:spLocks noGrp="1"/>
          </p:cNvSpPr>
          <p:nvPr>
            <p:ph type="title"/>
          </p:nvPr>
        </p:nvSpPr>
        <p:spPr/>
        <p:txBody>
          <a:bodyPr/>
          <a:lstStyle/>
          <a:p>
            <a:r>
              <a:rPr lang="en-US" b="1" dirty="0"/>
              <a:t>Stimuli</a:t>
            </a:r>
            <a:r>
              <a:rPr lang="en-US" dirty="0"/>
              <a:t> | -FIN </a:t>
            </a:r>
            <a:r>
              <a:rPr lang="en-US" i="1" dirty="0"/>
              <a:t>where</a:t>
            </a:r>
          </a:p>
        </p:txBody>
      </p:sp>
      <p:sp>
        <p:nvSpPr>
          <p:cNvPr id="3" name="Content Placeholder 2">
            <a:extLst>
              <a:ext uri="{FF2B5EF4-FFF2-40B4-BE49-F238E27FC236}">
                <a16:creationId xmlns:a16="http://schemas.microsoft.com/office/drawing/2014/main" id="{DBB01A00-5D8A-4844-8CDC-550A4791BF9C}"/>
              </a:ext>
            </a:extLst>
          </p:cNvPr>
          <p:cNvSpPr>
            <a:spLocks noGrp="1"/>
          </p:cNvSpPr>
          <p:nvPr>
            <p:ph idx="1"/>
          </p:nvPr>
        </p:nvSpPr>
        <p:spPr>
          <a:xfrm>
            <a:off x="707231" y="2076153"/>
            <a:ext cx="8872538" cy="3671441"/>
          </a:xfrm>
        </p:spPr>
        <p:txBody>
          <a:bodyPr>
            <a:normAutofit fontScale="92500" lnSpcReduction="20000"/>
          </a:bodyPr>
          <a:lstStyle/>
          <a:p>
            <a:pPr marL="0" indent="0">
              <a:buNone/>
            </a:pPr>
            <a:r>
              <a:rPr lang="en-US" dirty="0">
                <a:latin typeface="Andale Mono" panose="020B0509000000000004" pitchFamily="49" charset="0"/>
                <a:ea typeface="Helvetica Neue" panose="02000503000000020004" pitchFamily="2" charset="0"/>
                <a:cs typeface="Helvetica Neue" panose="02000503000000020004" pitchFamily="2" charset="0"/>
              </a:rPr>
              <a:t>Billy and his neighbors are playing hide and seek in the park. It is his turn to close his eyes and count to ten. </a:t>
            </a:r>
          </a:p>
          <a:p>
            <a:pPr marL="0" indent="0">
              <a:buNone/>
            </a:pPr>
            <a:endParaRPr lang="en-US" dirty="0">
              <a:latin typeface="Andale Mono" panose="020B0509000000000004" pitchFamily="49" charset="0"/>
              <a:ea typeface="Helvetica Neue" panose="02000503000000020004" pitchFamily="2" charset="0"/>
              <a:cs typeface="Helvetica Neue" panose="02000503000000020004" pitchFamily="2" charset="0"/>
            </a:endParaRPr>
          </a:p>
          <a:p>
            <a:pPr marL="0" indent="0">
              <a:buNone/>
            </a:pPr>
            <a:r>
              <a:rPr lang="en-US" dirty="0">
                <a:latin typeface="Andale Mono" panose="020B0509000000000004" pitchFamily="49" charset="0"/>
                <a:ea typeface="Helvetica Neue" panose="02000503000000020004" pitchFamily="2" charset="0"/>
                <a:cs typeface="Helvetica Neue" panose="02000503000000020004" pitchFamily="2" charset="0"/>
              </a:rPr>
              <a:t>Actually, his friends are hidden under the slide, in the tunnel, and behind the swings, but not in the tree. </a:t>
            </a:r>
          </a:p>
          <a:p>
            <a:pPr marL="0" indent="0">
              <a:buNone/>
            </a:pPr>
            <a:endParaRPr lang="en-US" dirty="0">
              <a:latin typeface="Andale Mono" panose="020B0509000000000004" pitchFamily="49" charset="0"/>
              <a:ea typeface="Helvetica Neue" panose="02000503000000020004" pitchFamily="2" charset="0"/>
              <a:cs typeface="Helvetica Neue" panose="02000503000000020004" pitchFamily="2" charset="0"/>
            </a:endParaRPr>
          </a:p>
          <a:p>
            <a:pPr marL="0" indent="0">
              <a:buNone/>
            </a:pPr>
            <a:r>
              <a:rPr lang="en-US" dirty="0">
                <a:latin typeface="Andale Mono" panose="020B0509000000000004" pitchFamily="49" charset="0"/>
                <a:ea typeface="Helvetica Neue" panose="02000503000000020004" pitchFamily="2" charset="0"/>
                <a:cs typeface="Helvetica Neue" panose="02000503000000020004" pitchFamily="2" charset="0"/>
              </a:rPr>
              <a:t>After he is finished counting, he sees his classmate Jimmy, and asks Jimmy to help him find his friends. </a:t>
            </a:r>
          </a:p>
        </p:txBody>
      </p:sp>
      <p:sp>
        <p:nvSpPr>
          <p:cNvPr id="4" name="Slide Number Placeholder 3">
            <a:extLst>
              <a:ext uri="{FF2B5EF4-FFF2-40B4-BE49-F238E27FC236}">
                <a16:creationId xmlns:a16="http://schemas.microsoft.com/office/drawing/2014/main" id="{9D2E3B6B-131E-7641-BC40-D349AAA14A6C}"/>
              </a:ext>
            </a:extLst>
          </p:cNvPr>
          <p:cNvSpPr>
            <a:spLocks noGrp="1"/>
          </p:cNvSpPr>
          <p:nvPr>
            <p:ph type="sldNum" sz="quarter" idx="12"/>
          </p:nvPr>
        </p:nvSpPr>
        <p:spPr/>
        <p:txBody>
          <a:bodyPr/>
          <a:lstStyle/>
          <a:p>
            <a:fld id="{C37A6A5D-4452-2B46-A9F4-EDAA047C7BD2}" type="slidenum">
              <a:rPr lang="en-US" smtClean="0"/>
              <a:t>18</a:t>
            </a:fld>
            <a:endParaRPr lang="en-US"/>
          </a:p>
        </p:txBody>
      </p:sp>
    </p:spTree>
    <p:extLst>
      <p:ext uri="{BB962C8B-B14F-4D97-AF65-F5344CB8AC3E}">
        <p14:creationId xmlns:p14="http://schemas.microsoft.com/office/powerpoint/2010/main" val="1075951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BE39-1BA4-6143-9993-9DD1C7DEC519}"/>
              </a:ext>
            </a:extLst>
          </p:cNvPr>
          <p:cNvSpPr>
            <a:spLocks noGrp="1"/>
          </p:cNvSpPr>
          <p:nvPr>
            <p:ph type="title"/>
          </p:nvPr>
        </p:nvSpPr>
        <p:spPr/>
        <p:txBody>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Test</a:t>
            </a:r>
          </a:p>
        </p:txBody>
      </p:sp>
      <p:sp>
        <p:nvSpPr>
          <p:cNvPr id="4" name="Rectangle 3">
            <a:extLst>
              <a:ext uri="{FF2B5EF4-FFF2-40B4-BE49-F238E27FC236}">
                <a16:creationId xmlns:a16="http://schemas.microsoft.com/office/drawing/2014/main" id="{7A751BC7-574C-1D43-BBF2-33A54DBDAF03}"/>
              </a:ext>
            </a:extLst>
          </p:cNvPr>
          <p:cNvSpPr/>
          <p:nvPr/>
        </p:nvSpPr>
        <p:spPr>
          <a:xfrm>
            <a:off x="1036736" y="4840507"/>
            <a:ext cx="8213527" cy="1253058"/>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Content Placeholder 2">
            <a:extLst>
              <a:ext uri="{FF2B5EF4-FFF2-40B4-BE49-F238E27FC236}">
                <a16:creationId xmlns:a16="http://schemas.microsoft.com/office/drawing/2014/main" id="{64D60F7A-6B18-F04E-8814-1926EBA6B685}"/>
              </a:ext>
            </a:extLst>
          </p:cNvPr>
          <p:cNvSpPr>
            <a:spLocks noGrp="1"/>
          </p:cNvSpPr>
          <p:nvPr>
            <p:ph idx="1"/>
          </p:nvPr>
        </p:nvSpPr>
        <p:spPr/>
        <p:txBody>
          <a:bodyPr/>
          <a:lstStyle/>
          <a:p>
            <a:pPr marL="0" indent="0" algn="ctr">
              <a:buNone/>
            </a:pPr>
            <a:r>
              <a:rPr lang="en-US" sz="2500" dirty="0">
                <a:latin typeface="Andale Mono" panose="020B0509000000000004" pitchFamily="49" charset="0"/>
                <a:ea typeface="Helvetica Neue" panose="02000503000000020004" pitchFamily="2" charset="0"/>
                <a:cs typeface="Helvetica Neue" panose="02000503000000020004" pitchFamily="2" charset="0"/>
              </a:rPr>
              <a:t>Jimmy says, “Under the slide.”</a:t>
            </a:r>
          </a:p>
          <a:p>
            <a:pPr marL="0" indent="0" algn="ctr">
              <a:buNone/>
            </a:pPr>
            <a:endParaRPr lang="en-US" sz="2500" dirty="0">
              <a:latin typeface="Andale Mono" panose="020B0509000000000004" pitchFamily="49" charset="0"/>
              <a:ea typeface="Helvetica Neue" panose="02000503000000020004" pitchFamily="2" charset="0"/>
              <a:cs typeface="Helvetica Neue" panose="02000503000000020004" pitchFamily="2" charset="0"/>
            </a:endParaRPr>
          </a:p>
          <a:p>
            <a:pPr marL="0" indent="0" algn="ctr">
              <a:buNone/>
            </a:pPr>
            <a:r>
              <a:rPr lang="en-US" sz="2500" dirty="0">
                <a:latin typeface="Andale Mono" panose="020B0509000000000004" pitchFamily="49" charset="0"/>
                <a:ea typeface="Helvetica Neue" panose="02000503000000020004" pitchFamily="2" charset="0"/>
                <a:cs typeface="Helvetica Neue" panose="02000503000000020004" pitchFamily="2" charset="0"/>
              </a:rPr>
              <a:t>Billy reports, “Jimmy knows where to find the people hiding.”</a:t>
            </a:r>
            <a:br>
              <a:rPr lang="en-US" dirty="0">
                <a:latin typeface="Andale Mono" panose="020B0509000000000004" pitchFamily="49" charset="0"/>
                <a:ea typeface="Helvetica Neue" panose="02000503000000020004" pitchFamily="2" charset="0"/>
                <a:cs typeface="Helvetica Neue" panose="02000503000000020004" pitchFamily="2" charset="0"/>
              </a:rPr>
            </a:br>
            <a:endParaRPr lang="en-US" dirty="0">
              <a:latin typeface="Andale Mono" panose="020B0509000000000004" pitchFamily="49" charset="0"/>
              <a:ea typeface="Helvetica Neue" panose="02000503000000020004" pitchFamily="2" charset="0"/>
              <a:cs typeface="Helvetica Neue" panose="02000503000000020004" pitchFamily="2" charset="0"/>
            </a:endParaRPr>
          </a:p>
          <a:p>
            <a:pPr marL="0" indent="0" algn="ctr">
              <a:buNone/>
            </a:pPr>
            <a:endParaRPr lang="en-US" dirty="0">
              <a:latin typeface="Andale Mono" panose="020B0509000000000004" pitchFamily="49" charset="0"/>
              <a:ea typeface="Helvetica Neue" panose="02000503000000020004" pitchFamily="2" charset="0"/>
              <a:cs typeface="Helvetica Neue" panose="02000503000000020004" pitchFamily="2" charset="0"/>
            </a:endParaRPr>
          </a:p>
          <a:p>
            <a:pPr marL="0" indent="0" algn="ctr">
              <a:buNone/>
            </a:pPr>
            <a:endParaRPr lang="en-US" dirty="0">
              <a:latin typeface="Andale Mono" panose="020B0509000000000004" pitchFamily="49" charset="0"/>
              <a:ea typeface="Helvetica Neue" panose="02000503000000020004" pitchFamily="2" charset="0"/>
              <a:cs typeface="Helvetica Neue" panose="02000503000000020004" pitchFamily="2" charset="0"/>
            </a:endParaRPr>
          </a:p>
          <a:p>
            <a:pPr marL="0" indent="0" algn="ctr">
              <a:buNone/>
            </a:pPr>
            <a:r>
              <a:rPr lang="en-US" dirty="0">
                <a:latin typeface="Andale Mono" panose="020B0509000000000004" pitchFamily="49" charset="0"/>
                <a:ea typeface="Helvetica Neue" panose="02000503000000020004" pitchFamily="2" charset="0"/>
                <a:cs typeface="Helvetica Neue" panose="02000503000000020004" pitchFamily="2" charset="0"/>
              </a:rPr>
              <a:t>Is Billy right?</a:t>
            </a:r>
          </a:p>
          <a:p>
            <a:pPr marL="0" indent="0" algn="ctr">
              <a:buNone/>
            </a:pPr>
            <a:r>
              <a:rPr lang="en-US" dirty="0">
                <a:latin typeface="Andale Mono" panose="020B0509000000000004" pitchFamily="49" charset="0"/>
                <a:ea typeface="Helvetica Neue" panose="02000503000000020004" pitchFamily="2" charset="0"/>
                <a:cs typeface="Helvetica Neue" panose="02000503000000020004" pitchFamily="2" charset="0"/>
              </a:rPr>
              <a:t>Yes					No</a:t>
            </a:r>
          </a:p>
        </p:txBody>
      </p:sp>
      <p:grpSp>
        <p:nvGrpSpPr>
          <p:cNvPr id="8" name="Group 7">
            <a:extLst>
              <a:ext uri="{FF2B5EF4-FFF2-40B4-BE49-F238E27FC236}">
                <a16:creationId xmlns:a16="http://schemas.microsoft.com/office/drawing/2014/main" id="{8EE43478-D97D-A848-8407-365E363ADFF3}"/>
              </a:ext>
            </a:extLst>
          </p:cNvPr>
          <p:cNvGrpSpPr/>
          <p:nvPr/>
        </p:nvGrpSpPr>
        <p:grpSpPr>
          <a:xfrm>
            <a:off x="4539014" y="185738"/>
            <a:ext cx="5440998" cy="2148648"/>
            <a:chOff x="4539014" y="185738"/>
            <a:chExt cx="5440998" cy="2148648"/>
          </a:xfrm>
        </p:grpSpPr>
        <p:sp>
          <p:nvSpPr>
            <p:cNvPr id="7" name="Rectangle 6">
              <a:extLst>
                <a:ext uri="{FF2B5EF4-FFF2-40B4-BE49-F238E27FC236}">
                  <a16:creationId xmlns:a16="http://schemas.microsoft.com/office/drawing/2014/main" id="{D9157E62-80D2-3846-930B-A2676831743D}"/>
                </a:ext>
              </a:extLst>
            </p:cNvPr>
            <p:cNvSpPr/>
            <p:nvPr/>
          </p:nvSpPr>
          <p:spPr>
            <a:xfrm>
              <a:off x="4539014" y="1748793"/>
              <a:ext cx="3694545" cy="585593"/>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Oval 5">
              <a:extLst>
                <a:ext uri="{FF2B5EF4-FFF2-40B4-BE49-F238E27FC236}">
                  <a16:creationId xmlns:a16="http://schemas.microsoft.com/office/drawing/2014/main" id="{D022DB87-6555-1E4B-9C70-68DE1181D123}"/>
                </a:ext>
              </a:extLst>
            </p:cNvPr>
            <p:cNvSpPr/>
            <p:nvPr/>
          </p:nvSpPr>
          <p:spPr>
            <a:xfrm>
              <a:off x="8520514" y="185738"/>
              <a:ext cx="1459498" cy="1470992"/>
            </a:xfrm>
            <a:prstGeom prst="ellipse">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Answer </a:t>
              </a:r>
            </a:p>
          </p:txBody>
        </p:sp>
      </p:grpSp>
      <p:grpSp>
        <p:nvGrpSpPr>
          <p:cNvPr id="10" name="Group 9">
            <a:extLst>
              <a:ext uri="{FF2B5EF4-FFF2-40B4-BE49-F238E27FC236}">
                <a16:creationId xmlns:a16="http://schemas.microsoft.com/office/drawing/2014/main" id="{0EEF49B7-1132-E24D-84C3-9B9C6CB50795}"/>
              </a:ext>
            </a:extLst>
          </p:cNvPr>
          <p:cNvGrpSpPr/>
          <p:nvPr/>
        </p:nvGrpSpPr>
        <p:grpSpPr>
          <a:xfrm>
            <a:off x="4645071" y="2719881"/>
            <a:ext cx="1458464" cy="1941237"/>
            <a:chOff x="3974243" y="1817393"/>
            <a:chExt cx="1458464" cy="1941237"/>
          </a:xfrm>
        </p:grpSpPr>
        <p:sp>
          <p:nvSpPr>
            <p:cNvPr id="11" name="Rectangle 10">
              <a:extLst>
                <a:ext uri="{FF2B5EF4-FFF2-40B4-BE49-F238E27FC236}">
                  <a16:creationId xmlns:a16="http://schemas.microsoft.com/office/drawing/2014/main" id="{26A4FE68-FFA3-B348-9CEE-52CAB6E476B1}"/>
                </a:ext>
              </a:extLst>
            </p:cNvPr>
            <p:cNvSpPr/>
            <p:nvPr/>
          </p:nvSpPr>
          <p:spPr>
            <a:xfrm>
              <a:off x="4238144" y="1817393"/>
              <a:ext cx="1194563" cy="483961"/>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Oval 11">
              <a:extLst>
                <a:ext uri="{FF2B5EF4-FFF2-40B4-BE49-F238E27FC236}">
                  <a16:creationId xmlns:a16="http://schemas.microsoft.com/office/drawing/2014/main" id="{693755D3-1AB0-DF40-82A1-FF8232DA05A9}"/>
                </a:ext>
              </a:extLst>
            </p:cNvPr>
            <p:cNvSpPr/>
            <p:nvPr/>
          </p:nvSpPr>
          <p:spPr>
            <a:xfrm>
              <a:off x="3974243" y="2753924"/>
              <a:ext cx="996856" cy="1004706"/>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Verb</a:t>
              </a:r>
            </a:p>
          </p:txBody>
        </p:sp>
      </p:grpSp>
      <p:grpSp>
        <p:nvGrpSpPr>
          <p:cNvPr id="13" name="Group 12">
            <a:extLst>
              <a:ext uri="{FF2B5EF4-FFF2-40B4-BE49-F238E27FC236}">
                <a16:creationId xmlns:a16="http://schemas.microsoft.com/office/drawing/2014/main" id="{332D8830-DDC3-B94B-B9CB-5CB40A7CC63D}"/>
              </a:ext>
            </a:extLst>
          </p:cNvPr>
          <p:cNvGrpSpPr/>
          <p:nvPr/>
        </p:nvGrpSpPr>
        <p:grpSpPr>
          <a:xfrm>
            <a:off x="7270629" y="2691194"/>
            <a:ext cx="1481485" cy="1965852"/>
            <a:chOff x="1686721" y="1645565"/>
            <a:chExt cx="1481485" cy="1965852"/>
          </a:xfrm>
        </p:grpSpPr>
        <p:sp>
          <p:nvSpPr>
            <p:cNvPr id="14" name="Rectangle 13">
              <a:extLst>
                <a:ext uri="{FF2B5EF4-FFF2-40B4-BE49-F238E27FC236}">
                  <a16:creationId xmlns:a16="http://schemas.microsoft.com/office/drawing/2014/main" id="{98220FD8-59F3-9847-8C24-C1AE159BB48F}"/>
                </a:ext>
              </a:extLst>
            </p:cNvPr>
            <p:cNvSpPr/>
            <p:nvPr/>
          </p:nvSpPr>
          <p:spPr>
            <a:xfrm>
              <a:off x="1686721" y="1645565"/>
              <a:ext cx="1481485" cy="532357"/>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5" name="Oval 14">
              <a:extLst>
                <a:ext uri="{FF2B5EF4-FFF2-40B4-BE49-F238E27FC236}">
                  <a16:creationId xmlns:a16="http://schemas.microsoft.com/office/drawing/2014/main" id="{A23BB21E-A42B-4748-A9A9-5BAF36DF75B9}"/>
                </a:ext>
              </a:extLst>
            </p:cNvPr>
            <p:cNvSpPr/>
            <p:nvPr/>
          </p:nvSpPr>
          <p:spPr>
            <a:xfrm>
              <a:off x="1939750" y="2606711"/>
              <a:ext cx="996856" cy="1004706"/>
            </a:xfrm>
            <a:prstGeom prst="ellipse">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-FIN</a:t>
              </a:r>
            </a:p>
          </p:txBody>
        </p:sp>
      </p:grpSp>
      <p:sp>
        <p:nvSpPr>
          <p:cNvPr id="9" name="Slide Number Placeholder 8">
            <a:extLst>
              <a:ext uri="{FF2B5EF4-FFF2-40B4-BE49-F238E27FC236}">
                <a16:creationId xmlns:a16="http://schemas.microsoft.com/office/drawing/2014/main" id="{9D37A378-A787-224F-A54A-3FC4541463F8}"/>
              </a:ext>
            </a:extLst>
          </p:cNvPr>
          <p:cNvSpPr>
            <a:spLocks noGrp="1"/>
          </p:cNvSpPr>
          <p:nvPr>
            <p:ph type="sldNum" sz="quarter" idx="12"/>
          </p:nvPr>
        </p:nvSpPr>
        <p:spPr/>
        <p:txBody>
          <a:bodyPr/>
          <a:lstStyle/>
          <a:p>
            <a:fld id="{C37A6A5D-4452-2B46-A9F4-EDAA047C7BD2}" type="slidenum">
              <a:rPr lang="en-US" smtClean="0"/>
              <a:t>19</a:t>
            </a:fld>
            <a:endParaRPr lang="en-US"/>
          </a:p>
        </p:txBody>
      </p:sp>
      <p:grpSp>
        <p:nvGrpSpPr>
          <p:cNvPr id="16" name="Group 15">
            <a:extLst>
              <a:ext uri="{FF2B5EF4-FFF2-40B4-BE49-F238E27FC236}">
                <a16:creationId xmlns:a16="http://schemas.microsoft.com/office/drawing/2014/main" id="{8FB985E0-8B5C-044B-AFDE-D4578F1D991E}"/>
              </a:ext>
            </a:extLst>
          </p:cNvPr>
          <p:cNvGrpSpPr/>
          <p:nvPr/>
        </p:nvGrpSpPr>
        <p:grpSpPr>
          <a:xfrm>
            <a:off x="6108970" y="2691194"/>
            <a:ext cx="1156224" cy="1969924"/>
            <a:chOff x="1753180" y="1645565"/>
            <a:chExt cx="1156224" cy="1969924"/>
          </a:xfrm>
        </p:grpSpPr>
        <p:sp>
          <p:nvSpPr>
            <p:cNvPr id="17" name="Rectangle 16">
              <a:extLst>
                <a:ext uri="{FF2B5EF4-FFF2-40B4-BE49-F238E27FC236}">
                  <a16:creationId xmlns:a16="http://schemas.microsoft.com/office/drawing/2014/main" id="{76FD9778-C60F-6F40-845E-56AF3E1C612F}"/>
                </a:ext>
              </a:extLst>
            </p:cNvPr>
            <p:cNvSpPr/>
            <p:nvPr/>
          </p:nvSpPr>
          <p:spPr>
            <a:xfrm>
              <a:off x="1753180" y="1645565"/>
              <a:ext cx="1156224" cy="532357"/>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Oval 17">
              <a:extLst>
                <a:ext uri="{FF2B5EF4-FFF2-40B4-BE49-F238E27FC236}">
                  <a16:creationId xmlns:a16="http://schemas.microsoft.com/office/drawing/2014/main" id="{F279DDFA-7D89-BB4B-9BFE-0E99D7B5339B}"/>
                </a:ext>
              </a:extLst>
            </p:cNvPr>
            <p:cNvSpPr/>
            <p:nvPr/>
          </p:nvSpPr>
          <p:spPr>
            <a:xfrm>
              <a:off x="1832864" y="2610783"/>
              <a:ext cx="996856" cy="1004706"/>
            </a:xfrm>
            <a:prstGeom prst="ellipse">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WH</a:t>
              </a:r>
            </a:p>
          </p:txBody>
        </p:sp>
      </p:grpSp>
    </p:spTree>
    <p:extLst>
      <p:ext uri="{BB962C8B-B14F-4D97-AF65-F5344CB8AC3E}">
        <p14:creationId xmlns:p14="http://schemas.microsoft.com/office/powerpoint/2010/main" val="4108485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297AA-61D1-C54F-9724-A756EA9BFC0D}"/>
              </a:ext>
            </a:extLst>
          </p:cNvPr>
          <p:cNvSpPr>
            <a:spLocks noGrp="1"/>
          </p:cNvSpPr>
          <p:nvPr>
            <p:ph idx="1"/>
          </p:nvPr>
        </p:nvSpPr>
        <p:spPr>
          <a:xfrm>
            <a:off x="806296" y="603551"/>
            <a:ext cx="8674408" cy="1095269"/>
          </a:xfrm>
          <a:noFill/>
          <a:ln w="38100">
            <a:noFill/>
          </a:ln>
        </p:spPr>
        <p:txBody>
          <a:bodyPr>
            <a:noAutofit/>
          </a:bodyPr>
          <a:lstStyle/>
          <a:p>
            <a:pPr marL="0" indent="0" algn="ctr">
              <a:buNone/>
            </a:pPr>
            <a:r>
              <a:rPr lang="en-US" sz="3500" b="1" dirty="0">
                <a:latin typeface="Helvetica Neue" panose="02000503000000020004" pitchFamily="2" charset="0"/>
                <a:ea typeface="Helvetica Neue" panose="02000503000000020004" pitchFamily="2" charset="0"/>
                <a:cs typeface="Helvetica Neue" panose="02000503000000020004" pitchFamily="2" charset="0"/>
              </a:rPr>
              <a:t>Where can I find coffee?</a:t>
            </a:r>
          </a:p>
          <a:p>
            <a:pPr marL="0" indent="0" algn="ctr">
              <a:buNone/>
            </a:pPr>
            <a:r>
              <a:rPr lang="en-US" sz="3500" b="1" dirty="0">
                <a:latin typeface="Helvetica Neue" panose="02000503000000020004" pitchFamily="2" charset="0"/>
                <a:ea typeface="Helvetica Neue" panose="02000503000000020004" pitchFamily="2" charset="0"/>
                <a:cs typeface="Helvetica Neue" panose="02000503000000020004" pitchFamily="2" charset="0"/>
              </a:rPr>
              <a:t>Dana knows where we can find coffee.</a:t>
            </a:r>
          </a:p>
        </p:txBody>
      </p:sp>
      <p:sp>
        <p:nvSpPr>
          <p:cNvPr id="5" name="TextBox 4">
            <a:extLst>
              <a:ext uri="{FF2B5EF4-FFF2-40B4-BE49-F238E27FC236}">
                <a16:creationId xmlns:a16="http://schemas.microsoft.com/office/drawing/2014/main" id="{BA6B2303-6108-5C48-8379-4E57EEEA1C1B}"/>
              </a:ext>
            </a:extLst>
          </p:cNvPr>
          <p:cNvSpPr txBox="1"/>
          <p:nvPr/>
        </p:nvSpPr>
        <p:spPr>
          <a:xfrm>
            <a:off x="626017" y="2451613"/>
            <a:ext cx="4005618" cy="1066446"/>
          </a:xfrm>
          <a:prstGeom prst="rect">
            <a:avLst/>
          </a:prstGeom>
          <a:noFill/>
        </p:spPr>
        <p:txBody>
          <a:bodyPr wrap="square" rtlCol="0">
            <a:spAutoFit/>
          </a:bodyPr>
          <a:lstStyle/>
          <a:p>
            <a:pPr algn="ctr"/>
            <a:r>
              <a:rPr lang="en-US" sz="2110" dirty="0">
                <a:latin typeface="Helvetica Neue Regular" panose="02000503000000020004" pitchFamily="2" charset="0"/>
              </a:rPr>
              <a:t>Dana knows one can find coffee at </a:t>
            </a:r>
            <a:r>
              <a:rPr lang="en-US" sz="2110" b="1" dirty="0">
                <a:latin typeface="Helvetica Neue Regular" panose="02000503000000020004" pitchFamily="2" charset="0"/>
              </a:rPr>
              <a:t>Peet’s, Starbucks, and </a:t>
            </a:r>
          </a:p>
          <a:p>
            <a:pPr algn="ctr"/>
            <a:r>
              <a:rPr lang="en-US" sz="2110" b="1" dirty="0">
                <a:latin typeface="Helvetica Neue Regular" panose="02000503000000020004" pitchFamily="2" charset="0"/>
              </a:rPr>
              <a:t>Hidden Grounds </a:t>
            </a:r>
            <a:r>
              <a:rPr lang="en-US" sz="2110" b="1" dirty="0">
                <a:solidFill>
                  <a:schemeClr val="bg1">
                    <a:lumMod val="65000"/>
                  </a:schemeClr>
                </a:solidFill>
                <a:latin typeface="Helvetica Neue Regular" panose="02000503000000020004" pitchFamily="2" charset="0"/>
              </a:rPr>
              <a:t>(and not at B&amp;N)</a:t>
            </a:r>
          </a:p>
        </p:txBody>
      </p:sp>
      <p:sp>
        <p:nvSpPr>
          <p:cNvPr id="6" name="TextBox 5">
            <a:extLst>
              <a:ext uri="{FF2B5EF4-FFF2-40B4-BE49-F238E27FC236}">
                <a16:creationId xmlns:a16="http://schemas.microsoft.com/office/drawing/2014/main" id="{4105B1D8-6377-7644-B239-4ED47D6476EC}"/>
              </a:ext>
            </a:extLst>
          </p:cNvPr>
          <p:cNvSpPr txBox="1"/>
          <p:nvPr/>
        </p:nvSpPr>
        <p:spPr>
          <a:xfrm>
            <a:off x="5883475" y="2455256"/>
            <a:ext cx="3828683" cy="1066446"/>
          </a:xfrm>
          <a:prstGeom prst="rect">
            <a:avLst/>
          </a:prstGeom>
          <a:noFill/>
        </p:spPr>
        <p:txBody>
          <a:bodyPr wrap="square" rtlCol="0">
            <a:spAutoFit/>
          </a:bodyPr>
          <a:lstStyle/>
          <a:p>
            <a:pPr algn="ctr"/>
            <a:r>
              <a:rPr lang="en-US" sz="2110" dirty="0">
                <a:latin typeface="Helvetica Neue Regular" panose="02000503000000020004" pitchFamily="2" charset="0"/>
              </a:rPr>
              <a:t>Dana knows one can find coffee at </a:t>
            </a:r>
            <a:r>
              <a:rPr lang="en-US" sz="2110" b="1" dirty="0">
                <a:latin typeface="Helvetica Neue Regular" panose="02000503000000020004" pitchFamily="2" charset="0"/>
              </a:rPr>
              <a:t>Peet’s (or Starbucks or Hidden Grounds)</a:t>
            </a:r>
            <a:r>
              <a:rPr lang="en-US" sz="2110" dirty="0">
                <a:latin typeface="Helvetica Neue Regular" panose="02000503000000020004" pitchFamily="2" charset="0"/>
              </a:rPr>
              <a:t>.</a:t>
            </a:r>
          </a:p>
        </p:txBody>
      </p:sp>
      <p:sp>
        <p:nvSpPr>
          <p:cNvPr id="7" name="TextBox 6">
            <a:extLst>
              <a:ext uri="{FF2B5EF4-FFF2-40B4-BE49-F238E27FC236}">
                <a16:creationId xmlns:a16="http://schemas.microsoft.com/office/drawing/2014/main" id="{40BCEA3B-C0A0-F546-BE41-8DBBEA7B6DDC}"/>
              </a:ext>
            </a:extLst>
          </p:cNvPr>
          <p:cNvSpPr txBox="1"/>
          <p:nvPr/>
        </p:nvSpPr>
        <p:spPr>
          <a:xfrm>
            <a:off x="842645" y="3894368"/>
            <a:ext cx="3012757" cy="1708160"/>
          </a:xfrm>
          <a:prstGeom prst="rect">
            <a:avLst/>
          </a:prstGeom>
          <a:solidFill>
            <a:srgbClr val="FFB1AB"/>
          </a:solidFill>
          <a:ln>
            <a:solidFill>
              <a:srgbClr val="FFB1AB"/>
            </a:solidFill>
          </a:ln>
        </p:spPr>
        <p:txBody>
          <a:bodyPr wrap="square" rtlCol="0">
            <a:spAutoFit/>
          </a:bodyPr>
          <a:lstStyle/>
          <a:p>
            <a:pPr algn="ctr"/>
            <a:r>
              <a:rPr lang="en-US" sz="3500" dirty="0">
                <a:latin typeface="Helvetica Neue Regular" panose="02000503000000020004" pitchFamily="2" charset="0"/>
              </a:rPr>
              <a:t>Mention-All, </a:t>
            </a:r>
          </a:p>
          <a:p>
            <a:pPr algn="ctr"/>
            <a:r>
              <a:rPr lang="en-US" sz="3500" dirty="0">
                <a:latin typeface="Helvetica Neue Regular" panose="02000503000000020004" pitchFamily="2" charset="0"/>
              </a:rPr>
              <a:t>Exhaustive</a:t>
            </a:r>
          </a:p>
          <a:p>
            <a:pPr algn="ctr"/>
            <a:r>
              <a:rPr lang="en-US" sz="3500" dirty="0">
                <a:latin typeface="Helvetica Neue Regular" panose="02000503000000020004" pitchFamily="2" charset="0"/>
              </a:rPr>
              <a:t>(MA) </a:t>
            </a:r>
          </a:p>
        </p:txBody>
      </p:sp>
      <p:sp>
        <p:nvSpPr>
          <p:cNvPr id="9" name="TextBox 8">
            <a:extLst>
              <a:ext uri="{FF2B5EF4-FFF2-40B4-BE49-F238E27FC236}">
                <a16:creationId xmlns:a16="http://schemas.microsoft.com/office/drawing/2014/main" id="{0CAD49EC-4432-C744-AEB8-525916E465E6}"/>
              </a:ext>
            </a:extLst>
          </p:cNvPr>
          <p:cNvSpPr txBox="1"/>
          <p:nvPr/>
        </p:nvSpPr>
        <p:spPr>
          <a:xfrm>
            <a:off x="6284047" y="3894368"/>
            <a:ext cx="3428111" cy="1708160"/>
          </a:xfrm>
          <a:prstGeom prst="rect">
            <a:avLst/>
          </a:prstGeom>
          <a:solidFill>
            <a:srgbClr val="BCBAFF"/>
          </a:solidFill>
          <a:ln>
            <a:solidFill>
              <a:srgbClr val="BCBAFF"/>
            </a:solidFill>
          </a:ln>
        </p:spPr>
        <p:txBody>
          <a:bodyPr wrap="square" rtlCol="0">
            <a:spAutoFit/>
          </a:bodyPr>
          <a:lstStyle/>
          <a:p>
            <a:pPr algn="ctr"/>
            <a:r>
              <a:rPr lang="en-US" sz="3500" dirty="0">
                <a:latin typeface="Helvetica Neue Regular" panose="02000503000000020004" pitchFamily="2" charset="0"/>
              </a:rPr>
              <a:t>Mention-Some, </a:t>
            </a:r>
          </a:p>
          <a:p>
            <a:pPr algn="ctr"/>
            <a:r>
              <a:rPr lang="en-US" sz="3500" dirty="0">
                <a:latin typeface="Helvetica Neue Regular" panose="02000503000000020004" pitchFamily="2" charset="0"/>
              </a:rPr>
              <a:t>Non-Exhaustive</a:t>
            </a:r>
          </a:p>
          <a:p>
            <a:pPr algn="ctr"/>
            <a:r>
              <a:rPr lang="en-US" sz="3500" dirty="0">
                <a:latin typeface="Helvetica Neue Regular" panose="02000503000000020004" pitchFamily="2" charset="0"/>
              </a:rPr>
              <a:t>(MS)</a:t>
            </a:r>
          </a:p>
        </p:txBody>
      </p:sp>
      <p:sp>
        <p:nvSpPr>
          <p:cNvPr id="8" name="TextBox 7">
            <a:extLst>
              <a:ext uri="{FF2B5EF4-FFF2-40B4-BE49-F238E27FC236}">
                <a16:creationId xmlns:a16="http://schemas.microsoft.com/office/drawing/2014/main" id="{0656A2D3-5762-5E43-BAB3-F357FF7595E9}"/>
              </a:ext>
            </a:extLst>
          </p:cNvPr>
          <p:cNvSpPr txBox="1"/>
          <p:nvPr/>
        </p:nvSpPr>
        <p:spPr>
          <a:xfrm>
            <a:off x="774915" y="6356352"/>
            <a:ext cx="8427508" cy="369332"/>
          </a:xfrm>
          <a:prstGeom prst="rect">
            <a:avLst/>
          </a:prstGeom>
          <a:noFill/>
        </p:spPr>
        <p:txBody>
          <a:bodyPr wrap="square" rtlCol="0">
            <a:spAutoFit/>
          </a:bodyPr>
          <a:lstStyle/>
          <a:p>
            <a:r>
              <a:rPr lang="en-US" dirty="0">
                <a:solidFill>
                  <a:schemeClr val="bg1">
                    <a:lumMod val="75000"/>
                  </a:schemeClr>
                </a:solidFill>
                <a:latin typeface="Helvetica Neue Regular" panose="02000503000000020004" pitchFamily="2" charset="0"/>
              </a:rPr>
              <a:t>Hamblin 1973; </a:t>
            </a:r>
            <a:r>
              <a:rPr lang="en-US" dirty="0" err="1">
                <a:solidFill>
                  <a:schemeClr val="bg1">
                    <a:lumMod val="75000"/>
                  </a:schemeClr>
                </a:solidFill>
                <a:latin typeface="Helvetica Neue Regular" panose="02000503000000020004" pitchFamily="2" charset="0"/>
              </a:rPr>
              <a:t>Hintikka</a:t>
            </a:r>
            <a:r>
              <a:rPr lang="en-US" dirty="0">
                <a:solidFill>
                  <a:schemeClr val="bg1">
                    <a:lumMod val="75000"/>
                  </a:schemeClr>
                </a:solidFill>
                <a:latin typeface="Helvetica Neue Regular" panose="02000503000000020004" pitchFamily="2" charset="0"/>
              </a:rPr>
              <a:t> 1976; </a:t>
            </a:r>
            <a:r>
              <a:rPr lang="en-US" dirty="0" err="1">
                <a:solidFill>
                  <a:schemeClr val="bg1">
                    <a:lumMod val="75000"/>
                  </a:schemeClr>
                </a:solidFill>
                <a:latin typeface="Helvetica Neue Regular" panose="02000503000000020004" pitchFamily="2" charset="0"/>
              </a:rPr>
              <a:t>Karttunen</a:t>
            </a:r>
            <a:r>
              <a:rPr lang="en-US" dirty="0">
                <a:solidFill>
                  <a:schemeClr val="bg1">
                    <a:lumMod val="75000"/>
                  </a:schemeClr>
                </a:solidFill>
                <a:latin typeface="Helvetica Neue Regular" panose="02000503000000020004" pitchFamily="2" charset="0"/>
              </a:rPr>
              <a:t> 1977; </a:t>
            </a:r>
            <a:r>
              <a:rPr lang="en-US" dirty="0" err="1">
                <a:solidFill>
                  <a:schemeClr val="bg1">
                    <a:lumMod val="75000"/>
                  </a:schemeClr>
                </a:solidFill>
                <a:latin typeface="Helvetica Neue Regular" panose="02000503000000020004" pitchFamily="2" charset="0"/>
              </a:rPr>
              <a:t>Groenendijk</a:t>
            </a:r>
            <a:r>
              <a:rPr lang="en-US" dirty="0">
                <a:solidFill>
                  <a:schemeClr val="bg1">
                    <a:lumMod val="75000"/>
                  </a:schemeClr>
                </a:solidFill>
                <a:latin typeface="Helvetica Neue Regular" panose="02000503000000020004" pitchFamily="2" charset="0"/>
              </a:rPr>
              <a:t> &amp; </a:t>
            </a:r>
            <a:r>
              <a:rPr lang="en-US" dirty="0" err="1">
                <a:solidFill>
                  <a:schemeClr val="bg1">
                    <a:lumMod val="75000"/>
                  </a:schemeClr>
                </a:solidFill>
                <a:latin typeface="Helvetica Neue Regular" panose="02000503000000020004" pitchFamily="2" charset="0"/>
              </a:rPr>
              <a:t>Stokhof</a:t>
            </a:r>
            <a:r>
              <a:rPr lang="en-US" dirty="0">
                <a:solidFill>
                  <a:schemeClr val="bg1">
                    <a:lumMod val="75000"/>
                  </a:schemeClr>
                </a:solidFill>
                <a:latin typeface="Helvetica Neue Regular" panose="02000503000000020004" pitchFamily="2" charset="0"/>
              </a:rPr>
              <a:t> 1982/84</a:t>
            </a:r>
            <a:endParaRPr lang="en-US" dirty="0">
              <a:latin typeface="Helvetica Neue Regular" panose="02000503000000020004" pitchFamily="2" charset="0"/>
            </a:endParaRPr>
          </a:p>
        </p:txBody>
      </p:sp>
      <p:sp>
        <p:nvSpPr>
          <p:cNvPr id="10" name="Slide Number Placeholder 9">
            <a:extLst>
              <a:ext uri="{FF2B5EF4-FFF2-40B4-BE49-F238E27FC236}">
                <a16:creationId xmlns:a16="http://schemas.microsoft.com/office/drawing/2014/main" id="{A6D15893-1991-054A-823D-A730DBCBF4E7}"/>
              </a:ext>
            </a:extLst>
          </p:cNvPr>
          <p:cNvSpPr>
            <a:spLocks noGrp="1"/>
          </p:cNvSpPr>
          <p:nvPr>
            <p:ph type="sldNum" sz="quarter" idx="12"/>
          </p:nvPr>
        </p:nvSpPr>
        <p:spPr/>
        <p:txBody>
          <a:bodyPr/>
          <a:lstStyle/>
          <a:p>
            <a:fld id="{C37A6A5D-4452-2B46-A9F4-EDAA047C7BD2}" type="slidenum">
              <a:rPr lang="en-US" smtClean="0"/>
              <a:t>2</a:t>
            </a:fld>
            <a:endParaRPr lang="en-US" dirty="0"/>
          </a:p>
        </p:txBody>
      </p:sp>
      <p:sp>
        <p:nvSpPr>
          <p:cNvPr id="13" name="Oval 12">
            <a:extLst>
              <a:ext uri="{FF2B5EF4-FFF2-40B4-BE49-F238E27FC236}">
                <a16:creationId xmlns:a16="http://schemas.microsoft.com/office/drawing/2014/main" id="{68A68CF3-26B9-F94B-9938-AFF7395ADFD4}"/>
              </a:ext>
            </a:extLst>
          </p:cNvPr>
          <p:cNvSpPr/>
          <p:nvPr/>
        </p:nvSpPr>
        <p:spPr>
          <a:xfrm>
            <a:off x="4115842" y="3911743"/>
            <a:ext cx="1907765" cy="1852523"/>
          </a:xfrm>
          <a:prstGeom prst="ellipse">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Helvetica Neue Regular" panose="02000503000000020004" pitchFamily="2" charset="0"/>
              </a:rPr>
              <a:t>Peet’s,</a:t>
            </a:r>
          </a:p>
          <a:p>
            <a:pPr algn="ctr"/>
            <a:r>
              <a:rPr lang="en-US" sz="1600" b="1" dirty="0">
                <a:solidFill>
                  <a:schemeClr val="tx1"/>
                </a:solidFill>
                <a:latin typeface="Helvetica Neue Regular" panose="02000503000000020004" pitchFamily="2" charset="0"/>
              </a:rPr>
              <a:t>Starbucks,</a:t>
            </a:r>
          </a:p>
          <a:p>
            <a:pPr algn="ctr"/>
            <a:r>
              <a:rPr lang="en-US" sz="1600" b="1" dirty="0">
                <a:solidFill>
                  <a:schemeClr val="tx1"/>
                </a:solidFill>
                <a:latin typeface="Helvetica Neue Regular" panose="02000503000000020004" pitchFamily="2" charset="0"/>
              </a:rPr>
              <a:t>Hidden Grounds,</a:t>
            </a:r>
          </a:p>
          <a:p>
            <a:pPr algn="ctr"/>
            <a:r>
              <a:rPr lang="en-US" sz="1600" b="1" dirty="0">
                <a:solidFill>
                  <a:schemeClr val="bg1"/>
                </a:solidFill>
                <a:latin typeface="Helvetica Neue Regular" panose="02000503000000020004" pitchFamily="2" charset="0"/>
              </a:rPr>
              <a:t>¬</a:t>
            </a:r>
            <a:r>
              <a:rPr lang="en-US" sz="1600" b="1" dirty="0">
                <a:solidFill>
                  <a:schemeClr val="bg1">
                    <a:lumMod val="50000"/>
                  </a:schemeClr>
                </a:solidFill>
                <a:latin typeface="Helvetica Neue Regular" panose="02000503000000020004" pitchFamily="2" charset="0"/>
              </a:rPr>
              <a:t>Barnes &amp; Noble</a:t>
            </a:r>
          </a:p>
        </p:txBody>
      </p:sp>
    </p:spTree>
    <p:extLst>
      <p:ext uri="{BB962C8B-B14F-4D97-AF65-F5344CB8AC3E}">
        <p14:creationId xmlns:p14="http://schemas.microsoft.com/office/powerpoint/2010/main" val="1571060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9"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normAutofit/>
          </a:bodyPr>
          <a:lstStyle/>
          <a:p>
            <a:r>
              <a:rPr lang="en-US" b="1" dirty="0"/>
              <a:t>Experiment 1</a:t>
            </a:r>
            <a:r>
              <a:rPr lang="en-US" dirty="0"/>
              <a:t> | Form Factors Only</a:t>
            </a:r>
            <a:br>
              <a:rPr lang="en-US" sz="3375" dirty="0"/>
            </a:br>
            <a:r>
              <a:rPr lang="en-US" sz="1800" dirty="0">
                <a:solidFill>
                  <a:schemeClr val="bg1">
                    <a:lumMod val="50000"/>
                  </a:schemeClr>
                </a:solidFill>
              </a:rPr>
              <a:t>n=232 (14 excluded for non-native speaker status )</a:t>
            </a:r>
          </a:p>
        </p:txBody>
      </p:sp>
      <p:sp>
        <p:nvSpPr>
          <p:cNvPr id="3" name="Content Placeholder 2">
            <a:extLst>
              <a:ext uri="{FF2B5EF4-FFF2-40B4-BE49-F238E27FC236}">
                <a16:creationId xmlns:a16="http://schemas.microsoft.com/office/drawing/2014/main" id="{FAE297AA-61D1-C54F-9724-A756EA9BFC0D}"/>
              </a:ext>
            </a:extLst>
          </p:cNvPr>
          <p:cNvSpPr>
            <a:spLocks noGrp="1"/>
          </p:cNvSpPr>
          <p:nvPr>
            <p:ph idx="1"/>
          </p:nvPr>
        </p:nvSpPr>
        <p:spPr/>
        <p:txBody>
          <a:bodyPr>
            <a:normAutofit lnSpcReduction="10000"/>
          </a:bodyPr>
          <a:lstStyle/>
          <a:p>
            <a:r>
              <a:rPr lang="en-US" sz="2200" dirty="0">
                <a:solidFill>
                  <a:schemeClr val="bg1">
                    <a:lumMod val="50000"/>
                  </a:schemeClr>
                </a:solidFill>
              </a:rPr>
              <a:t>Acceptability judgement task </a:t>
            </a:r>
          </a:p>
          <a:p>
            <a:r>
              <a:rPr lang="en-US" sz="2200" dirty="0">
                <a:solidFill>
                  <a:schemeClr val="bg1">
                    <a:lumMod val="50000"/>
                  </a:schemeClr>
                </a:solidFill>
              </a:rPr>
              <a:t>Qualtrics software (Provo, UT)</a:t>
            </a:r>
          </a:p>
          <a:p>
            <a:r>
              <a:rPr lang="en-US" sz="2200" dirty="0">
                <a:solidFill>
                  <a:schemeClr val="bg1">
                    <a:lumMod val="50000"/>
                  </a:schemeClr>
                </a:solidFill>
              </a:rPr>
              <a:t>Run in-lab</a:t>
            </a:r>
          </a:p>
          <a:p>
            <a:pPr marL="0" indent="0">
              <a:buNone/>
            </a:pPr>
            <a:endParaRPr lang="en-US" dirty="0"/>
          </a:p>
          <a:p>
            <a:pPr marL="0" indent="0">
              <a:buNone/>
            </a:pPr>
            <a:r>
              <a:rPr lang="en-US" dirty="0"/>
              <a:t>Within subjects</a:t>
            </a:r>
          </a:p>
          <a:p>
            <a:pPr lvl="1"/>
            <a:r>
              <a:rPr lang="en-US" b="1" dirty="0"/>
              <a:t>Answer</a:t>
            </a:r>
          </a:p>
          <a:p>
            <a:pPr lvl="1"/>
            <a:r>
              <a:rPr lang="en-US" b="1" dirty="0"/>
              <a:t>Matrix verb</a:t>
            </a:r>
          </a:p>
          <a:p>
            <a:pPr lvl="1"/>
            <a:r>
              <a:rPr lang="en-US" b="1" dirty="0"/>
              <a:t>Wh-word</a:t>
            </a:r>
          </a:p>
          <a:p>
            <a:pPr marL="0" indent="0">
              <a:buNone/>
            </a:pPr>
            <a:r>
              <a:rPr lang="en-US" dirty="0"/>
              <a:t>Between subjects: </a:t>
            </a:r>
            <a:r>
              <a:rPr lang="en-US" b="1" dirty="0"/>
              <a:t>finiteness</a:t>
            </a:r>
            <a:endParaRPr lang="en-US" dirty="0"/>
          </a:p>
          <a:p>
            <a:pPr marL="0" indent="0">
              <a:buNone/>
            </a:pPr>
            <a:r>
              <a:rPr lang="en-US" sz="2200" dirty="0">
                <a:solidFill>
                  <a:schemeClr val="bg1">
                    <a:lumMod val="50000"/>
                  </a:schemeClr>
                </a:solidFill>
              </a:rPr>
              <a:t>All factors fully crossed (32 lists)</a:t>
            </a:r>
          </a:p>
        </p:txBody>
      </p:sp>
      <p:sp>
        <p:nvSpPr>
          <p:cNvPr id="8" name="Slide Number Placeholder 7">
            <a:extLst>
              <a:ext uri="{FF2B5EF4-FFF2-40B4-BE49-F238E27FC236}">
                <a16:creationId xmlns:a16="http://schemas.microsoft.com/office/drawing/2014/main" id="{ACA472C0-B7CC-F74A-9309-F59B5397CFA6}"/>
              </a:ext>
            </a:extLst>
          </p:cNvPr>
          <p:cNvSpPr>
            <a:spLocks noGrp="1"/>
          </p:cNvSpPr>
          <p:nvPr>
            <p:ph type="sldNum" sz="quarter" idx="12"/>
          </p:nvPr>
        </p:nvSpPr>
        <p:spPr/>
        <p:txBody>
          <a:bodyPr/>
          <a:lstStyle/>
          <a:p>
            <a:fld id="{C37A6A5D-4452-2B46-A9F4-EDAA047C7BD2}" type="slidenum">
              <a:rPr lang="en-US" smtClean="0"/>
              <a:t>20</a:t>
            </a:fld>
            <a:endParaRPr lang="en-US"/>
          </a:p>
        </p:txBody>
      </p:sp>
      <p:grpSp>
        <p:nvGrpSpPr>
          <p:cNvPr id="9" name="Group 8">
            <a:extLst>
              <a:ext uri="{FF2B5EF4-FFF2-40B4-BE49-F238E27FC236}">
                <a16:creationId xmlns:a16="http://schemas.microsoft.com/office/drawing/2014/main" id="{3D6222BF-8519-0E42-80B0-F97ABD762468}"/>
              </a:ext>
            </a:extLst>
          </p:cNvPr>
          <p:cNvGrpSpPr/>
          <p:nvPr/>
        </p:nvGrpSpPr>
        <p:grpSpPr>
          <a:xfrm>
            <a:off x="2979351" y="2392218"/>
            <a:ext cx="6754965" cy="2002385"/>
            <a:chOff x="1702637" y="3187611"/>
            <a:chExt cx="6754965" cy="2002385"/>
          </a:xfrm>
          <a:noFill/>
        </p:grpSpPr>
        <p:grpSp>
          <p:nvGrpSpPr>
            <p:cNvPr id="10" name="Group 9">
              <a:extLst>
                <a:ext uri="{FF2B5EF4-FFF2-40B4-BE49-F238E27FC236}">
                  <a16:creationId xmlns:a16="http://schemas.microsoft.com/office/drawing/2014/main" id="{D54E0D24-7930-D14A-9C60-79F4CB3A9E79}"/>
                </a:ext>
              </a:extLst>
            </p:cNvPr>
            <p:cNvGrpSpPr/>
            <p:nvPr/>
          </p:nvGrpSpPr>
          <p:grpSpPr>
            <a:xfrm>
              <a:off x="5823226" y="3187611"/>
              <a:ext cx="2634376" cy="1388925"/>
              <a:chOff x="5823226" y="3187611"/>
              <a:chExt cx="2634376" cy="1388925"/>
            </a:xfrm>
            <a:grpFill/>
          </p:grpSpPr>
          <p:sp>
            <p:nvSpPr>
              <p:cNvPr id="12" name="Oval 11">
                <a:extLst>
                  <a:ext uri="{FF2B5EF4-FFF2-40B4-BE49-F238E27FC236}">
                    <a16:creationId xmlns:a16="http://schemas.microsoft.com/office/drawing/2014/main" id="{3B400BC2-C69F-214D-9CCB-12AD68207099}"/>
                  </a:ext>
                </a:extLst>
              </p:cNvPr>
              <p:cNvSpPr/>
              <p:nvPr/>
            </p:nvSpPr>
            <p:spPr>
              <a:xfrm>
                <a:off x="6384011" y="3187611"/>
                <a:ext cx="1522362" cy="1388925"/>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12">
                <a:extLst>
                  <a:ext uri="{FF2B5EF4-FFF2-40B4-BE49-F238E27FC236}">
                    <a16:creationId xmlns:a16="http://schemas.microsoft.com/office/drawing/2014/main" id="{EBBBFDEA-90EF-C546-B1F7-CABC57A9E68A}"/>
                  </a:ext>
                </a:extLst>
              </p:cNvPr>
              <p:cNvSpPr txBox="1"/>
              <p:nvPr/>
            </p:nvSpPr>
            <p:spPr>
              <a:xfrm>
                <a:off x="5823226" y="3515689"/>
                <a:ext cx="2634376" cy="707886"/>
              </a:xfrm>
              <a:prstGeom prst="rect">
                <a:avLst/>
              </a:prstGeom>
              <a:grpFill/>
              <a:ln w="38100">
                <a:noFill/>
              </a:ln>
            </p:spPr>
            <p:txBody>
              <a:bodyPr wrap="square" rtlCol="0">
                <a:spAutoFit/>
              </a:bodyPr>
              <a:lstStyle/>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know</a:t>
                </a:r>
              </a:p>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predict</a:t>
                </a:r>
                <a:endPar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1" name="Straight Connector 10">
              <a:extLst>
                <a:ext uri="{FF2B5EF4-FFF2-40B4-BE49-F238E27FC236}">
                  <a16:creationId xmlns:a16="http://schemas.microsoft.com/office/drawing/2014/main" id="{289D349E-85D8-F244-80CC-A091691C17A6}"/>
                </a:ext>
              </a:extLst>
            </p:cNvPr>
            <p:cNvCxnSpPr>
              <a:cxnSpLocks/>
              <a:stCxn id="12" idx="2"/>
            </p:cNvCxnSpPr>
            <p:nvPr/>
          </p:nvCxnSpPr>
          <p:spPr>
            <a:xfrm flipH="1">
              <a:off x="1702637" y="3882074"/>
              <a:ext cx="4681374" cy="1307922"/>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BA7A0999-2062-6540-9BE9-26960677D2B3}"/>
              </a:ext>
            </a:extLst>
          </p:cNvPr>
          <p:cNvGrpSpPr/>
          <p:nvPr/>
        </p:nvGrpSpPr>
        <p:grpSpPr>
          <a:xfrm>
            <a:off x="5315470" y="4606709"/>
            <a:ext cx="4341573" cy="1628369"/>
            <a:chOff x="2156877" y="2905082"/>
            <a:chExt cx="6300725" cy="2236879"/>
          </a:xfrm>
          <a:noFill/>
        </p:grpSpPr>
        <p:grpSp>
          <p:nvGrpSpPr>
            <p:cNvPr id="15" name="Group 14">
              <a:extLst>
                <a:ext uri="{FF2B5EF4-FFF2-40B4-BE49-F238E27FC236}">
                  <a16:creationId xmlns:a16="http://schemas.microsoft.com/office/drawing/2014/main" id="{CB63A0B0-6736-A544-8CF9-1C995BB78847}"/>
                </a:ext>
              </a:extLst>
            </p:cNvPr>
            <p:cNvGrpSpPr/>
            <p:nvPr/>
          </p:nvGrpSpPr>
          <p:grpSpPr>
            <a:xfrm>
              <a:off x="5823226" y="2905082"/>
              <a:ext cx="2634376" cy="2236879"/>
              <a:chOff x="5823226" y="2905082"/>
              <a:chExt cx="2634376" cy="2236879"/>
            </a:xfrm>
            <a:grpFill/>
          </p:grpSpPr>
          <p:sp>
            <p:nvSpPr>
              <p:cNvPr id="17" name="Oval 16">
                <a:extLst>
                  <a:ext uri="{FF2B5EF4-FFF2-40B4-BE49-F238E27FC236}">
                    <a16:creationId xmlns:a16="http://schemas.microsoft.com/office/drawing/2014/main" id="{F1AD0387-64E3-8F4F-A605-6AE5186000C8}"/>
                  </a:ext>
                </a:extLst>
              </p:cNvPr>
              <p:cNvSpPr/>
              <p:nvPr/>
            </p:nvSpPr>
            <p:spPr>
              <a:xfrm>
                <a:off x="5914524" y="2905082"/>
                <a:ext cx="2451779" cy="2236879"/>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17">
                <a:extLst>
                  <a:ext uri="{FF2B5EF4-FFF2-40B4-BE49-F238E27FC236}">
                    <a16:creationId xmlns:a16="http://schemas.microsoft.com/office/drawing/2014/main" id="{80E273F2-3A29-5C4C-9723-0D741695300C}"/>
                  </a:ext>
                </a:extLst>
              </p:cNvPr>
              <p:cNvSpPr txBox="1"/>
              <p:nvPr/>
            </p:nvSpPr>
            <p:spPr>
              <a:xfrm>
                <a:off x="5823226" y="3496308"/>
                <a:ext cx="2634376" cy="972418"/>
              </a:xfrm>
              <a:prstGeom prst="rect">
                <a:avLst/>
              </a:prstGeom>
              <a:grpFill/>
              <a:ln w="38100">
                <a:noFill/>
              </a:ln>
            </p:spPr>
            <p:txBody>
              <a:bodyPr wrap="square" rtlCol="0">
                <a:spAutoFit/>
              </a:bodyPr>
              <a:lstStyle/>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-FIN</a:t>
                </a:r>
              </a:p>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+FIN</a:t>
                </a:r>
              </a:p>
            </p:txBody>
          </p:sp>
        </p:grpSp>
        <p:cxnSp>
          <p:nvCxnSpPr>
            <p:cNvPr id="16" name="Straight Connector 15">
              <a:extLst>
                <a:ext uri="{FF2B5EF4-FFF2-40B4-BE49-F238E27FC236}">
                  <a16:creationId xmlns:a16="http://schemas.microsoft.com/office/drawing/2014/main" id="{2F89307E-7E67-0D4B-803C-49F0F1024C5B}"/>
                </a:ext>
              </a:extLst>
            </p:cNvPr>
            <p:cNvCxnSpPr>
              <a:cxnSpLocks/>
              <a:stCxn id="17" idx="2"/>
            </p:cNvCxnSpPr>
            <p:nvPr/>
          </p:nvCxnSpPr>
          <p:spPr>
            <a:xfrm flipH="1" flipV="1">
              <a:off x="2156877" y="3797835"/>
              <a:ext cx="3757647" cy="225687"/>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95A5CCFC-8479-3D48-94B8-DEB170D167D2}"/>
              </a:ext>
            </a:extLst>
          </p:cNvPr>
          <p:cNvGrpSpPr/>
          <p:nvPr/>
        </p:nvGrpSpPr>
        <p:grpSpPr>
          <a:xfrm>
            <a:off x="2582669" y="1536116"/>
            <a:ext cx="4474859" cy="2564912"/>
            <a:chOff x="1994737" y="2793238"/>
            <a:chExt cx="6494157" cy="3523400"/>
          </a:xfrm>
          <a:noFill/>
        </p:grpSpPr>
        <p:grpSp>
          <p:nvGrpSpPr>
            <p:cNvPr id="20" name="Group 19">
              <a:extLst>
                <a:ext uri="{FF2B5EF4-FFF2-40B4-BE49-F238E27FC236}">
                  <a16:creationId xmlns:a16="http://schemas.microsoft.com/office/drawing/2014/main" id="{1FF41BC6-BA85-4442-A0C9-4EA94B2FD1C2}"/>
                </a:ext>
              </a:extLst>
            </p:cNvPr>
            <p:cNvGrpSpPr/>
            <p:nvPr/>
          </p:nvGrpSpPr>
          <p:grpSpPr>
            <a:xfrm>
              <a:off x="5791936" y="2793238"/>
              <a:ext cx="2696958" cy="2460567"/>
              <a:chOff x="5791936" y="2793238"/>
              <a:chExt cx="2696958" cy="2460567"/>
            </a:xfrm>
            <a:grpFill/>
          </p:grpSpPr>
          <p:sp>
            <p:nvSpPr>
              <p:cNvPr id="22" name="Oval 21">
                <a:extLst>
                  <a:ext uri="{FF2B5EF4-FFF2-40B4-BE49-F238E27FC236}">
                    <a16:creationId xmlns:a16="http://schemas.microsoft.com/office/drawing/2014/main" id="{A0149DDB-A9D7-2541-8A44-796AC2E3C94B}"/>
                  </a:ext>
                </a:extLst>
              </p:cNvPr>
              <p:cNvSpPr/>
              <p:nvPr/>
            </p:nvSpPr>
            <p:spPr>
              <a:xfrm>
                <a:off x="5791936" y="2793238"/>
                <a:ext cx="2696958" cy="2460567"/>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TextBox 22">
                <a:extLst>
                  <a:ext uri="{FF2B5EF4-FFF2-40B4-BE49-F238E27FC236}">
                    <a16:creationId xmlns:a16="http://schemas.microsoft.com/office/drawing/2014/main" id="{47FF7B97-111C-E045-B98E-841D5ECB1EE8}"/>
                  </a:ext>
                </a:extLst>
              </p:cNvPr>
              <p:cNvSpPr txBox="1"/>
              <p:nvPr/>
            </p:nvSpPr>
            <p:spPr>
              <a:xfrm>
                <a:off x="5823226" y="3105239"/>
                <a:ext cx="2634376" cy="1817998"/>
              </a:xfrm>
              <a:prstGeom prst="rect">
                <a:avLst/>
              </a:prstGeom>
              <a:grpFill/>
              <a:ln w="38100">
                <a:noFill/>
              </a:ln>
            </p:spPr>
            <p:txBody>
              <a:bodyPr wrap="square" rtlCol="0">
                <a:spAutoFit/>
              </a:bodyPr>
              <a:lstStyle/>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MA</a:t>
                </a:r>
              </a:p>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Mixed T+F</a:t>
                </a:r>
              </a:p>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False</a:t>
                </a:r>
              </a:p>
            </p:txBody>
          </p:sp>
        </p:grpSp>
        <p:cxnSp>
          <p:nvCxnSpPr>
            <p:cNvPr id="21" name="Straight Connector 20">
              <a:extLst>
                <a:ext uri="{FF2B5EF4-FFF2-40B4-BE49-F238E27FC236}">
                  <a16:creationId xmlns:a16="http://schemas.microsoft.com/office/drawing/2014/main" id="{D3D97E38-1B46-CD42-A187-BA2EF45501B2}"/>
                </a:ext>
              </a:extLst>
            </p:cNvPr>
            <p:cNvCxnSpPr>
              <a:cxnSpLocks/>
              <a:stCxn id="22" idx="3"/>
            </p:cNvCxnSpPr>
            <p:nvPr/>
          </p:nvCxnSpPr>
          <p:spPr>
            <a:xfrm flipH="1">
              <a:off x="1994737" y="4893464"/>
              <a:ext cx="4192159" cy="1423174"/>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55C9F2A9-AC1B-944B-A973-AF55CDE85F01}"/>
              </a:ext>
            </a:extLst>
          </p:cNvPr>
          <p:cNvGrpSpPr/>
          <p:nvPr/>
        </p:nvGrpSpPr>
        <p:grpSpPr>
          <a:xfrm>
            <a:off x="2655096" y="3732741"/>
            <a:ext cx="5240727" cy="1388925"/>
            <a:chOff x="1702637" y="4112808"/>
            <a:chExt cx="5240727" cy="1388925"/>
          </a:xfrm>
          <a:noFill/>
        </p:grpSpPr>
        <p:grpSp>
          <p:nvGrpSpPr>
            <p:cNvPr id="27" name="Group 26">
              <a:extLst>
                <a:ext uri="{FF2B5EF4-FFF2-40B4-BE49-F238E27FC236}">
                  <a16:creationId xmlns:a16="http://schemas.microsoft.com/office/drawing/2014/main" id="{14528275-1E10-2844-989D-228A17334CCD}"/>
                </a:ext>
              </a:extLst>
            </p:cNvPr>
            <p:cNvGrpSpPr/>
            <p:nvPr/>
          </p:nvGrpSpPr>
          <p:grpSpPr>
            <a:xfrm>
              <a:off x="4308988" y="4112808"/>
              <a:ext cx="2634376" cy="1388925"/>
              <a:chOff x="4308988" y="4112808"/>
              <a:chExt cx="2634376" cy="1388925"/>
            </a:xfrm>
            <a:grpFill/>
          </p:grpSpPr>
          <p:sp>
            <p:nvSpPr>
              <p:cNvPr id="29" name="Oval 28">
                <a:extLst>
                  <a:ext uri="{FF2B5EF4-FFF2-40B4-BE49-F238E27FC236}">
                    <a16:creationId xmlns:a16="http://schemas.microsoft.com/office/drawing/2014/main" id="{C9DC94EE-E895-4E4B-9C23-0C2952C92F2A}"/>
                  </a:ext>
                </a:extLst>
              </p:cNvPr>
              <p:cNvSpPr/>
              <p:nvPr/>
            </p:nvSpPr>
            <p:spPr>
              <a:xfrm>
                <a:off x="4864995" y="4112808"/>
                <a:ext cx="1522362" cy="1388925"/>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0" name="TextBox 29">
                <a:extLst>
                  <a:ext uri="{FF2B5EF4-FFF2-40B4-BE49-F238E27FC236}">
                    <a16:creationId xmlns:a16="http://schemas.microsoft.com/office/drawing/2014/main" id="{A5B78626-5F7A-9943-AFA7-FC404D7C14D8}"/>
                  </a:ext>
                </a:extLst>
              </p:cNvPr>
              <p:cNvSpPr txBox="1"/>
              <p:nvPr/>
            </p:nvSpPr>
            <p:spPr>
              <a:xfrm>
                <a:off x="4308988" y="4412036"/>
                <a:ext cx="2634376" cy="707886"/>
              </a:xfrm>
              <a:prstGeom prst="rect">
                <a:avLst/>
              </a:prstGeom>
              <a:grpFill/>
              <a:ln w="38100">
                <a:noFill/>
              </a:ln>
            </p:spPr>
            <p:txBody>
              <a:bodyPr wrap="square" rtlCol="0">
                <a:spAutoFit/>
              </a:bodyPr>
              <a:lstStyle/>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who</a:t>
                </a:r>
              </a:p>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where</a:t>
                </a:r>
                <a:endPar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28" name="Straight Connector 27">
              <a:extLst>
                <a:ext uri="{FF2B5EF4-FFF2-40B4-BE49-F238E27FC236}">
                  <a16:creationId xmlns:a16="http://schemas.microsoft.com/office/drawing/2014/main" id="{7C67DAB7-0412-E843-895D-DD48FD436507}"/>
                </a:ext>
              </a:extLst>
            </p:cNvPr>
            <p:cNvCxnSpPr>
              <a:cxnSpLocks/>
            </p:cNvCxnSpPr>
            <p:nvPr/>
          </p:nvCxnSpPr>
          <p:spPr>
            <a:xfrm flipH="1">
              <a:off x="1702637" y="4855673"/>
              <a:ext cx="3132861" cy="334323"/>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937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normAutofit/>
          </a:bodyPr>
          <a:lstStyle/>
          <a:p>
            <a:r>
              <a:rPr lang="en-US" b="1" dirty="0"/>
              <a:t>Experiment 1</a:t>
            </a:r>
            <a:r>
              <a:rPr lang="en-US" dirty="0"/>
              <a:t> | Form Factors Only</a:t>
            </a:r>
            <a:br>
              <a:rPr lang="en-US" sz="3375" dirty="0"/>
            </a:br>
            <a:r>
              <a:rPr lang="en-US" sz="1800" dirty="0">
                <a:solidFill>
                  <a:schemeClr val="bg1">
                    <a:lumMod val="50000"/>
                  </a:schemeClr>
                </a:solidFill>
              </a:rPr>
              <a:t>n=232 (14 excluded for non-native speaker status )</a:t>
            </a:r>
          </a:p>
        </p:txBody>
      </p:sp>
      <p:sp>
        <p:nvSpPr>
          <p:cNvPr id="3" name="Content Placeholder 2">
            <a:extLst>
              <a:ext uri="{FF2B5EF4-FFF2-40B4-BE49-F238E27FC236}">
                <a16:creationId xmlns:a16="http://schemas.microsoft.com/office/drawing/2014/main" id="{FAE297AA-61D1-C54F-9724-A756EA9BFC0D}"/>
              </a:ext>
            </a:extLst>
          </p:cNvPr>
          <p:cNvSpPr>
            <a:spLocks noGrp="1"/>
          </p:cNvSpPr>
          <p:nvPr>
            <p:ph idx="1"/>
          </p:nvPr>
        </p:nvSpPr>
        <p:spPr/>
        <p:txBody>
          <a:bodyPr>
            <a:normAutofit lnSpcReduction="10000"/>
          </a:bodyPr>
          <a:lstStyle/>
          <a:p>
            <a:r>
              <a:rPr lang="en-US" sz="2200" dirty="0">
                <a:solidFill>
                  <a:schemeClr val="bg1">
                    <a:lumMod val="50000"/>
                  </a:schemeClr>
                </a:solidFill>
              </a:rPr>
              <a:t>Acceptability judgement task </a:t>
            </a:r>
          </a:p>
          <a:p>
            <a:r>
              <a:rPr lang="en-US" sz="2200" dirty="0">
                <a:solidFill>
                  <a:schemeClr val="bg1">
                    <a:lumMod val="50000"/>
                  </a:schemeClr>
                </a:solidFill>
              </a:rPr>
              <a:t>Qualtrics software (Provo, UT)</a:t>
            </a:r>
          </a:p>
          <a:p>
            <a:r>
              <a:rPr lang="en-US" sz="2200" dirty="0">
                <a:solidFill>
                  <a:schemeClr val="bg1">
                    <a:lumMod val="50000"/>
                  </a:schemeClr>
                </a:solidFill>
              </a:rPr>
              <a:t>Run in-lab</a:t>
            </a:r>
          </a:p>
          <a:p>
            <a:pPr marL="0" indent="0">
              <a:buNone/>
            </a:pPr>
            <a:endParaRPr lang="en-US" dirty="0"/>
          </a:p>
          <a:p>
            <a:pPr marL="0" indent="0">
              <a:buNone/>
            </a:pPr>
            <a:r>
              <a:rPr lang="en-US" dirty="0"/>
              <a:t>Within subjects</a:t>
            </a:r>
          </a:p>
          <a:p>
            <a:pPr lvl="1"/>
            <a:r>
              <a:rPr lang="en-US" b="1" dirty="0"/>
              <a:t>Answer</a:t>
            </a:r>
          </a:p>
          <a:p>
            <a:pPr lvl="1"/>
            <a:r>
              <a:rPr lang="en-US" b="1" dirty="0"/>
              <a:t>Matrix verb</a:t>
            </a:r>
          </a:p>
          <a:p>
            <a:pPr lvl="1"/>
            <a:r>
              <a:rPr lang="en-US" b="1" dirty="0"/>
              <a:t>Wh-word</a:t>
            </a:r>
          </a:p>
          <a:p>
            <a:pPr marL="0" indent="0">
              <a:buNone/>
            </a:pPr>
            <a:r>
              <a:rPr lang="en-US" dirty="0"/>
              <a:t>Between subjects: </a:t>
            </a:r>
            <a:r>
              <a:rPr lang="en-US" b="1" dirty="0"/>
              <a:t>finiteness</a:t>
            </a:r>
            <a:endParaRPr lang="en-US" dirty="0"/>
          </a:p>
          <a:p>
            <a:pPr marL="0" indent="0">
              <a:buNone/>
            </a:pPr>
            <a:r>
              <a:rPr lang="en-US" sz="2200" dirty="0">
                <a:solidFill>
                  <a:schemeClr val="bg1">
                    <a:lumMod val="50000"/>
                  </a:schemeClr>
                </a:solidFill>
              </a:rPr>
              <a:t>All factors fully crossed (32 lists)</a:t>
            </a:r>
          </a:p>
        </p:txBody>
      </p:sp>
      <p:sp>
        <p:nvSpPr>
          <p:cNvPr id="8" name="Slide Number Placeholder 7">
            <a:extLst>
              <a:ext uri="{FF2B5EF4-FFF2-40B4-BE49-F238E27FC236}">
                <a16:creationId xmlns:a16="http://schemas.microsoft.com/office/drawing/2014/main" id="{ACA472C0-B7CC-F74A-9309-F59B5397CFA6}"/>
              </a:ext>
            </a:extLst>
          </p:cNvPr>
          <p:cNvSpPr>
            <a:spLocks noGrp="1"/>
          </p:cNvSpPr>
          <p:nvPr>
            <p:ph type="sldNum" sz="quarter" idx="12"/>
          </p:nvPr>
        </p:nvSpPr>
        <p:spPr/>
        <p:txBody>
          <a:bodyPr/>
          <a:lstStyle/>
          <a:p>
            <a:fld id="{C37A6A5D-4452-2B46-A9F4-EDAA047C7BD2}" type="slidenum">
              <a:rPr lang="en-US" smtClean="0"/>
              <a:t>21</a:t>
            </a:fld>
            <a:endParaRPr lang="en-US"/>
          </a:p>
        </p:txBody>
      </p:sp>
      <p:sp>
        <p:nvSpPr>
          <p:cNvPr id="25" name="Rectangle 24">
            <a:extLst>
              <a:ext uri="{FF2B5EF4-FFF2-40B4-BE49-F238E27FC236}">
                <a16:creationId xmlns:a16="http://schemas.microsoft.com/office/drawing/2014/main" id="{4DB004FF-AC47-844C-B02C-FA1BB09E3D27}"/>
              </a:ext>
            </a:extLst>
          </p:cNvPr>
          <p:cNvSpPr/>
          <p:nvPr/>
        </p:nvSpPr>
        <p:spPr>
          <a:xfrm>
            <a:off x="5915214" y="2835414"/>
            <a:ext cx="3821447" cy="12447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Regular" panose="02000503000000020004" pitchFamily="2" charset="0"/>
              </a:rPr>
              <a:t>Minimal changes to </a:t>
            </a:r>
            <a:br>
              <a:rPr lang="en-US" b="1" dirty="0">
                <a:solidFill>
                  <a:schemeClr val="tx1"/>
                </a:solidFill>
                <a:latin typeface="Helvetica Neue Regular" panose="02000503000000020004" pitchFamily="2" charset="0"/>
              </a:rPr>
            </a:br>
            <a:r>
              <a:rPr lang="en-US" b="1" dirty="0">
                <a:solidFill>
                  <a:schemeClr val="tx1"/>
                </a:solidFill>
                <a:latin typeface="Helvetica Neue Regular" panose="02000503000000020004" pitchFamily="2" charset="0"/>
              </a:rPr>
              <a:t>embedded predicate:</a:t>
            </a:r>
          </a:p>
          <a:p>
            <a:pPr algn="ctr"/>
            <a:r>
              <a:rPr lang="en-US" i="1" dirty="0">
                <a:solidFill>
                  <a:schemeClr val="tx1"/>
                </a:solidFill>
                <a:latin typeface="Helvetica Neue Regular" panose="02000503000000020004" pitchFamily="2" charset="0"/>
              </a:rPr>
              <a:t>where to find</a:t>
            </a:r>
            <a:r>
              <a:rPr lang="en-US" dirty="0">
                <a:solidFill>
                  <a:schemeClr val="tx1"/>
                </a:solidFill>
                <a:latin typeface="Helvetica Neue Regular" panose="02000503000000020004" pitchFamily="2" charset="0"/>
              </a:rPr>
              <a:t>….</a:t>
            </a:r>
          </a:p>
          <a:p>
            <a:pPr algn="ctr"/>
            <a:r>
              <a:rPr lang="en-US" i="1" dirty="0">
                <a:solidFill>
                  <a:schemeClr val="tx1"/>
                </a:solidFill>
                <a:latin typeface="Helvetica Neue Regular" panose="02000503000000020004" pitchFamily="2" charset="0"/>
              </a:rPr>
              <a:t>where they found</a:t>
            </a:r>
            <a:r>
              <a:rPr lang="en-US" dirty="0">
                <a:solidFill>
                  <a:schemeClr val="tx1"/>
                </a:solidFill>
                <a:latin typeface="Helvetica Neue Regular" panose="02000503000000020004" pitchFamily="2" charset="0"/>
              </a:rPr>
              <a:t>…</a:t>
            </a:r>
          </a:p>
        </p:txBody>
      </p:sp>
      <p:sp>
        <p:nvSpPr>
          <p:cNvPr id="31" name="Rectangle 30">
            <a:extLst>
              <a:ext uri="{FF2B5EF4-FFF2-40B4-BE49-F238E27FC236}">
                <a16:creationId xmlns:a16="http://schemas.microsoft.com/office/drawing/2014/main" id="{FF52AC6C-A8C2-1A47-A918-BD69DD3B5DBC}"/>
              </a:ext>
            </a:extLst>
          </p:cNvPr>
          <p:cNvSpPr/>
          <p:nvPr/>
        </p:nvSpPr>
        <p:spPr>
          <a:xfrm>
            <a:off x="5915215" y="1639286"/>
            <a:ext cx="3821447" cy="1059835"/>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Regular" panose="02000503000000020004" pitchFamily="2" charset="0"/>
              </a:rPr>
              <a:t>8 different embedded verbs </a:t>
            </a:r>
            <a:br>
              <a:rPr lang="en-US" b="1" dirty="0">
                <a:solidFill>
                  <a:schemeClr val="tx1"/>
                </a:solidFill>
                <a:latin typeface="Helvetica Neue Regular" panose="02000503000000020004" pitchFamily="2" charset="0"/>
              </a:rPr>
            </a:br>
            <a:r>
              <a:rPr lang="en-US" b="1" dirty="0">
                <a:solidFill>
                  <a:schemeClr val="tx1"/>
                </a:solidFill>
                <a:latin typeface="Helvetica Neue Regular" panose="02000503000000020004" pitchFamily="2" charset="0"/>
              </a:rPr>
              <a:t>for each </a:t>
            </a:r>
            <a:r>
              <a:rPr lang="en-US" b="1" i="1" dirty="0">
                <a:solidFill>
                  <a:schemeClr val="tx1"/>
                </a:solidFill>
                <a:latin typeface="Helvetica Neue Regular" panose="02000503000000020004" pitchFamily="2" charset="0"/>
              </a:rPr>
              <a:t>wh</a:t>
            </a:r>
            <a:r>
              <a:rPr lang="en-US" b="1" dirty="0">
                <a:solidFill>
                  <a:schemeClr val="tx1"/>
                </a:solidFill>
                <a:latin typeface="Helvetica Neue Regular" panose="02000503000000020004" pitchFamily="2" charset="0"/>
              </a:rPr>
              <a:t>-word.</a:t>
            </a:r>
            <a:endParaRPr lang="en-US" b="1" i="1" dirty="0">
              <a:solidFill>
                <a:schemeClr val="tx1"/>
              </a:solidFill>
              <a:latin typeface="Helvetica Neue Regular" panose="02000503000000020004" pitchFamily="2" charset="0"/>
            </a:endParaRPr>
          </a:p>
          <a:p>
            <a:pPr algn="ctr"/>
            <a:r>
              <a:rPr lang="en-US" dirty="0">
                <a:solidFill>
                  <a:schemeClr val="tx1"/>
                </a:solidFill>
                <a:latin typeface="Helvetica Neue Regular" panose="02000503000000020004" pitchFamily="2" charset="0"/>
              </a:rPr>
              <a:t>…How generalizable is MS?</a:t>
            </a:r>
          </a:p>
        </p:txBody>
      </p:sp>
      <p:sp>
        <p:nvSpPr>
          <p:cNvPr id="32" name="Rectangle 31">
            <a:extLst>
              <a:ext uri="{FF2B5EF4-FFF2-40B4-BE49-F238E27FC236}">
                <a16:creationId xmlns:a16="http://schemas.microsoft.com/office/drawing/2014/main" id="{8E6F5BFF-4B8D-C346-ABCD-9CD2AF4E38C8}"/>
              </a:ext>
            </a:extLst>
          </p:cNvPr>
          <p:cNvSpPr/>
          <p:nvPr/>
        </p:nvSpPr>
        <p:spPr>
          <a:xfrm>
            <a:off x="5915214" y="4259530"/>
            <a:ext cx="3821447" cy="124472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Helvetica Neue Regular" panose="02000503000000020004" pitchFamily="2" charset="0"/>
              </a:rPr>
              <a:t>Minimal changes to context</a:t>
            </a:r>
            <a:r>
              <a:rPr lang="en-US" dirty="0">
                <a:solidFill>
                  <a:schemeClr val="tx1"/>
                </a:solidFill>
                <a:latin typeface="Helvetica Neue Regular" panose="02000503000000020004" pitchFamily="2" charset="0"/>
              </a:rPr>
              <a:t> </a:t>
            </a:r>
          </a:p>
          <a:p>
            <a:pPr algn="ctr"/>
            <a:r>
              <a:rPr lang="en-US" dirty="0">
                <a:solidFill>
                  <a:schemeClr val="tx1"/>
                </a:solidFill>
                <a:latin typeface="Helvetica Neue Regular" panose="02000503000000020004" pitchFamily="2" charset="0"/>
              </a:rPr>
              <a:t>to satisfy the felicity conditions </a:t>
            </a:r>
          </a:p>
          <a:p>
            <a:pPr algn="ctr"/>
            <a:r>
              <a:rPr lang="en-US" dirty="0">
                <a:solidFill>
                  <a:schemeClr val="tx1"/>
                </a:solidFill>
                <a:latin typeface="Helvetica Neue Regular" panose="02000503000000020004" pitchFamily="2" charset="0"/>
              </a:rPr>
              <a:t>of finite and non-finite clauses</a:t>
            </a:r>
          </a:p>
        </p:txBody>
      </p:sp>
    </p:spTree>
    <p:extLst>
      <p:ext uri="{BB962C8B-B14F-4D97-AF65-F5344CB8AC3E}">
        <p14:creationId xmlns:p14="http://schemas.microsoft.com/office/powerpoint/2010/main" val="340798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1" grpId="0" animBg="1"/>
      <p:bldP spid="3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0878E-FD13-A742-8918-33D5E3B3B855}"/>
              </a:ext>
            </a:extLst>
          </p:cNvPr>
          <p:cNvPicPr>
            <a:picLocks noChangeAspect="1"/>
          </p:cNvPicPr>
          <p:nvPr/>
        </p:nvPicPr>
        <p:blipFill>
          <a:blip r:embed="rId3"/>
          <a:stretch>
            <a:fillRect/>
          </a:stretch>
        </p:blipFill>
        <p:spPr>
          <a:xfrm>
            <a:off x="145514" y="977659"/>
            <a:ext cx="6288176" cy="4496384"/>
          </a:xfrm>
          <a:prstGeom prst="rect">
            <a:avLst/>
          </a:prstGeom>
        </p:spPr>
      </p:pic>
      <p:sp>
        <p:nvSpPr>
          <p:cNvPr id="11" name="TextBox 10">
            <a:extLst>
              <a:ext uri="{FF2B5EF4-FFF2-40B4-BE49-F238E27FC236}">
                <a16:creationId xmlns:a16="http://schemas.microsoft.com/office/drawing/2014/main" id="{CA249CED-AFB9-6C4B-B11A-9E6C66F1358C}"/>
              </a:ext>
            </a:extLst>
          </p:cNvPr>
          <p:cNvSpPr txBox="1"/>
          <p:nvPr/>
        </p:nvSpPr>
        <p:spPr>
          <a:xfrm>
            <a:off x="5207228" y="4989731"/>
            <a:ext cx="657040" cy="446276"/>
          </a:xfrm>
          <a:prstGeom prst="rect">
            <a:avLst/>
          </a:prstGeom>
          <a:solidFill>
            <a:schemeClr val="bg1"/>
          </a:solidFill>
          <a:ln>
            <a:noFill/>
          </a:ln>
        </p:spPr>
        <p:txBody>
          <a:bodyPr wrap="square" rtlCol="0">
            <a:spAutoFit/>
          </a:bodyPr>
          <a:lstStyle/>
          <a:p>
            <a:pPr algn="ctr"/>
            <a:r>
              <a:rPr lang="en-US" sz="2300" b="1" dirty="0">
                <a:solidFill>
                  <a:srgbClr val="B9B3F4"/>
                </a:solidFill>
                <a:latin typeface="Helvetica Neue Regular" panose="02000503000000020004" pitchFamily="2" charset="0"/>
              </a:rPr>
              <a:t>MS</a:t>
            </a:r>
          </a:p>
        </p:txBody>
      </p:sp>
      <p:sp>
        <p:nvSpPr>
          <p:cNvPr id="13" name="TextBox 12">
            <a:extLst>
              <a:ext uri="{FF2B5EF4-FFF2-40B4-BE49-F238E27FC236}">
                <a16:creationId xmlns:a16="http://schemas.microsoft.com/office/drawing/2014/main" id="{C9F582D4-6797-5B47-87DF-99237D8366E4}"/>
              </a:ext>
            </a:extLst>
          </p:cNvPr>
          <p:cNvSpPr txBox="1"/>
          <p:nvPr/>
        </p:nvSpPr>
        <p:spPr>
          <a:xfrm>
            <a:off x="3808301" y="5034713"/>
            <a:ext cx="1158520" cy="707886"/>
          </a:xfrm>
          <a:prstGeom prst="rect">
            <a:avLst/>
          </a:prstGeom>
          <a:solidFill>
            <a:schemeClr val="bg1"/>
          </a:solidFill>
        </p:spPr>
        <p:txBody>
          <a:bodyPr wrap="square" rtlCol="0">
            <a:spAutoFit/>
          </a:bodyPr>
          <a:lstStyle/>
          <a:p>
            <a:pPr algn="ctr"/>
            <a:r>
              <a:rPr lang="en-US" sz="2000" dirty="0">
                <a:latin typeface="Helvetica Neue Regular" panose="02000503000000020004" pitchFamily="2" charset="0"/>
              </a:rPr>
              <a:t>Mixed</a:t>
            </a:r>
          </a:p>
          <a:p>
            <a:pPr algn="ctr"/>
            <a:r>
              <a:rPr lang="en-US" sz="2000" dirty="0">
                <a:latin typeface="Helvetica Neue Regular" panose="02000503000000020004" pitchFamily="2" charset="0"/>
              </a:rPr>
              <a:t>T+F</a:t>
            </a:r>
          </a:p>
        </p:txBody>
      </p:sp>
      <p:sp>
        <p:nvSpPr>
          <p:cNvPr id="14" name="TextBox 13">
            <a:extLst>
              <a:ext uri="{FF2B5EF4-FFF2-40B4-BE49-F238E27FC236}">
                <a16:creationId xmlns:a16="http://schemas.microsoft.com/office/drawing/2014/main" id="{90F17B20-FE7B-3745-99A3-BEB183EABAEA}"/>
              </a:ext>
            </a:extLst>
          </p:cNvPr>
          <p:cNvSpPr txBox="1"/>
          <p:nvPr/>
        </p:nvSpPr>
        <p:spPr>
          <a:xfrm>
            <a:off x="1526878" y="5035897"/>
            <a:ext cx="959338" cy="400110"/>
          </a:xfrm>
          <a:prstGeom prst="rect">
            <a:avLst/>
          </a:prstGeom>
          <a:solidFill>
            <a:schemeClr val="bg1"/>
          </a:solidFill>
          <a:ln>
            <a:noFill/>
          </a:ln>
        </p:spPr>
        <p:txBody>
          <a:bodyPr wrap="square" rtlCol="0">
            <a:spAutoFit/>
          </a:bodyPr>
          <a:lstStyle/>
          <a:p>
            <a:pPr algn="ctr"/>
            <a:r>
              <a:rPr lang="en-US" sz="2000" dirty="0">
                <a:latin typeface="Helvetica Neue Regular" panose="02000503000000020004" pitchFamily="2" charset="0"/>
              </a:rPr>
              <a:t>False</a:t>
            </a:r>
          </a:p>
        </p:txBody>
      </p:sp>
      <p:sp>
        <p:nvSpPr>
          <p:cNvPr id="15" name="Rectangle 14">
            <a:extLst>
              <a:ext uri="{FF2B5EF4-FFF2-40B4-BE49-F238E27FC236}">
                <a16:creationId xmlns:a16="http://schemas.microsoft.com/office/drawing/2014/main" id="{60E4F343-9D71-C849-AE83-B5734414BC99}"/>
              </a:ext>
            </a:extLst>
          </p:cNvPr>
          <p:cNvSpPr/>
          <p:nvPr/>
        </p:nvSpPr>
        <p:spPr>
          <a:xfrm>
            <a:off x="2860570" y="5578090"/>
            <a:ext cx="608557" cy="13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latin typeface="Helvetica Neue Regular" panose="02000503000000020004" pitchFamily="2" charset="0"/>
            </a:endParaRPr>
          </a:p>
        </p:txBody>
      </p:sp>
      <p:sp>
        <p:nvSpPr>
          <p:cNvPr id="12" name="TextBox 11">
            <a:extLst>
              <a:ext uri="{FF2B5EF4-FFF2-40B4-BE49-F238E27FC236}">
                <a16:creationId xmlns:a16="http://schemas.microsoft.com/office/drawing/2014/main" id="{C1E3F1E8-6244-264F-95CD-E3172C8BBBC8}"/>
              </a:ext>
            </a:extLst>
          </p:cNvPr>
          <p:cNvSpPr txBox="1"/>
          <p:nvPr/>
        </p:nvSpPr>
        <p:spPr>
          <a:xfrm>
            <a:off x="2726623" y="5034712"/>
            <a:ext cx="841271" cy="446276"/>
          </a:xfrm>
          <a:prstGeom prst="rect">
            <a:avLst/>
          </a:prstGeom>
          <a:solidFill>
            <a:schemeClr val="bg1"/>
          </a:solidFill>
          <a:ln>
            <a:noFill/>
          </a:ln>
        </p:spPr>
        <p:txBody>
          <a:bodyPr wrap="square" rtlCol="0">
            <a:spAutoFit/>
          </a:bodyPr>
          <a:lstStyle/>
          <a:p>
            <a:pPr algn="ctr"/>
            <a:r>
              <a:rPr lang="en-US" sz="2300" b="1" dirty="0">
                <a:solidFill>
                  <a:srgbClr val="FFB1AB"/>
                </a:solidFill>
                <a:latin typeface="Helvetica Neue Regular" panose="02000503000000020004" pitchFamily="2" charset="0"/>
              </a:rPr>
              <a:t>MA</a:t>
            </a:r>
          </a:p>
        </p:txBody>
      </p:sp>
      <p:sp>
        <p:nvSpPr>
          <p:cNvPr id="16" name="Slide Number Placeholder 15">
            <a:extLst>
              <a:ext uri="{FF2B5EF4-FFF2-40B4-BE49-F238E27FC236}">
                <a16:creationId xmlns:a16="http://schemas.microsoft.com/office/drawing/2014/main" id="{7CBB7B23-79C2-8647-A779-29A58F68C28F}"/>
              </a:ext>
            </a:extLst>
          </p:cNvPr>
          <p:cNvSpPr>
            <a:spLocks noGrp="1"/>
          </p:cNvSpPr>
          <p:nvPr>
            <p:ph type="sldNum" sz="quarter" idx="12"/>
          </p:nvPr>
        </p:nvSpPr>
        <p:spPr/>
        <p:txBody>
          <a:bodyPr/>
          <a:lstStyle/>
          <a:p>
            <a:fld id="{C37A6A5D-4452-2B46-A9F4-EDAA047C7BD2}" type="slidenum">
              <a:rPr lang="en-US" smtClean="0"/>
              <a:t>22</a:t>
            </a:fld>
            <a:endParaRPr lang="en-US"/>
          </a:p>
        </p:txBody>
      </p:sp>
      <p:sp>
        <p:nvSpPr>
          <p:cNvPr id="2" name="Rectangle 1">
            <a:extLst>
              <a:ext uri="{FF2B5EF4-FFF2-40B4-BE49-F238E27FC236}">
                <a16:creationId xmlns:a16="http://schemas.microsoft.com/office/drawing/2014/main" id="{F42B87A7-7EFF-894B-9A46-5F79B487BA7B}"/>
              </a:ext>
            </a:extLst>
          </p:cNvPr>
          <p:cNvSpPr/>
          <p:nvPr/>
        </p:nvSpPr>
        <p:spPr>
          <a:xfrm>
            <a:off x="1243585" y="1355272"/>
            <a:ext cx="5190106" cy="35964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7A98E080-4B05-7341-9BF6-F544E680AC66}"/>
              </a:ext>
            </a:extLst>
          </p:cNvPr>
          <p:cNvGrpSpPr/>
          <p:nvPr/>
        </p:nvGrpSpPr>
        <p:grpSpPr>
          <a:xfrm>
            <a:off x="6462718" y="2615130"/>
            <a:ext cx="3805778" cy="1146946"/>
            <a:chOff x="6882745" y="3365833"/>
            <a:chExt cx="3805778" cy="1146946"/>
          </a:xfrm>
        </p:grpSpPr>
        <p:sp>
          <p:nvSpPr>
            <p:cNvPr id="19" name="TextBox 18">
              <a:extLst>
                <a:ext uri="{FF2B5EF4-FFF2-40B4-BE49-F238E27FC236}">
                  <a16:creationId xmlns:a16="http://schemas.microsoft.com/office/drawing/2014/main" id="{48A265E6-4558-FE49-8449-FA4B60089156}"/>
                </a:ext>
              </a:extLst>
            </p:cNvPr>
            <p:cNvSpPr txBox="1"/>
            <p:nvPr/>
          </p:nvSpPr>
          <p:spPr>
            <a:xfrm>
              <a:off x="7343515" y="3365833"/>
              <a:ext cx="2978521"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Mom knows where they </a:t>
              </a:r>
              <a:r>
                <a:rPr lang="en-US" sz="1519" b="1" u="sng" dirty="0">
                  <a:latin typeface="Andale Mono" panose="020B0509000000000004" pitchFamily="49" charset="0"/>
                </a:rPr>
                <a:t>found</a:t>
              </a:r>
              <a:r>
                <a:rPr lang="en-US" sz="1519" dirty="0">
                  <a:latin typeface="Andale Mono" panose="020B0509000000000004" pitchFamily="49" charset="0"/>
                </a:rPr>
                <a:t> the people hiding</a:t>
              </a:r>
            </a:p>
          </p:txBody>
        </p:sp>
        <p:sp>
          <p:nvSpPr>
            <p:cNvPr id="20" name="TextBox 19">
              <a:extLst>
                <a:ext uri="{FF2B5EF4-FFF2-40B4-BE49-F238E27FC236}">
                  <a16:creationId xmlns:a16="http://schemas.microsoft.com/office/drawing/2014/main" id="{9E8AF384-BED5-A44D-93E7-D9F7A2214FD7}"/>
                </a:ext>
              </a:extLst>
            </p:cNvPr>
            <p:cNvSpPr txBox="1"/>
            <p:nvPr/>
          </p:nvSpPr>
          <p:spPr>
            <a:xfrm>
              <a:off x="7343516" y="3952882"/>
              <a:ext cx="3345007"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Jimmy knows where </a:t>
              </a:r>
            </a:p>
            <a:p>
              <a:r>
                <a:rPr lang="en-US" sz="1519" b="1" u="sng" dirty="0">
                  <a:latin typeface="Andale Mono" panose="020B0509000000000004" pitchFamily="49" charset="0"/>
                </a:rPr>
                <a:t>to find </a:t>
              </a:r>
              <a:r>
                <a:rPr lang="en-US" sz="1519" dirty="0">
                  <a:latin typeface="Andale Mono" panose="020B0509000000000004" pitchFamily="49" charset="0"/>
                </a:rPr>
                <a:t>the people hiding</a:t>
              </a:r>
            </a:p>
          </p:txBody>
        </p:sp>
        <p:sp>
          <p:nvSpPr>
            <p:cNvPr id="24" name="Rectangle 23">
              <a:extLst>
                <a:ext uri="{FF2B5EF4-FFF2-40B4-BE49-F238E27FC236}">
                  <a16:creationId xmlns:a16="http://schemas.microsoft.com/office/drawing/2014/main" id="{F77A2926-4F80-524E-9101-9D12D01692BF}"/>
                </a:ext>
              </a:extLst>
            </p:cNvPr>
            <p:cNvSpPr/>
            <p:nvPr/>
          </p:nvSpPr>
          <p:spPr>
            <a:xfrm>
              <a:off x="6882745" y="3415960"/>
              <a:ext cx="411480" cy="411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BC7BD1E2-9C3F-3E48-9FE3-F393696D7D52}"/>
                </a:ext>
              </a:extLst>
            </p:cNvPr>
            <p:cNvSpPr/>
            <p:nvPr/>
          </p:nvSpPr>
          <p:spPr>
            <a:xfrm>
              <a:off x="6882745" y="4027091"/>
              <a:ext cx="411480" cy="41148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09268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0878E-FD13-A742-8918-33D5E3B3B855}"/>
              </a:ext>
            </a:extLst>
          </p:cNvPr>
          <p:cNvPicPr>
            <a:picLocks noChangeAspect="1"/>
          </p:cNvPicPr>
          <p:nvPr/>
        </p:nvPicPr>
        <p:blipFill>
          <a:blip r:embed="rId3"/>
          <a:stretch>
            <a:fillRect/>
          </a:stretch>
        </p:blipFill>
        <p:spPr>
          <a:xfrm>
            <a:off x="145514" y="977659"/>
            <a:ext cx="6288176" cy="4496384"/>
          </a:xfrm>
          <a:prstGeom prst="rect">
            <a:avLst/>
          </a:prstGeom>
        </p:spPr>
      </p:pic>
      <p:sp>
        <p:nvSpPr>
          <p:cNvPr id="16" name="Slide Number Placeholder 15">
            <a:extLst>
              <a:ext uri="{FF2B5EF4-FFF2-40B4-BE49-F238E27FC236}">
                <a16:creationId xmlns:a16="http://schemas.microsoft.com/office/drawing/2014/main" id="{7CBB7B23-79C2-8647-A779-29A58F68C28F}"/>
              </a:ext>
            </a:extLst>
          </p:cNvPr>
          <p:cNvSpPr>
            <a:spLocks noGrp="1"/>
          </p:cNvSpPr>
          <p:nvPr>
            <p:ph type="sldNum" sz="quarter" idx="12"/>
          </p:nvPr>
        </p:nvSpPr>
        <p:spPr/>
        <p:txBody>
          <a:bodyPr/>
          <a:lstStyle/>
          <a:p>
            <a:fld id="{C37A6A5D-4452-2B46-A9F4-EDAA047C7BD2}" type="slidenum">
              <a:rPr lang="en-US" smtClean="0"/>
              <a:t>23</a:t>
            </a:fld>
            <a:endParaRPr lang="en-US"/>
          </a:p>
        </p:txBody>
      </p:sp>
      <p:grpSp>
        <p:nvGrpSpPr>
          <p:cNvPr id="26" name="Group 25">
            <a:extLst>
              <a:ext uri="{FF2B5EF4-FFF2-40B4-BE49-F238E27FC236}">
                <a16:creationId xmlns:a16="http://schemas.microsoft.com/office/drawing/2014/main" id="{7D300322-1074-5742-A0A0-04F6C7D927BE}"/>
              </a:ext>
            </a:extLst>
          </p:cNvPr>
          <p:cNvGrpSpPr/>
          <p:nvPr/>
        </p:nvGrpSpPr>
        <p:grpSpPr>
          <a:xfrm>
            <a:off x="6462718" y="2615130"/>
            <a:ext cx="3805778" cy="1146946"/>
            <a:chOff x="6882745" y="3365833"/>
            <a:chExt cx="3805778" cy="1146946"/>
          </a:xfrm>
        </p:grpSpPr>
        <p:sp>
          <p:nvSpPr>
            <p:cNvPr id="27" name="TextBox 26">
              <a:extLst>
                <a:ext uri="{FF2B5EF4-FFF2-40B4-BE49-F238E27FC236}">
                  <a16:creationId xmlns:a16="http://schemas.microsoft.com/office/drawing/2014/main" id="{3550E578-91B0-B345-BD31-D97352C9F49B}"/>
                </a:ext>
              </a:extLst>
            </p:cNvPr>
            <p:cNvSpPr txBox="1"/>
            <p:nvPr/>
          </p:nvSpPr>
          <p:spPr>
            <a:xfrm>
              <a:off x="7343515" y="3365833"/>
              <a:ext cx="2978521"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Mom knows where they </a:t>
              </a:r>
              <a:r>
                <a:rPr lang="en-US" sz="1519" b="1" u="sng" dirty="0">
                  <a:latin typeface="Andale Mono" panose="020B0509000000000004" pitchFamily="49" charset="0"/>
                </a:rPr>
                <a:t>found</a:t>
              </a:r>
              <a:r>
                <a:rPr lang="en-US" sz="1519" dirty="0">
                  <a:latin typeface="Andale Mono" panose="020B0509000000000004" pitchFamily="49" charset="0"/>
                </a:rPr>
                <a:t> the people hiding</a:t>
              </a:r>
            </a:p>
          </p:txBody>
        </p:sp>
        <p:sp>
          <p:nvSpPr>
            <p:cNvPr id="28" name="TextBox 27">
              <a:extLst>
                <a:ext uri="{FF2B5EF4-FFF2-40B4-BE49-F238E27FC236}">
                  <a16:creationId xmlns:a16="http://schemas.microsoft.com/office/drawing/2014/main" id="{9C3595FB-A9B6-194B-8C61-036BC5C2AAB2}"/>
                </a:ext>
              </a:extLst>
            </p:cNvPr>
            <p:cNvSpPr txBox="1"/>
            <p:nvPr/>
          </p:nvSpPr>
          <p:spPr>
            <a:xfrm>
              <a:off x="7343516" y="3952882"/>
              <a:ext cx="3345007"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Jimmy knows where </a:t>
              </a:r>
            </a:p>
            <a:p>
              <a:r>
                <a:rPr lang="en-US" sz="1519" b="1" u="sng" dirty="0">
                  <a:latin typeface="Andale Mono" panose="020B0509000000000004" pitchFamily="49" charset="0"/>
                </a:rPr>
                <a:t>to find </a:t>
              </a:r>
              <a:r>
                <a:rPr lang="en-US" sz="1519" dirty="0">
                  <a:latin typeface="Andale Mono" panose="020B0509000000000004" pitchFamily="49" charset="0"/>
                </a:rPr>
                <a:t>the people hiding</a:t>
              </a:r>
            </a:p>
          </p:txBody>
        </p:sp>
        <p:sp>
          <p:nvSpPr>
            <p:cNvPr id="29" name="Rectangle 28">
              <a:extLst>
                <a:ext uri="{FF2B5EF4-FFF2-40B4-BE49-F238E27FC236}">
                  <a16:creationId xmlns:a16="http://schemas.microsoft.com/office/drawing/2014/main" id="{C5E90B91-2122-3447-8DAE-B827D1630CAD}"/>
                </a:ext>
              </a:extLst>
            </p:cNvPr>
            <p:cNvSpPr/>
            <p:nvPr/>
          </p:nvSpPr>
          <p:spPr>
            <a:xfrm>
              <a:off x="6882745" y="3415960"/>
              <a:ext cx="411480" cy="411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C1EFCE5A-B9CB-C04A-8D4D-E4B7AF0FA23D}"/>
                </a:ext>
              </a:extLst>
            </p:cNvPr>
            <p:cNvSpPr/>
            <p:nvPr/>
          </p:nvSpPr>
          <p:spPr>
            <a:xfrm>
              <a:off x="6882745" y="4027091"/>
              <a:ext cx="411480" cy="41148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Rectangle 18">
            <a:extLst>
              <a:ext uri="{FF2B5EF4-FFF2-40B4-BE49-F238E27FC236}">
                <a16:creationId xmlns:a16="http://schemas.microsoft.com/office/drawing/2014/main" id="{F89249A2-085D-B84B-BA72-943122E01539}"/>
              </a:ext>
            </a:extLst>
          </p:cNvPr>
          <p:cNvSpPr/>
          <p:nvPr/>
        </p:nvSpPr>
        <p:spPr>
          <a:xfrm>
            <a:off x="3690257" y="1355271"/>
            <a:ext cx="2743433" cy="36794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133DD16B-65D9-254B-BC63-782EF0A5F446}"/>
              </a:ext>
            </a:extLst>
          </p:cNvPr>
          <p:cNvSpPr txBox="1"/>
          <p:nvPr/>
        </p:nvSpPr>
        <p:spPr>
          <a:xfrm>
            <a:off x="5207228" y="4989731"/>
            <a:ext cx="657040" cy="446276"/>
          </a:xfrm>
          <a:prstGeom prst="rect">
            <a:avLst/>
          </a:prstGeom>
          <a:solidFill>
            <a:schemeClr val="bg1"/>
          </a:solidFill>
          <a:ln>
            <a:noFill/>
          </a:ln>
        </p:spPr>
        <p:txBody>
          <a:bodyPr wrap="square" rtlCol="0">
            <a:spAutoFit/>
          </a:bodyPr>
          <a:lstStyle/>
          <a:p>
            <a:pPr algn="ctr"/>
            <a:r>
              <a:rPr lang="en-US" sz="2300" b="1" dirty="0">
                <a:solidFill>
                  <a:srgbClr val="B9B3F4"/>
                </a:solidFill>
                <a:latin typeface="Helvetica Neue Regular" panose="02000503000000020004" pitchFamily="2" charset="0"/>
              </a:rPr>
              <a:t>MS</a:t>
            </a:r>
          </a:p>
        </p:txBody>
      </p:sp>
      <p:sp>
        <p:nvSpPr>
          <p:cNvPr id="21" name="TextBox 20">
            <a:extLst>
              <a:ext uri="{FF2B5EF4-FFF2-40B4-BE49-F238E27FC236}">
                <a16:creationId xmlns:a16="http://schemas.microsoft.com/office/drawing/2014/main" id="{ADD78D4C-9922-D745-B325-515E0E267616}"/>
              </a:ext>
            </a:extLst>
          </p:cNvPr>
          <p:cNvSpPr txBox="1"/>
          <p:nvPr/>
        </p:nvSpPr>
        <p:spPr>
          <a:xfrm>
            <a:off x="3808301" y="5034713"/>
            <a:ext cx="1158520" cy="707886"/>
          </a:xfrm>
          <a:prstGeom prst="rect">
            <a:avLst/>
          </a:prstGeom>
          <a:solidFill>
            <a:schemeClr val="bg1"/>
          </a:solidFill>
        </p:spPr>
        <p:txBody>
          <a:bodyPr wrap="square" rtlCol="0">
            <a:spAutoFit/>
          </a:bodyPr>
          <a:lstStyle/>
          <a:p>
            <a:pPr algn="ctr"/>
            <a:r>
              <a:rPr lang="en-US" sz="2000" dirty="0">
                <a:latin typeface="Helvetica Neue Regular" panose="02000503000000020004" pitchFamily="2" charset="0"/>
              </a:rPr>
              <a:t>Mixed</a:t>
            </a:r>
          </a:p>
          <a:p>
            <a:pPr algn="ctr"/>
            <a:r>
              <a:rPr lang="en-US" sz="2000" dirty="0">
                <a:latin typeface="Helvetica Neue Regular" panose="02000503000000020004" pitchFamily="2" charset="0"/>
              </a:rPr>
              <a:t>T+F</a:t>
            </a:r>
          </a:p>
        </p:txBody>
      </p:sp>
      <p:sp>
        <p:nvSpPr>
          <p:cNvPr id="22" name="TextBox 21">
            <a:extLst>
              <a:ext uri="{FF2B5EF4-FFF2-40B4-BE49-F238E27FC236}">
                <a16:creationId xmlns:a16="http://schemas.microsoft.com/office/drawing/2014/main" id="{52E9E79C-D5F0-384E-8220-0342F23193AE}"/>
              </a:ext>
            </a:extLst>
          </p:cNvPr>
          <p:cNvSpPr txBox="1"/>
          <p:nvPr/>
        </p:nvSpPr>
        <p:spPr>
          <a:xfrm>
            <a:off x="1526878" y="5035897"/>
            <a:ext cx="959338" cy="400110"/>
          </a:xfrm>
          <a:prstGeom prst="rect">
            <a:avLst/>
          </a:prstGeom>
          <a:solidFill>
            <a:schemeClr val="bg1"/>
          </a:solidFill>
          <a:ln>
            <a:noFill/>
          </a:ln>
        </p:spPr>
        <p:txBody>
          <a:bodyPr wrap="square" rtlCol="0">
            <a:spAutoFit/>
          </a:bodyPr>
          <a:lstStyle/>
          <a:p>
            <a:pPr algn="ctr"/>
            <a:r>
              <a:rPr lang="en-US" sz="2000" dirty="0">
                <a:latin typeface="Helvetica Neue Regular" panose="02000503000000020004" pitchFamily="2" charset="0"/>
              </a:rPr>
              <a:t>False</a:t>
            </a:r>
          </a:p>
        </p:txBody>
      </p:sp>
      <p:sp>
        <p:nvSpPr>
          <p:cNvPr id="23" name="Rectangle 22">
            <a:extLst>
              <a:ext uri="{FF2B5EF4-FFF2-40B4-BE49-F238E27FC236}">
                <a16:creationId xmlns:a16="http://schemas.microsoft.com/office/drawing/2014/main" id="{53A2D74D-17E8-8A4E-8E66-7B9649E73FE9}"/>
              </a:ext>
            </a:extLst>
          </p:cNvPr>
          <p:cNvSpPr/>
          <p:nvPr/>
        </p:nvSpPr>
        <p:spPr>
          <a:xfrm>
            <a:off x="2860570" y="5578090"/>
            <a:ext cx="608557" cy="13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latin typeface="Helvetica Neue Regular" panose="02000503000000020004" pitchFamily="2" charset="0"/>
            </a:endParaRPr>
          </a:p>
        </p:txBody>
      </p:sp>
      <p:sp>
        <p:nvSpPr>
          <p:cNvPr id="24" name="TextBox 23">
            <a:extLst>
              <a:ext uri="{FF2B5EF4-FFF2-40B4-BE49-F238E27FC236}">
                <a16:creationId xmlns:a16="http://schemas.microsoft.com/office/drawing/2014/main" id="{7564DFDE-2670-0346-8FF2-E2663AEA3194}"/>
              </a:ext>
            </a:extLst>
          </p:cNvPr>
          <p:cNvSpPr txBox="1"/>
          <p:nvPr/>
        </p:nvSpPr>
        <p:spPr>
          <a:xfrm>
            <a:off x="2726623" y="5034712"/>
            <a:ext cx="841271" cy="446276"/>
          </a:xfrm>
          <a:prstGeom prst="rect">
            <a:avLst/>
          </a:prstGeom>
          <a:solidFill>
            <a:schemeClr val="bg1"/>
          </a:solidFill>
          <a:ln>
            <a:noFill/>
          </a:ln>
        </p:spPr>
        <p:txBody>
          <a:bodyPr wrap="square" rtlCol="0">
            <a:spAutoFit/>
          </a:bodyPr>
          <a:lstStyle/>
          <a:p>
            <a:pPr algn="ctr"/>
            <a:r>
              <a:rPr lang="en-US" sz="2300" b="1" dirty="0">
                <a:solidFill>
                  <a:srgbClr val="FFB1AB"/>
                </a:solidFill>
                <a:latin typeface="Helvetica Neue Regular" panose="02000503000000020004" pitchFamily="2" charset="0"/>
              </a:rPr>
              <a:t>MA</a:t>
            </a:r>
          </a:p>
        </p:txBody>
      </p:sp>
    </p:spTree>
    <p:extLst>
      <p:ext uri="{BB962C8B-B14F-4D97-AF65-F5344CB8AC3E}">
        <p14:creationId xmlns:p14="http://schemas.microsoft.com/office/powerpoint/2010/main" val="3789140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ABC0878E-FD13-A742-8918-33D5E3B3B855}"/>
              </a:ext>
            </a:extLst>
          </p:cNvPr>
          <p:cNvPicPr>
            <a:picLocks noChangeAspect="1"/>
          </p:cNvPicPr>
          <p:nvPr/>
        </p:nvPicPr>
        <p:blipFill>
          <a:blip r:embed="rId3"/>
          <a:stretch>
            <a:fillRect/>
          </a:stretch>
        </p:blipFill>
        <p:spPr>
          <a:xfrm>
            <a:off x="145514" y="977659"/>
            <a:ext cx="6288176" cy="4496384"/>
          </a:xfrm>
          <a:prstGeom prst="rect">
            <a:avLst/>
          </a:prstGeom>
        </p:spPr>
      </p:pic>
      <p:sp>
        <p:nvSpPr>
          <p:cNvPr id="5" name="TextBox 4">
            <a:extLst>
              <a:ext uri="{FF2B5EF4-FFF2-40B4-BE49-F238E27FC236}">
                <a16:creationId xmlns:a16="http://schemas.microsoft.com/office/drawing/2014/main" id="{7BFA90C5-51F8-CD46-8111-1833CBED5807}"/>
              </a:ext>
            </a:extLst>
          </p:cNvPr>
          <p:cNvSpPr txBox="1"/>
          <p:nvPr/>
        </p:nvSpPr>
        <p:spPr>
          <a:xfrm>
            <a:off x="6523308" y="933563"/>
            <a:ext cx="3392521" cy="1131015"/>
          </a:xfrm>
          <a:prstGeom prst="rect">
            <a:avLst/>
          </a:prstGeom>
          <a:noFill/>
          <a:ln w="28575">
            <a:solidFill>
              <a:srgbClr val="BCBAFF"/>
            </a:solidFill>
          </a:ln>
        </p:spPr>
        <p:txBody>
          <a:bodyPr wrap="square" rtlCol="0">
            <a:spAutoFit/>
          </a:bodyPr>
          <a:lstStyle/>
          <a:p>
            <a:pPr algn="ctr"/>
            <a:r>
              <a:rPr lang="en-US" sz="2531" dirty="0">
                <a:latin typeface="Helvetica Neue Regular" panose="02000503000000020004" pitchFamily="2" charset="0"/>
              </a:rPr>
              <a:t>Significant effect </a:t>
            </a:r>
          </a:p>
          <a:p>
            <a:pPr algn="ctr"/>
            <a:r>
              <a:rPr lang="en-US" sz="2531" dirty="0">
                <a:latin typeface="Helvetica Neue Regular" panose="02000503000000020004" pitchFamily="2" charset="0"/>
              </a:rPr>
              <a:t>of FIN in MS </a:t>
            </a:r>
            <a:br>
              <a:rPr lang="en-US" sz="2531" dirty="0">
                <a:latin typeface="Helvetica Neue Regular" panose="02000503000000020004" pitchFamily="2" charset="0"/>
              </a:rPr>
            </a:br>
            <a:r>
              <a:rPr lang="en-US" sz="1688" dirty="0">
                <a:latin typeface="Helvetica Neue Regular" panose="02000503000000020004" pitchFamily="2" charset="0"/>
              </a:rPr>
              <a:t>(X</a:t>
            </a:r>
            <a:r>
              <a:rPr lang="en-US" sz="1688" baseline="30000" dirty="0">
                <a:latin typeface="Helvetica Neue Regular" panose="02000503000000020004" pitchFamily="2" charset="0"/>
              </a:rPr>
              <a:t>2</a:t>
            </a:r>
            <a:r>
              <a:rPr lang="en-US" sz="1688" dirty="0">
                <a:latin typeface="Helvetica Neue Regular" panose="02000503000000020004" pitchFamily="2" charset="0"/>
              </a:rPr>
              <a:t>(1)=83.642, p&lt;.0001)</a:t>
            </a:r>
          </a:p>
        </p:txBody>
      </p:sp>
      <p:sp>
        <p:nvSpPr>
          <p:cNvPr id="16" name="Slide Number Placeholder 15">
            <a:extLst>
              <a:ext uri="{FF2B5EF4-FFF2-40B4-BE49-F238E27FC236}">
                <a16:creationId xmlns:a16="http://schemas.microsoft.com/office/drawing/2014/main" id="{7CBB7B23-79C2-8647-A779-29A58F68C28F}"/>
              </a:ext>
            </a:extLst>
          </p:cNvPr>
          <p:cNvSpPr>
            <a:spLocks noGrp="1"/>
          </p:cNvSpPr>
          <p:nvPr>
            <p:ph type="sldNum" sz="quarter" idx="12"/>
          </p:nvPr>
        </p:nvSpPr>
        <p:spPr/>
        <p:txBody>
          <a:bodyPr/>
          <a:lstStyle/>
          <a:p>
            <a:fld id="{C37A6A5D-4452-2B46-A9F4-EDAA047C7BD2}" type="slidenum">
              <a:rPr lang="en-US" smtClean="0"/>
              <a:t>24</a:t>
            </a:fld>
            <a:endParaRPr lang="en-US"/>
          </a:p>
        </p:txBody>
      </p:sp>
      <p:grpSp>
        <p:nvGrpSpPr>
          <p:cNvPr id="17" name="Group 16">
            <a:extLst>
              <a:ext uri="{FF2B5EF4-FFF2-40B4-BE49-F238E27FC236}">
                <a16:creationId xmlns:a16="http://schemas.microsoft.com/office/drawing/2014/main" id="{B6881706-6650-FF4A-8160-1C8ED252501A}"/>
              </a:ext>
            </a:extLst>
          </p:cNvPr>
          <p:cNvGrpSpPr/>
          <p:nvPr/>
        </p:nvGrpSpPr>
        <p:grpSpPr>
          <a:xfrm>
            <a:off x="6462718" y="2615130"/>
            <a:ext cx="3805778" cy="1146946"/>
            <a:chOff x="6882745" y="3365833"/>
            <a:chExt cx="3805778" cy="1146946"/>
          </a:xfrm>
        </p:grpSpPr>
        <p:sp>
          <p:nvSpPr>
            <p:cNvPr id="19" name="TextBox 18">
              <a:extLst>
                <a:ext uri="{FF2B5EF4-FFF2-40B4-BE49-F238E27FC236}">
                  <a16:creationId xmlns:a16="http://schemas.microsoft.com/office/drawing/2014/main" id="{563AE811-C1B8-A74C-BD34-8939B5806AF8}"/>
                </a:ext>
              </a:extLst>
            </p:cNvPr>
            <p:cNvSpPr txBox="1"/>
            <p:nvPr/>
          </p:nvSpPr>
          <p:spPr>
            <a:xfrm>
              <a:off x="7343515" y="3365833"/>
              <a:ext cx="2978521"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Mom knows where they </a:t>
              </a:r>
              <a:r>
                <a:rPr lang="en-US" sz="1519" b="1" u="sng" dirty="0">
                  <a:latin typeface="Andale Mono" panose="020B0509000000000004" pitchFamily="49" charset="0"/>
                </a:rPr>
                <a:t>found</a:t>
              </a:r>
              <a:r>
                <a:rPr lang="en-US" sz="1519" dirty="0">
                  <a:latin typeface="Andale Mono" panose="020B0509000000000004" pitchFamily="49" charset="0"/>
                </a:rPr>
                <a:t> the people hiding</a:t>
              </a:r>
            </a:p>
          </p:txBody>
        </p:sp>
        <p:sp>
          <p:nvSpPr>
            <p:cNvPr id="20" name="TextBox 19">
              <a:extLst>
                <a:ext uri="{FF2B5EF4-FFF2-40B4-BE49-F238E27FC236}">
                  <a16:creationId xmlns:a16="http://schemas.microsoft.com/office/drawing/2014/main" id="{1AA342D0-5930-AE48-8C48-0574EEB174D7}"/>
                </a:ext>
              </a:extLst>
            </p:cNvPr>
            <p:cNvSpPr txBox="1"/>
            <p:nvPr/>
          </p:nvSpPr>
          <p:spPr>
            <a:xfrm>
              <a:off x="7343516" y="3952882"/>
              <a:ext cx="3345007" cy="559897"/>
            </a:xfrm>
            <a:prstGeom prst="rect">
              <a:avLst/>
            </a:prstGeom>
            <a:solidFill>
              <a:schemeClr val="bg1"/>
            </a:solidFill>
          </p:spPr>
          <p:txBody>
            <a:bodyPr wrap="square" rtlCol="0">
              <a:spAutoFit/>
            </a:bodyPr>
            <a:lstStyle/>
            <a:p>
              <a:r>
                <a:rPr lang="en-US" sz="1519" dirty="0">
                  <a:latin typeface="Andale Mono" panose="020B0509000000000004" pitchFamily="49" charset="0"/>
                </a:rPr>
                <a:t>Jimmy knows where </a:t>
              </a:r>
            </a:p>
            <a:p>
              <a:r>
                <a:rPr lang="en-US" sz="1519" b="1" u="sng" dirty="0">
                  <a:latin typeface="Andale Mono" panose="020B0509000000000004" pitchFamily="49" charset="0"/>
                </a:rPr>
                <a:t>to find </a:t>
              </a:r>
              <a:r>
                <a:rPr lang="en-US" sz="1519" dirty="0">
                  <a:latin typeface="Andale Mono" panose="020B0509000000000004" pitchFamily="49" charset="0"/>
                </a:rPr>
                <a:t>the people hiding</a:t>
              </a:r>
            </a:p>
          </p:txBody>
        </p:sp>
        <p:sp>
          <p:nvSpPr>
            <p:cNvPr id="24" name="Rectangle 23">
              <a:extLst>
                <a:ext uri="{FF2B5EF4-FFF2-40B4-BE49-F238E27FC236}">
                  <a16:creationId xmlns:a16="http://schemas.microsoft.com/office/drawing/2014/main" id="{BD538854-E78D-FC4A-8DC5-FB7CAF56F13F}"/>
                </a:ext>
              </a:extLst>
            </p:cNvPr>
            <p:cNvSpPr/>
            <p:nvPr/>
          </p:nvSpPr>
          <p:spPr>
            <a:xfrm>
              <a:off x="6882745" y="3415960"/>
              <a:ext cx="411480" cy="41148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ADB3C80C-55DF-B34E-B12B-BCC86DBD248A}"/>
                </a:ext>
              </a:extLst>
            </p:cNvPr>
            <p:cNvSpPr/>
            <p:nvPr/>
          </p:nvSpPr>
          <p:spPr>
            <a:xfrm>
              <a:off x="6882745" y="4027091"/>
              <a:ext cx="411480" cy="41148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TextBox 20">
            <a:extLst>
              <a:ext uri="{FF2B5EF4-FFF2-40B4-BE49-F238E27FC236}">
                <a16:creationId xmlns:a16="http://schemas.microsoft.com/office/drawing/2014/main" id="{9455C06A-0CC4-2840-9787-AFBA85C514C1}"/>
              </a:ext>
            </a:extLst>
          </p:cNvPr>
          <p:cNvSpPr txBox="1"/>
          <p:nvPr/>
        </p:nvSpPr>
        <p:spPr>
          <a:xfrm>
            <a:off x="5207228" y="4989731"/>
            <a:ext cx="657040" cy="446276"/>
          </a:xfrm>
          <a:prstGeom prst="rect">
            <a:avLst/>
          </a:prstGeom>
          <a:solidFill>
            <a:schemeClr val="bg1"/>
          </a:solidFill>
          <a:ln>
            <a:noFill/>
          </a:ln>
        </p:spPr>
        <p:txBody>
          <a:bodyPr wrap="square" rtlCol="0">
            <a:spAutoFit/>
          </a:bodyPr>
          <a:lstStyle/>
          <a:p>
            <a:pPr algn="ctr"/>
            <a:r>
              <a:rPr lang="en-US" sz="2300" b="1" dirty="0">
                <a:solidFill>
                  <a:srgbClr val="B9B3F4"/>
                </a:solidFill>
                <a:latin typeface="Helvetica Neue Regular" panose="02000503000000020004" pitchFamily="2" charset="0"/>
              </a:rPr>
              <a:t>MS</a:t>
            </a:r>
          </a:p>
        </p:txBody>
      </p:sp>
      <p:sp>
        <p:nvSpPr>
          <p:cNvPr id="22" name="TextBox 21">
            <a:extLst>
              <a:ext uri="{FF2B5EF4-FFF2-40B4-BE49-F238E27FC236}">
                <a16:creationId xmlns:a16="http://schemas.microsoft.com/office/drawing/2014/main" id="{A375E356-B869-5C4E-964E-41284E52E6F3}"/>
              </a:ext>
            </a:extLst>
          </p:cNvPr>
          <p:cNvSpPr txBox="1"/>
          <p:nvPr/>
        </p:nvSpPr>
        <p:spPr>
          <a:xfrm>
            <a:off x="3808301" y="5034713"/>
            <a:ext cx="1158520" cy="707886"/>
          </a:xfrm>
          <a:prstGeom prst="rect">
            <a:avLst/>
          </a:prstGeom>
          <a:solidFill>
            <a:schemeClr val="bg1"/>
          </a:solidFill>
        </p:spPr>
        <p:txBody>
          <a:bodyPr wrap="square" rtlCol="0">
            <a:spAutoFit/>
          </a:bodyPr>
          <a:lstStyle/>
          <a:p>
            <a:pPr algn="ctr"/>
            <a:r>
              <a:rPr lang="en-US" sz="2000" dirty="0">
                <a:latin typeface="Helvetica Neue Regular" panose="02000503000000020004" pitchFamily="2" charset="0"/>
              </a:rPr>
              <a:t>Mixed</a:t>
            </a:r>
          </a:p>
          <a:p>
            <a:pPr algn="ctr"/>
            <a:r>
              <a:rPr lang="en-US" sz="2000" dirty="0">
                <a:latin typeface="Helvetica Neue Regular" panose="02000503000000020004" pitchFamily="2" charset="0"/>
              </a:rPr>
              <a:t>T+F</a:t>
            </a:r>
          </a:p>
        </p:txBody>
      </p:sp>
      <p:sp>
        <p:nvSpPr>
          <p:cNvPr id="23" name="TextBox 22">
            <a:extLst>
              <a:ext uri="{FF2B5EF4-FFF2-40B4-BE49-F238E27FC236}">
                <a16:creationId xmlns:a16="http://schemas.microsoft.com/office/drawing/2014/main" id="{4FB36578-85C7-284A-8DCF-BFF5BE58F036}"/>
              </a:ext>
            </a:extLst>
          </p:cNvPr>
          <p:cNvSpPr txBox="1"/>
          <p:nvPr/>
        </p:nvSpPr>
        <p:spPr>
          <a:xfrm>
            <a:off x="1526878" y="5035897"/>
            <a:ext cx="959338" cy="400110"/>
          </a:xfrm>
          <a:prstGeom prst="rect">
            <a:avLst/>
          </a:prstGeom>
          <a:solidFill>
            <a:schemeClr val="bg1"/>
          </a:solidFill>
          <a:ln>
            <a:noFill/>
          </a:ln>
        </p:spPr>
        <p:txBody>
          <a:bodyPr wrap="square" rtlCol="0">
            <a:spAutoFit/>
          </a:bodyPr>
          <a:lstStyle/>
          <a:p>
            <a:pPr algn="ctr"/>
            <a:r>
              <a:rPr lang="en-US" sz="2000" dirty="0">
                <a:latin typeface="Helvetica Neue Regular" panose="02000503000000020004" pitchFamily="2" charset="0"/>
              </a:rPr>
              <a:t>False</a:t>
            </a:r>
          </a:p>
        </p:txBody>
      </p:sp>
      <p:sp>
        <p:nvSpPr>
          <p:cNvPr id="26" name="Rectangle 25">
            <a:extLst>
              <a:ext uri="{FF2B5EF4-FFF2-40B4-BE49-F238E27FC236}">
                <a16:creationId xmlns:a16="http://schemas.microsoft.com/office/drawing/2014/main" id="{3EA1C1EF-DC5F-2E44-9C5A-C8A441AD3776}"/>
              </a:ext>
            </a:extLst>
          </p:cNvPr>
          <p:cNvSpPr/>
          <p:nvPr/>
        </p:nvSpPr>
        <p:spPr>
          <a:xfrm>
            <a:off x="2860570" y="5578090"/>
            <a:ext cx="608557" cy="135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00" dirty="0">
              <a:latin typeface="Helvetica Neue Regular" panose="02000503000000020004" pitchFamily="2" charset="0"/>
            </a:endParaRPr>
          </a:p>
        </p:txBody>
      </p:sp>
      <p:sp>
        <p:nvSpPr>
          <p:cNvPr id="27" name="TextBox 26">
            <a:extLst>
              <a:ext uri="{FF2B5EF4-FFF2-40B4-BE49-F238E27FC236}">
                <a16:creationId xmlns:a16="http://schemas.microsoft.com/office/drawing/2014/main" id="{C536984D-0D35-7346-BEAE-044F2E6C6C0E}"/>
              </a:ext>
            </a:extLst>
          </p:cNvPr>
          <p:cNvSpPr txBox="1"/>
          <p:nvPr/>
        </p:nvSpPr>
        <p:spPr>
          <a:xfrm>
            <a:off x="2726623" y="5034712"/>
            <a:ext cx="841271" cy="446276"/>
          </a:xfrm>
          <a:prstGeom prst="rect">
            <a:avLst/>
          </a:prstGeom>
          <a:solidFill>
            <a:schemeClr val="bg1"/>
          </a:solidFill>
          <a:ln>
            <a:noFill/>
          </a:ln>
        </p:spPr>
        <p:txBody>
          <a:bodyPr wrap="square" rtlCol="0">
            <a:spAutoFit/>
          </a:bodyPr>
          <a:lstStyle/>
          <a:p>
            <a:pPr algn="ctr"/>
            <a:r>
              <a:rPr lang="en-US" sz="2300" b="1" dirty="0">
                <a:solidFill>
                  <a:srgbClr val="FFB1AB"/>
                </a:solidFill>
                <a:latin typeface="Helvetica Neue Regular" panose="02000503000000020004" pitchFamily="2" charset="0"/>
              </a:rPr>
              <a:t>MA</a:t>
            </a:r>
          </a:p>
        </p:txBody>
      </p:sp>
      <p:sp>
        <p:nvSpPr>
          <p:cNvPr id="6" name="Rectangle 5">
            <a:extLst>
              <a:ext uri="{FF2B5EF4-FFF2-40B4-BE49-F238E27FC236}">
                <a16:creationId xmlns:a16="http://schemas.microsoft.com/office/drawing/2014/main" id="{188E9BE8-758C-9049-B0CF-132E5B5752A2}"/>
              </a:ext>
            </a:extLst>
          </p:cNvPr>
          <p:cNvSpPr/>
          <p:nvPr/>
        </p:nvSpPr>
        <p:spPr>
          <a:xfrm>
            <a:off x="4920636" y="1189194"/>
            <a:ext cx="1245930" cy="435327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Regular" panose="02000503000000020004" pitchFamily="2" charset="0"/>
            </a:endParaRPr>
          </a:p>
        </p:txBody>
      </p:sp>
    </p:spTree>
    <p:extLst>
      <p:ext uri="{BB962C8B-B14F-4D97-AF65-F5344CB8AC3E}">
        <p14:creationId xmlns:p14="http://schemas.microsoft.com/office/powerpoint/2010/main" val="3949604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E6CF50C-05EE-2040-8C2C-BC98D1343BC1}"/>
              </a:ext>
            </a:extLst>
          </p:cNvPr>
          <p:cNvPicPr>
            <a:picLocks noChangeAspect="1"/>
          </p:cNvPicPr>
          <p:nvPr/>
        </p:nvPicPr>
        <p:blipFill>
          <a:blip r:embed="rId3"/>
          <a:stretch>
            <a:fillRect/>
          </a:stretch>
        </p:blipFill>
        <p:spPr>
          <a:xfrm>
            <a:off x="865648" y="117605"/>
            <a:ext cx="7690507" cy="5542892"/>
          </a:xfrm>
          <a:prstGeom prst="rect">
            <a:avLst/>
          </a:prstGeom>
        </p:spPr>
      </p:pic>
      <p:sp>
        <p:nvSpPr>
          <p:cNvPr id="3" name="Rectangle 2">
            <a:extLst>
              <a:ext uri="{FF2B5EF4-FFF2-40B4-BE49-F238E27FC236}">
                <a16:creationId xmlns:a16="http://schemas.microsoft.com/office/drawing/2014/main" id="{004ECEBC-3A37-C240-99DA-8C5EDE7ABB4E}"/>
              </a:ext>
            </a:extLst>
          </p:cNvPr>
          <p:cNvSpPr/>
          <p:nvPr/>
        </p:nvSpPr>
        <p:spPr>
          <a:xfrm>
            <a:off x="2135895" y="5222214"/>
            <a:ext cx="6790391" cy="10554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63F451DA-ADCC-ED47-A3DE-07ACA6510642}"/>
              </a:ext>
            </a:extLst>
          </p:cNvPr>
          <p:cNvGrpSpPr/>
          <p:nvPr/>
        </p:nvGrpSpPr>
        <p:grpSpPr>
          <a:xfrm>
            <a:off x="2135895" y="1620754"/>
            <a:ext cx="4880757" cy="3660537"/>
            <a:chOff x="2383970" y="2875953"/>
            <a:chExt cx="5258728" cy="2963194"/>
          </a:xfrm>
        </p:grpSpPr>
        <p:sp>
          <p:nvSpPr>
            <p:cNvPr id="5" name="Rectangle 4">
              <a:extLst>
                <a:ext uri="{FF2B5EF4-FFF2-40B4-BE49-F238E27FC236}">
                  <a16:creationId xmlns:a16="http://schemas.microsoft.com/office/drawing/2014/main" id="{205BA0CD-0F7E-2F48-AE23-0A53BFF6F59E}"/>
                </a:ext>
              </a:extLst>
            </p:cNvPr>
            <p:cNvSpPr/>
            <p:nvPr/>
          </p:nvSpPr>
          <p:spPr>
            <a:xfrm>
              <a:off x="2383970" y="3539127"/>
              <a:ext cx="1682191" cy="230002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Regular" panose="02000503000000020004" pitchFamily="2" charset="0"/>
              </a:endParaRPr>
            </a:p>
          </p:txBody>
        </p:sp>
        <p:sp>
          <p:nvSpPr>
            <p:cNvPr id="6" name="Rectangle 5">
              <a:extLst>
                <a:ext uri="{FF2B5EF4-FFF2-40B4-BE49-F238E27FC236}">
                  <a16:creationId xmlns:a16="http://schemas.microsoft.com/office/drawing/2014/main" id="{40829E68-E190-B34B-B52E-693167D8A37F}"/>
                </a:ext>
              </a:extLst>
            </p:cNvPr>
            <p:cNvSpPr/>
            <p:nvPr/>
          </p:nvSpPr>
          <p:spPr>
            <a:xfrm>
              <a:off x="5989320" y="2875953"/>
              <a:ext cx="1653378" cy="296319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latin typeface="Helvetica Neue Regular" panose="02000503000000020004" pitchFamily="2" charset="0"/>
              </a:endParaRPr>
            </a:p>
          </p:txBody>
        </p:sp>
      </p:grpSp>
      <p:grpSp>
        <p:nvGrpSpPr>
          <p:cNvPr id="2" name="Group 1">
            <a:extLst>
              <a:ext uri="{FF2B5EF4-FFF2-40B4-BE49-F238E27FC236}">
                <a16:creationId xmlns:a16="http://schemas.microsoft.com/office/drawing/2014/main" id="{6BBA3AB3-45D2-D343-A9D2-C1CCE90EFEB6}"/>
              </a:ext>
            </a:extLst>
          </p:cNvPr>
          <p:cNvGrpSpPr/>
          <p:nvPr/>
        </p:nvGrpSpPr>
        <p:grpSpPr>
          <a:xfrm>
            <a:off x="2048811" y="5313495"/>
            <a:ext cx="6576115" cy="1510596"/>
            <a:chOff x="2167716" y="5511068"/>
            <a:chExt cx="6576115" cy="1510596"/>
          </a:xfrm>
          <a:noFill/>
        </p:grpSpPr>
        <p:sp>
          <p:nvSpPr>
            <p:cNvPr id="8" name="TextBox 7">
              <a:extLst>
                <a:ext uri="{FF2B5EF4-FFF2-40B4-BE49-F238E27FC236}">
                  <a16:creationId xmlns:a16="http://schemas.microsoft.com/office/drawing/2014/main" id="{720DA082-A2AE-E946-B0DB-9001423AA4BC}"/>
                </a:ext>
              </a:extLst>
            </p:cNvPr>
            <p:cNvSpPr txBox="1"/>
            <p:nvPr/>
          </p:nvSpPr>
          <p:spPr>
            <a:xfrm>
              <a:off x="2167716" y="5560994"/>
              <a:ext cx="1859471" cy="1027461"/>
            </a:xfrm>
            <a:prstGeom prst="rect">
              <a:avLst/>
            </a:prstGeom>
            <a:grpFill/>
          </p:spPr>
          <p:txBody>
            <a:bodyPr wrap="square" rtlCol="0">
              <a:spAutoFit/>
            </a:bodyPr>
            <a:lstStyle/>
            <a:p>
              <a:pPr algn="ctr"/>
              <a:r>
                <a:rPr lang="en-US" sz="1519" dirty="0">
                  <a:latin typeface="Andale Mono" panose="020B0509000000000004" pitchFamily="49" charset="0"/>
                </a:rPr>
                <a:t>Mom knows where they </a:t>
              </a:r>
              <a:r>
                <a:rPr lang="en-US" sz="1519" b="1" u="sng" dirty="0">
                  <a:latin typeface="Andale Mono" panose="020B0509000000000004" pitchFamily="49" charset="0"/>
                </a:rPr>
                <a:t>found</a:t>
              </a:r>
              <a:r>
                <a:rPr lang="en-US" sz="1519" dirty="0">
                  <a:latin typeface="Andale Mono" panose="020B0509000000000004" pitchFamily="49" charset="0"/>
                </a:rPr>
                <a:t> the </a:t>
              </a:r>
            </a:p>
            <a:p>
              <a:pPr algn="ctr"/>
              <a:r>
                <a:rPr lang="en-US" sz="1519" dirty="0">
                  <a:latin typeface="Andale Mono" panose="020B0509000000000004" pitchFamily="49" charset="0"/>
                </a:rPr>
                <a:t>people hiding</a:t>
              </a:r>
            </a:p>
          </p:txBody>
        </p:sp>
        <p:sp>
          <p:nvSpPr>
            <p:cNvPr id="9" name="TextBox 8">
              <a:extLst>
                <a:ext uri="{FF2B5EF4-FFF2-40B4-BE49-F238E27FC236}">
                  <a16:creationId xmlns:a16="http://schemas.microsoft.com/office/drawing/2014/main" id="{C02B4160-1562-6C44-B6D7-56BE4439754F}"/>
                </a:ext>
              </a:extLst>
            </p:cNvPr>
            <p:cNvSpPr txBox="1"/>
            <p:nvPr/>
          </p:nvSpPr>
          <p:spPr>
            <a:xfrm>
              <a:off x="3856768" y="5511452"/>
              <a:ext cx="1657164" cy="1261243"/>
            </a:xfrm>
            <a:prstGeom prst="rect">
              <a:avLst/>
            </a:prstGeom>
            <a:grpFill/>
          </p:spPr>
          <p:txBody>
            <a:bodyPr wrap="square" rtlCol="0">
              <a:spAutoFit/>
            </a:bodyPr>
            <a:lstStyle/>
            <a:p>
              <a:pPr algn="ctr"/>
              <a:r>
                <a:rPr lang="en-US" sz="1519" dirty="0">
                  <a:latin typeface="Andale Mono" panose="020B0509000000000004" pitchFamily="49" charset="0"/>
                </a:rPr>
                <a:t>Jimmy knows where </a:t>
              </a:r>
              <a:r>
                <a:rPr lang="en-US" sz="1519" b="1" u="sng" dirty="0">
                  <a:latin typeface="Andale Mono" panose="020B0509000000000004" pitchFamily="49" charset="0"/>
                </a:rPr>
                <a:t>to find </a:t>
              </a:r>
              <a:r>
                <a:rPr lang="en-US" sz="1519" dirty="0">
                  <a:latin typeface="Andale Mono" panose="020B0509000000000004" pitchFamily="49" charset="0"/>
                </a:rPr>
                <a:t>the people hiding</a:t>
              </a:r>
            </a:p>
          </p:txBody>
        </p:sp>
        <p:sp>
          <p:nvSpPr>
            <p:cNvPr id="10" name="TextBox 9">
              <a:extLst>
                <a:ext uri="{FF2B5EF4-FFF2-40B4-BE49-F238E27FC236}">
                  <a16:creationId xmlns:a16="http://schemas.microsoft.com/office/drawing/2014/main" id="{B6A56C48-B1E8-C94B-BA92-B04529B5E219}"/>
                </a:ext>
              </a:extLst>
            </p:cNvPr>
            <p:cNvSpPr txBox="1"/>
            <p:nvPr/>
          </p:nvSpPr>
          <p:spPr>
            <a:xfrm>
              <a:off x="5629155" y="5526639"/>
              <a:ext cx="1491905" cy="1495025"/>
            </a:xfrm>
            <a:prstGeom prst="rect">
              <a:avLst/>
            </a:prstGeom>
            <a:grpFill/>
          </p:spPr>
          <p:txBody>
            <a:bodyPr wrap="square" rtlCol="0">
              <a:spAutoFit/>
            </a:bodyPr>
            <a:lstStyle/>
            <a:p>
              <a:pPr algn="ctr"/>
              <a:r>
                <a:rPr lang="en-US" sz="1519" dirty="0">
                  <a:latin typeface="Andale Mono" panose="020B0509000000000004" pitchFamily="49" charset="0"/>
                </a:rPr>
                <a:t>Mom predicted where they </a:t>
              </a:r>
              <a:r>
                <a:rPr lang="en-US" sz="1519" b="1" u="sng" dirty="0">
                  <a:latin typeface="Andale Mono" panose="020B0509000000000004" pitchFamily="49" charset="0"/>
                </a:rPr>
                <a:t>found</a:t>
              </a:r>
              <a:r>
                <a:rPr lang="en-US" sz="1519" dirty="0">
                  <a:latin typeface="Andale Mono" panose="020B0509000000000004" pitchFamily="49" charset="0"/>
                </a:rPr>
                <a:t> the people hiding</a:t>
              </a:r>
            </a:p>
          </p:txBody>
        </p:sp>
        <p:sp>
          <p:nvSpPr>
            <p:cNvPr id="11" name="TextBox 10">
              <a:extLst>
                <a:ext uri="{FF2B5EF4-FFF2-40B4-BE49-F238E27FC236}">
                  <a16:creationId xmlns:a16="http://schemas.microsoft.com/office/drawing/2014/main" id="{A73BD8D2-A231-D74D-8B16-516BEFA6F3C3}"/>
                </a:ext>
              </a:extLst>
            </p:cNvPr>
            <p:cNvSpPr txBox="1"/>
            <p:nvPr/>
          </p:nvSpPr>
          <p:spPr>
            <a:xfrm>
              <a:off x="6941724" y="5511068"/>
              <a:ext cx="1802107" cy="1261243"/>
            </a:xfrm>
            <a:prstGeom prst="rect">
              <a:avLst/>
            </a:prstGeom>
            <a:grpFill/>
          </p:spPr>
          <p:txBody>
            <a:bodyPr wrap="square" rtlCol="0">
              <a:spAutoFit/>
            </a:bodyPr>
            <a:lstStyle/>
            <a:p>
              <a:pPr algn="ctr"/>
              <a:r>
                <a:rPr lang="en-US" sz="1519" dirty="0">
                  <a:latin typeface="Andale Mono" panose="020B0509000000000004" pitchFamily="49" charset="0"/>
                </a:rPr>
                <a:t>Jimmy predicted where </a:t>
              </a:r>
              <a:r>
                <a:rPr lang="en-US" sz="1519" b="1" u="sng" dirty="0">
                  <a:latin typeface="Andale Mono" panose="020B0509000000000004" pitchFamily="49" charset="0"/>
                </a:rPr>
                <a:t>to find </a:t>
              </a:r>
              <a:r>
                <a:rPr lang="en-US" sz="1519" dirty="0">
                  <a:latin typeface="Andale Mono" panose="020B0509000000000004" pitchFamily="49" charset="0"/>
                </a:rPr>
                <a:t>the people hiding</a:t>
              </a:r>
            </a:p>
          </p:txBody>
        </p:sp>
      </p:grpSp>
      <p:sp>
        <p:nvSpPr>
          <p:cNvPr id="12" name="Slide Number Placeholder 11">
            <a:extLst>
              <a:ext uri="{FF2B5EF4-FFF2-40B4-BE49-F238E27FC236}">
                <a16:creationId xmlns:a16="http://schemas.microsoft.com/office/drawing/2014/main" id="{F8A51F1B-E28D-D74E-90CF-B0282E969BDA}"/>
              </a:ext>
            </a:extLst>
          </p:cNvPr>
          <p:cNvSpPr>
            <a:spLocks noGrp="1"/>
          </p:cNvSpPr>
          <p:nvPr>
            <p:ph type="sldNum" sz="quarter" idx="12"/>
          </p:nvPr>
        </p:nvSpPr>
        <p:spPr/>
        <p:txBody>
          <a:bodyPr/>
          <a:lstStyle/>
          <a:p>
            <a:fld id="{C37A6A5D-4452-2B46-A9F4-EDAA047C7BD2}" type="slidenum">
              <a:rPr lang="en-US" smtClean="0"/>
              <a:t>25</a:t>
            </a:fld>
            <a:endParaRPr lang="en-US" dirty="0"/>
          </a:p>
        </p:txBody>
      </p:sp>
    </p:spTree>
    <p:extLst>
      <p:ext uri="{BB962C8B-B14F-4D97-AF65-F5344CB8AC3E}">
        <p14:creationId xmlns:p14="http://schemas.microsoft.com/office/powerpoint/2010/main" val="532161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A7CD7-003F-3E4F-A647-232D97409372}"/>
              </a:ext>
            </a:extLst>
          </p:cNvPr>
          <p:cNvSpPr>
            <a:spLocks noGrp="1"/>
          </p:cNvSpPr>
          <p:nvPr>
            <p:ph type="sldNum" sz="quarter" idx="12"/>
          </p:nvPr>
        </p:nvSpPr>
        <p:spPr/>
        <p:txBody>
          <a:bodyPr/>
          <a:lstStyle/>
          <a:p>
            <a:fld id="{C37A6A5D-4452-2B46-A9F4-EDAA047C7BD2}" type="slidenum">
              <a:rPr lang="en-US" smtClean="0"/>
              <a:t>26</a:t>
            </a:fld>
            <a:endParaRPr lang="en-US"/>
          </a:p>
        </p:txBody>
      </p:sp>
      <p:pic>
        <p:nvPicPr>
          <p:cNvPr id="4" name="Picture 3">
            <a:extLst>
              <a:ext uri="{FF2B5EF4-FFF2-40B4-BE49-F238E27FC236}">
                <a16:creationId xmlns:a16="http://schemas.microsoft.com/office/drawing/2014/main" id="{46C52232-817A-254D-82A6-9F20D4D06920}"/>
              </a:ext>
            </a:extLst>
          </p:cNvPr>
          <p:cNvPicPr>
            <a:picLocks noChangeAspect="1"/>
          </p:cNvPicPr>
          <p:nvPr/>
        </p:nvPicPr>
        <p:blipFill>
          <a:blip r:embed="rId2"/>
          <a:stretch>
            <a:fillRect/>
          </a:stretch>
        </p:blipFill>
        <p:spPr>
          <a:xfrm>
            <a:off x="490936" y="0"/>
            <a:ext cx="9305128" cy="6858000"/>
          </a:xfrm>
          <a:prstGeom prst="rect">
            <a:avLst/>
          </a:prstGeom>
        </p:spPr>
      </p:pic>
    </p:spTree>
    <p:extLst>
      <p:ext uri="{BB962C8B-B14F-4D97-AF65-F5344CB8AC3E}">
        <p14:creationId xmlns:p14="http://schemas.microsoft.com/office/powerpoint/2010/main" val="3768110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445FD-DA21-0F41-872B-006733FF6E48}"/>
              </a:ext>
            </a:extLst>
          </p:cNvPr>
          <p:cNvSpPr>
            <a:spLocks noGrp="1"/>
          </p:cNvSpPr>
          <p:nvPr>
            <p:ph type="title"/>
          </p:nvPr>
        </p:nvSpPr>
        <p:spPr/>
        <p:txBody>
          <a:bodyPr/>
          <a:lstStyle/>
          <a:p>
            <a:r>
              <a:rPr lang="en-US" dirty="0"/>
              <a:t>Where-viewed</a:t>
            </a:r>
          </a:p>
        </p:txBody>
      </p:sp>
      <p:sp>
        <p:nvSpPr>
          <p:cNvPr id="3" name="Content Placeholder 2">
            <a:extLst>
              <a:ext uri="{FF2B5EF4-FFF2-40B4-BE49-F238E27FC236}">
                <a16:creationId xmlns:a16="http://schemas.microsoft.com/office/drawing/2014/main" id="{B9A6A1A6-5C85-6645-8171-44EE89F66116}"/>
              </a:ext>
            </a:extLst>
          </p:cNvPr>
          <p:cNvSpPr>
            <a:spLocks noGrp="1"/>
          </p:cNvSpPr>
          <p:nvPr>
            <p:ph idx="1"/>
          </p:nvPr>
        </p:nvSpPr>
        <p:spPr/>
        <p:txBody>
          <a:bodyPr>
            <a:normAutofit fontScale="77500" lnSpcReduction="20000"/>
          </a:bodyPr>
          <a:lstStyle/>
          <a:p>
            <a:pPr marL="0" indent="0">
              <a:buNone/>
            </a:pPr>
            <a:r>
              <a:rPr lang="en-US" dirty="0"/>
              <a:t>Zack and Joe are going on vacation to California and want to see the Hollywood sign. </a:t>
            </a:r>
          </a:p>
          <a:p>
            <a:pPr marL="0" indent="0">
              <a:buNone/>
            </a:pPr>
            <a:endParaRPr lang="en-US" dirty="0"/>
          </a:p>
          <a:p>
            <a:pPr marL="0" indent="0">
              <a:buNone/>
            </a:pPr>
            <a:r>
              <a:rPr lang="en-US" dirty="0"/>
              <a:t>Zack’s mom asks his dad, “Where do you think they will view the sign?” His dad responds, “I think Beachwood Canyon.” </a:t>
            </a:r>
          </a:p>
          <a:p>
            <a:pPr marL="0" indent="0">
              <a:buNone/>
            </a:pPr>
            <a:endParaRPr lang="en-US" dirty="0"/>
          </a:p>
          <a:p>
            <a:pPr marL="0" indent="0">
              <a:buNone/>
            </a:pPr>
            <a:r>
              <a:rPr lang="en-US" dirty="0"/>
              <a:t>Actually, they go to Beachwood Canyon, Lake Hollywood Park, and the Griffith Observatory, but not Downtown or Runyon Canyon Park. </a:t>
            </a:r>
          </a:p>
          <a:p>
            <a:pPr marL="0" indent="0">
              <a:buNone/>
            </a:pPr>
            <a:endParaRPr lang="en-US" dirty="0"/>
          </a:p>
          <a:p>
            <a:pPr marL="0" indent="0">
              <a:buNone/>
            </a:pPr>
            <a:r>
              <a:rPr lang="en-US" dirty="0"/>
              <a:t>Mom reports, “Dad {knows/predicted} where they viewed the Hollywood Sign.” </a:t>
            </a:r>
          </a:p>
          <a:p>
            <a:pPr marL="0" indent="0">
              <a:buNone/>
            </a:pPr>
            <a:endParaRPr lang="en-US" dirty="0"/>
          </a:p>
          <a:p>
            <a:pPr marL="0" indent="0">
              <a:buNone/>
            </a:pPr>
            <a:r>
              <a:rPr lang="en-US" dirty="0"/>
              <a:t>Is Mom right? </a:t>
            </a:r>
          </a:p>
          <a:p>
            <a:endParaRPr lang="en-US" dirty="0"/>
          </a:p>
        </p:txBody>
      </p:sp>
      <p:sp>
        <p:nvSpPr>
          <p:cNvPr id="4" name="Slide Number Placeholder 3">
            <a:extLst>
              <a:ext uri="{FF2B5EF4-FFF2-40B4-BE49-F238E27FC236}">
                <a16:creationId xmlns:a16="http://schemas.microsoft.com/office/drawing/2014/main" id="{B6BB0EEE-8B20-9849-9E04-F0945C742648}"/>
              </a:ext>
            </a:extLst>
          </p:cNvPr>
          <p:cNvSpPr>
            <a:spLocks noGrp="1"/>
          </p:cNvSpPr>
          <p:nvPr>
            <p:ph type="sldNum" sz="quarter" idx="12"/>
          </p:nvPr>
        </p:nvSpPr>
        <p:spPr/>
        <p:txBody>
          <a:bodyPr/>
          <a:lstStyle/>
          <a:p>
            <a:fld id="{C37A6A5D-4452-2B46-A9F4-EDAA047C7BD2}" type="slidenum">
              <a:rPr lang="en-US" smtClean="0"/>
              <a:t>27</a:t>
            </a:fld>
            <a:endParaRPr lang="en-US"/>
          </a:p>
        </p:txBody>
      </p:sp>
    </p:spTree>
    <p:extLst>
      <p:ext uri="{BB962C8B-B14F-4D97-AF65-F5344CB8AC3E}">
        <p14:creationId xmlns:p14="http://schemas.microsoft.com/office/powerpoint/2010/main" val="12074376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5BB84B-63D2-D546-ADCF-D93A39563E88}"/>
              </a:ext>
            </a:extLst>
          </p:cNvPr>
          <p:cNvSpPr>
            <a:spLocks noGrp="1"/>
          </p:cNvSpPr>
          <p:nvPr>
            <p:ph type="title"/>
          </p:nvPr>
        </p:nvSpPr>
        <p:spPr/>
        <p:txBody>
          <a:bodyPr/>
          <a:lstStyle/>
          <a:p>
            <a:r>
              <a:rPr lang="en-US" dirty="0"/>
              <a:t>Where-hid</a:t>
            </a:r>
          </a:p>
        </p:txBody>
      </p:sp>
      <p:sp>
        <p:nvSpPr>
          <p:cNvPr id="3" name="Content Placeholder 2">
            <a:extLst>
              <a:ext uri="{FF2B5EF4-FFF2-40B4-BE49-F238E27FC236}">
                <a16:creationId xmlns:a16="http://schemas.microsoft.com/office/drawing/2014/main" id="{559EFF8A-F903-4C4E-BD23-77C842E06B52}"/>
              </a:ext>
            </a:extLst>
          </p:cNvPr>
          <p:cNvSpPr>
            <a:spLocks noGrp="1"/>
          </p:cNvSpPr>
          <p:nvPr>
            <p:ph idx="1"/>
          </p:nvPr>
        </p:nvSpPr>
        <p:spPr/>
        <p:txBody>
          <a:bodyPr>
            <a:normAutofit fontScale="70000" lnSpcReduction="20000"/>
          </a:bodyPr>
          <a:lstStyle/>
          <a:p>
            <a:pPr marL="0" indent="0">
              <a:buNone/>
            </a:pPr>
            <a:r>
              <a:rPr lang="en-US" dirty="0"/>
              <a:t>Davey eats too much chocolate. He went to Costco the other day and bought a bulk pack- age of Ferrer Roché. He asks his friend Mackenzie to hide the chocolate for him. </a:t>
            </a:r>
          </a:p>
          <a:p>
            <a:pPr marL="0" indent="0">
              <a:buNone/>
            </a:pPr>
            <a:endParaRPr lang="en-US" dirty="0"/>
          </a:p>
          <a:p>
            <a:pPr marL="0" indent="0">
              <a:buNone/>
            </a:pPr>
            <a:r>
              <a:rPr lang="en-US" dirty="0"/>
              <a:t>Ruth asks Davey, “Where do you think she will hide the chocolate?” Davey says, “I think in the linen closet.” </a:t>
            </a:r>
          </a:p>
          <a:p>
            <a:pPr marL="0" indent="0">
              <a:buNone/>
            </a:pPr>
            <a:endParaRPr lang="en-US" dirty="0"/>
          </a:p>
          <a:p>
            <a:pPr marL="0" indent="0">
              <a:buNone/>
            </a:pPr>
            <a:r>
              <a:rPr lang="en-US" dirty="0"/>
              <a:t>In fact, Mackenzie hid the chocolate in the dresser drawers, in the linen closet and inside Davey’s suitcase, but not in the freezer. </a:t>
            </a:r>
          </a:p>
          <a:p>
            <a:pPr marL="0" indent="0">
              <a:buNone/>
            </a:pPr>
            <a:endParaRPr lang="en-US" dirty="0"/>
          </a:p>
          <a:p>
            <a:pPr marL="0" indent="0">
              <a:buNone/>
            </a:pPr>
            <a:r>
              <a:rPr lang="en-US" dirty="0"/>
              <a:t>Ruth reports, “Davey {knows/predicted} where she hid the chocolate.” </a:t>
            </a:r>
          </a:p>
          <a:p>
            <a:pPr marL="0" indent="0">
              <a:buNone/>
            </a:pPr>
            <a:endParaRPr lang="en-US" dirty="0"/>
          </a:p>
          <a:p>
            <a:pPr marL="0" indent="0">
              <a:buNone/>
            </a:pPr>
            <a:r>
              <a:rPr lang="en-US" dirty="0"/>
              <a:t>Is Ruth right?</a:t>
            </a:r>
          </a:p>
        </p:txBody>
      </p:sp>
      <p:sp>
        <p:nvSpPr>
          <p:cNvPr id="4" name="Slide Number Placeholder 3">
            <a:extLst>
              <a:ext uri="{FF2B5EF4-FFF2-40B4-BE49-F238E27FC236}">
                <a16:creationId xmlns:a16="http://schemas.microsoft.com/office/drawing/2014/main" id="{6791605A-33CE-064A-AC21-7A27DDEE5BDE}"/>
              </a:ext>
            </a:extLst>
          </p:cNvPr>
          <p:cNvSpPr>
            <a:spLocks noGrp="1"/>
          </p:cNvSpPr>
          <p:nvPr>
            <p:ph type="sldNum" sz="quarter" idx="12"/>
          </p:nvPr>
        </p:nvSpPr>
        <p:spPr/>
        <p:txBody>
          <a:bodyPr/>
          <a:lstStyle/>
          <a:p>
            <a:fld id="{C37A6A5D-4452-2B46-A9F4-EDAA047C7BD2}" type="slidenum">
              <a:rPr lang="en-US" smtClean="0"/>
              <a:t>28</a:t>
            </a:fld>
            <a:endParaRPr lang="en-US"/>
          </a:p>
        </p:txBody>
      </p:sp>
    </p:spTree>
    <p:extLst>
      <p:ext uri="{BB962C8B-B14F-4D97-AF65-F5344CB8AC3E}">
        <p14:creationId xmlns:p14="http://schemas.microsoft.com/office/powerpoint/2010/main" val="38663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CA7CD7-003F-3E4F-A647-232D97409372}"/>
              </a:ext>
            </a:extLst>
          </p:cNvPr>
          <p:cNvSpPr>
            <a:spLocks noGrp="1"/>
          </p:cNvSpPr>
          <p:nvPr>
            <p:ph type="sldNum" sz="quarter" idx="12"/>
          </p:nvPr>
        </p:nvSpPr>
        <p:spPr/>
        <p:txBody>
          <a:bodyPr/>
          <a:lstStyle/>
          <a:p>
            <a:fld id="{C37A6A5D-4452-2B46-A9F4-EDAA047C7BD2}" type="slidenum">
              <a:rPr lang="en-US" smtClean="0"/>
              <a:t>29</a:t>
            </a:fld>
            <a:endParaRPr lang="en-US"/>
          </a:p>
        </p:txBody>
      </p:sp>
      <p:pic>
        <p:nvPicPr>
          <p:cNvPr id="5" name="Picture 4">
            <a:extLst>
              <a:ext uri="{FF2B5EF4-FFF2-40B4-BE49-F238E27FC236}">
                <a16:creationId xmlns:a16="http://schemas.microsoft.com/office/drawing/2014/main" id="{A81FD16A-90E8-C744-9417-7883831B07B0}"/>
              </a:ext>
            </a:extLst>
          </p:cNvPr>
          <p:cNvPicPr>
            <a:picLocks noChangeAspect="1"/>
          </p:cNvPicPr>
          <p:nvPr/>
        </p:nvPicPr>
        <p:blipFill>
          <a:blip r:embed="rId2"/>
          <a:stretch>
            <a:fillRect/>
          </a:stretch>
        </p:blipFill>
        <p:spPr>
          <a:xfrm>
            <a:off x="490936" y="0"/>
            <a:ext cx="9305128" cy="6858000"/>
          </a:xfrm>
          <a:prstGeom prst="rect">
            <a:avLst/>
          </a:prstGeom>
        </p:spPr>
      </p:pic>
    </p:spTree>
    <p:extLst>
      <p:ext uri="{BB962C8B-B14F-4D97-AF65-F5344CB8AC3E}">
        <p14:creationId xmlns:p14="http://schemas.microsoft.com/office/powerpoint/2010/main" val="1129045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E297AA-61D1-C54F-9724-A756EA9BFC0D}"/>
              </a:ext>
            </a:extLst>
          </p:cNvPr>
          <p:cNvSpPr>
            <a:spLocks noGrp="1"/>
          </p:cNvSpPr>
          <p:nvPr>
            <p:ph idx="1"/>
          </p:nvPr>
        </p:nvSpPr>
        <p:spPr>
          <a:xfrm>
            <a:off x="1207667" y="609924"/>
            <a:ext cx="7724114" cy="1095269"/>
          </a:xfrm>
          <a:noFill/>
          <a:ln w="38100">
            <a:noFill/>
          </a:ln>
        </p:spPr>
        <p:txBody>
          <a:bodyPr>
            <a:noAutofit/>
          </a:bodyPr>
          <a:lstStyle/>
          <a:p>
            <a:pPr marL="0" indent="0" algn="ctr">
              <a:buNone/>
            </a:pPr>
            <a:r>
              <a:rPr lang="en-US" sz="3500" b="1" dirty="0">
                <a:latin typeface="Helvetica Neue" panose="02000503000000020004" pitchFamily="2" charset="0"/>
                <a:ea typeface="Helvetica Neue" panose="02000503000000020004" pitchFamily="2" charset="0"/>
                <a:cs typeface="Helvetica Neue" panose="02000503000000020004" pitchFamily="2" charset="0"/>
              </a:rPr>
              <a:t>Who came to the party?</a:t>
            </a:r>
          </a:p>
          <a:p>
            <a:pPr marL="0" indent="0" algn="ctr">
              <a:buNone/>
            </a:pPr>
            <a:r>
              <a:rPr lang="en-US" sz="3500" b="1" dirty="0">
                <a:latin typeface="Helvetica Neue" panose="02000503000000020004" pitchFamily="2" charset="0"/>
                <a:ea typeface="Helvetica Neue" panose="02000503000000020004" pitchFamily="2" charset="0"/>
                <a:cs typeface="Helvetica Neue" panose="02000503000000020004" pitchFamily="2" charset="0"/>
              </a:rPr>
              <a:t>Dana knows who came to the party</a:t>
            </a:r>
          </a:p>
        </p:txBody>
      </p:sp>
      <p:sp>
        <p:nvSpPr>
          <p:cNvPr id="8" name="TextBox 7">
            <a:extLst>
              <a:ext uri="{FF2B5EF4-FFF2-40B4-BE49-F238E27FC236}">
                <a16:creationId xmlns:a16="http://schemas.microsoft.com/office/drawing/2014/main" id="{0656A2D3-5762-5E43-BAB3-F357FF7595E9}"/>
              </a:ext>
            </a:extLst>
          </p:cNvPr>
          <p:cNvSpPr txBox="1"/>
          <p:nvPr/>
        </p:nvSpPr>
        <p:spPr>
          <a:xfrm>
            <a:off x="774915" y="6356352"/>
            <a:ext cx="8427508" cy="369332"/>
          </a:xfrm>
          <a:prstGeom prst="rect">
            <a:avLst/>
          </a:prstGeom>
          <a:noFill/>
        </p:spPr>
        <p:txBody>
          <a:bodyPr wrap="square" rtlCol="0">
            <a:spAutoFit/>
          </a:bodyPr>
          <a:lstStyle/>
          <a:p>
            <a:r>
              <a:rPr lang="en-US" dirty="0">
                <a:solidFill>
                  <a:schemeClr val="bg1">
                    <a:lumMod val="75000"/>
                  </a:schemeClr>
                </a:solidFill>
                <a:latin typeface="Helvetica Neue Regular" panose="02000503000000020004" pitchFamily="2" charset="0"/>
              </a:rPr>
              <a:t>Hamblin 1973; </a:t>
            </a:r>
            <a:r>
              <a:rPr lang="en-US" dirty="0" err="1">
                <a:solidFill>
                  <a:schemeClr val="bg1">
                    <a:lumMod val="75000"/>
                  </a:schemeClr>
                </a:solidFill>
                <a:latin typeface="Helvetica Neue Regular" panose="02000503000000020004" pitchFamily="2" charset="0"/>
              </a:rPr>
              <a:t>Hintikka</a:t>
            </a:r>
            <a:r>
              <a:rPr lang="en-US" dirty="0">
                <a:solidFill>
                  <a:schemeClr val="bg1">
                    <a:lumMod val="75000"/>
                  </a:schemeClr>
                </a:solidFill>
                <a:latin typeface="Helvetica Neue Regular" panose="02000503000000020004" pitchFamily="2" charset="0"/>
              </a:rPr>
              <a:t> 1976; </a:t>
            </a:r>
            <a:r>
              <a:rPr lang="en-US" dirty="0" err="1">
                <a:solidFill>
                  <a:schemeClr val="bg1">
                    <a:lumMod val="75000"/>
                  </a:schemeClr>
                </a:solidFill>
                <a:latin typeface="Helvetica Neue Regular" panose="02000503000000020004" pitchFamily="2" charset="0"/>
              </a:rPr>
              <a:t>Karttunen</a:t>
            </a:r>
            <a:r>
              <a:rPr lang="en-US" dirty="0">
                <a:solidFill>
                  <a:schemeClr val="bg1">
                    <a:lumMod val="75000"/>
                  </a:schemeClr>
                </a:solidFill>
                <a:latin typeface="Helvetica Neue Regular" panose="02000503000000020004" pitchFamily="2" charset="0"/>
              </a:rPr>
              <a:t> 1977; </a:t>
            </a:r>
            <a:r>
              <a:rPr lang="en-US" dirty="0" err="1">
                <a:solidFill>
                  <a:schemeClr val="bg1">
                    <a:lumMod val="75000"/>
                  </a:schemeClr>
                </a:solidFill>
                <a:latin typeface="Helvetica Neue Regular" panose="02000503000000020004" pitchFamily="2" charset="0"/>
              </a:rPr>
              <a:t>Groenendijk</a:t>
            </a:r>
            <a:r>
              <a:rPr lang="en-US" dirty="0">
                <a:solidFill>
                  <a:schemeClr val="bg1">
                    <a:lumMod val="75000"/>
                  </a:schemeClr>
                </a:solidFill>
                <a:latin typeface="Helvetica Neue Regular" panose="02000503000000020004" pitchFamily="2" charset="0"/>
              </a:rPr>
              <a:t> &amp; </a:t>
            </a:r>
            <a:r>
              <a:rPr lang="en-US" dirty="0" err="1">
                <a:solidFill>
                  <a:schemeClr val="bg1">
                    <a:lumMod val="75000"/>
                  </a:schemeClr>
                </a:solidFill>
                <a:latin typeface="Helvetica Neue Regular" panose="02000503000000020004" pitchFamily="2" charset="0"/>
              </a:rPr>
              <a:t>Stokhof</a:t>
            </a:r>
            <a:r>
              <a:rPr lang="en-US" dirty="0">
                <a:solidFill>
                  <a:schemeClr val="bg1">
                    <a:lumMod val="75000"/>
                  </a:schemeClr>
                </a:solidFill>
                <a:latin typeface="Helvetica Neue Regular" panose="02000503000000020004" pitchFamily="2" charset="0"/>
              </a:rPr>
              <a:t> 1982/84</a:t>
            </a:r>
            <a:endParaRPr lang="en-US" dirty="0">
              <a:latin typeface="Helvetica Neue Regular" panose="02000503000000020004" pitchFamily="2" charset="0"/>
            </a:endParaRPr>
          </a:p>
        </p:txBody>
      </p:sp>
      <p:sp>
        <p:nvSpPr>
          <p:cNvPr id="10" name="Slide Number Placeholder 9">
            <a:extLst>
              <a:ext uri="{FF2B5EF4-FFF2-40B4-BE49-F238E27FC236}">
                <a16:creationId xmlns:a16="http://schemas.microsoft.com/office/drawing/2014/main" id="{A6D15893-1991-054A-823D-A730DBCBF4E7}"/>
              </a:ext>
            </a:extLst>
          </p:cNvPr>
          <p:cNvSpPr>
            <a:spLocks noGrp="1"/>
          </p:cNvSpPr>
          <p:nvPr>
            <p:ph type="sldNum" sz="quarter" idx="12"/>
          </p:nvPr>
        </p:nvSpPr>
        <p:spPr/>
        <p:txBody>
          <a:bodyPr/>
          <a:lstStyle/>
          <a:p>
            <a:fld id="{C37A6A5D-4452-2B46-A9F4-EDAA047C7BD2}" type="slidenum">
              <a:rPr lang="en-US" smtClean="0"/>
              <a:t>3</a:t>
            </a:fld>
            <a:endParaRPr lang="en-US" dirty="0"/>
          </a:p>
        </p:txBody>
      </p:sp>
      <p:sp>
        <p:nvSpPr>
          <p:cNvPr id="11" name="TextBox 10">
            <a:extLst>
              <a:ext uri="{FF2B5EF4-FFF2-40B4-BE49-F238E27FC236}">
                <a16:creationId xmlns:a16="http://schemas.microsoft.com/office/drawing/2014/main" id="{D67E294C-586E-CE40-B546-8B531710C4E4}"/>
              </a:ext>
            </a:extLst>
          </p:cNvPr>
          <p:cNvSpPr txBox="1"/>
          <p:nvPr/>
        </p:nvSpPr>
        <p:spPr>
          <a:xfrm>
            <a:off x="626017" y="2430350"/>
            <a:ext cx="4104648" cy="1066446"/>
          </a:xfrm>
          <a:prstGeom prst="rect">
            <a:avLst/>
          </a:prstGeom>
          <a:noFill/>
        </p:spPr>
        <p:txBody>
          <a:bodyPr wrap="square" rtlCol="0">
            <a:spAutoFit/>
          </a:bodyPr>
          <a:lstStyle/>
          <a:p>
            <a:pPr algn="ctr"/>
            <a:r>
              <a:rPr lang="en-US" sz="2110" dirty="0">
                <a:latin typeface="Helvetica Neue Regular" panose="02000503000000020004" pitchFamily="2" charset="0"/>
              </a:rPr>
              <a:t>Dana knows, </a:t>
            </a:r>
            <a:r>
              <a:rPr lang="en-US" sz="2110" b="1" dirty="0">
                <a:latin typeface="Helvetica Neue Regular" panose="02000503000000020004" pitchFamily="2" charset="0"/>
              </a:rPr>
              <a:t>for all the relevant </a:t>
            </a:r>
            <a:r>
              <a:rPr lang="en-US" sz="2110" dirty="0">
                <a:latin typeface="Helvetica Neue Regular" panose="02000503000000020004" pitchFamily="2" charset="0"/>
              </a:rPr>
              <a:t>people, whether they came to the party</a:t>
            </a:r>
          </a:p>
        </p:txBody>
      </p:sp>
      <p:sp>
        <p:nvSpPr>
          <p:cNvPr id="12" name="TextBox 11">
            <a:extLst>
              <a:ext uri="{FF2B5EF4-FFF2-40B4-BE49-F238E27FC236}">
                <a16:creationId xmlns:a16="http://schemas.microsoft.com/office/drawing/2014/main" id="{CE70CF33-A335-2746-88FA-2F13D58481F0}"/>
              </a:ext>
            </a:extLst>
          </p:cNvPr>
          <p:cNvSpPr txBox="1"/>
          <p:nvPr/>
        </p:nvSpPr>
        <p:spPr>
          <a:xfrm>
            <a:off x="5676640" y="2430350"/>
            <a:ext cx="3828683" cy="1066446"/>
          </a:xfrm>
          <a:prstGeom prst="rect">
            <a:avLst/>
          </a:prstGeom>
          <a:noFill/>
        </p:spPr>
        <p:txBody>
          <a:bodyPr wrap="square" rtlCol="0">
            <a:spAutoFit/>
          </a:bodyPr>
          <a:lstStyle/>
          <a:p>
            <a:pPr algn="ctr"/>
            <a:r>
              <a:rPr lang="en-US" sz="2110" dirty="0">
                <a:latin typeface="Helvetica Neue Regular" panose="02000503000000020004" pitchFamily="2" charset="0"/>
              </a:rPr>
              <a:t>Dana knows, for </a:t>
            </a:r>
            <a:r>
              <a:rPr lang="en-US" sz="2110" b="1" dirty="0">
                <a:latin typeface="Helvetica Neue Regular" panose="02000503000000020004" pitchFamily="2" charset="0"/>
              </a:rPr>
              <a:t>at least one person</a:t>
            </a:r>
            <a:r>
              <a:rPr lang="en-US" sz="2110" dirty="0">
                <a:latin typeface="Helvetica Neue Regular" panose="02000503000000020004" pitchFamily="2" charset="0"/>
              </a:rPr>
              <a:t>, that they person came to the party.</a:t>
            </a:r>
          </a:p>
        </p:txBody>
      </p:sp>
      <p:sp>
        <p:nvSpPr>
          <p:cNvPr id="14" name="TextBox 13">
            <a:extLst>
              <a:ext uri="{FF2B5EF4-FFF2-40B4-BE49-F238E27FC236}">
                <a16:creationId xmlns:a16="http://schemas.microsoft.com/office/drawing/2014/main" id="{EC2EF1A5-5D76-4646-AC80-E79EB070027F}"/>
              </a:ext>
            </a:extLst>
          </p:cNvPr>
          <p:cNvSpPr txBox="1"/>
          <p:nvPr/>
        </p:nvSpPr>
        <p:spPr>
          <a:xfrm>
            <a:off x="1083217" y="3793413"/>
            <a:ext cx="3012757" cy="1708160"/>
          </a:xfrm>
          <a:prstGeom prst="rect">
            <a:avLst/>
          </a:prstGeom>
          <a:solidFill>
            <a:srgbClr val="FFB1AB"/>
          </a:solidFill>
          <a:ln>
            <a:solidFill>
              <a:srgbClr val="FFB1AB"/>
            </a:solidFill>
          </a:ln>
        </p:spPr>
        <p:txBody>
          <a:bodyPr wrap="square" rtlCol="0">
            <a:spAutoFit/>
          </a:bodyPr>
          <a:lstStyle/>
          <a:p>
            <a:pPr algn="ctr"/>
            <a:r>
              <a:rPr lang="en-US" sz="3500" dirty="0">
                <a:latin typeface="Helvetica Neue Regular" panose="02000503000000020004" pitchFamily="2" charset="0"/>
              </a:rPr>
              <a:t>Mention-All, </a:t>
            </a:r>
          </a:p>
          <a:p>
            <a:pPr algn="ctr"/>
            <a:r>
              <a:rPr lang="en-US" sz="3500" dirty="0">
                <a:latin typeface="Helvetica Neue Regular" panose="02000503000000020004" pitchFamily="2" charset="0"/>
              </a:rPr>
              <a:t>Exhaustive</a:t>
            </a:r>
          </a:p>
          <a:p>
            <a:pPr algn="ctr"/>
            <a:r>
              <a:rPr lang="en-US" sz="3500" dirty="0">
                <a:latin typeface="Helvetica Neue Regular" panose="02000503000000020004" pitchFamily="2" charset="0"/>
              </a:rPr>
              <a:t>(MA) </a:t>
            </a:r>
          </a:p>
        </p:txBody>
      </p:sp>
      <p:sp>
        <p:nvSpPr>
          <p:cNvPr id="15" name="TextBox 14">
            <a:extLst>
              <a:ext uri="{FF2B5EF4-FFF2-40B4-BE49-F238E27FC236}">
                <a16:creationId xmlns:a16="http://schemas.microsoft.com/office/drawing/2014/main" id="{B19A1F0F-EA62-5643-9ACE-C4B0DD581582}"/>
              </a:ext>
            </a:extLst>
          </p:cNvPr>
          <p:cNvSpPr txBox="1"/>
          <p:nvPr/>
        </p:nvSpPr>
        <p:spPr>
          <a:xfrm>
            <a:off x="5876926" y="3793413"/>
            <a:ext cx="3428111" cy="1708160"/>
          </a:xfrm>
          <a:prstGeom prst="rect">
            <a:avLst/>
          </a:prstGeom>
          <a:solidFill>
            <a:srgbClr val="BCBAFF"/>
          </a:solidFill>
          <a:ln>
            <a:solidFill>
              <a:srgbClr val="BCBAFF"/>
            </a:solidFill>
          </a:ln>
        </p:spPr>
        <p:txBody>
          <a:bodyPr wrap="square" rtlCol="0">
            <a:spAutoFit/>
          </a:bodyPr>
          <a:lstStyle/>
          <a:p>
            <a:pPr algn="ctr"/>
            <a:r>
              <a:rPr lang="en-US" sz="3500" dirty="0">
                <a:latin typeface="Helvetica Neue Regular" panose="02000503000000020004" pitchFamily="2" charset="0"/>
              </a:rPr>
              <a:t>Mention-Some, </a:t>
            </a:r>
          </a:p>
          <a:p>
            <a:pPr algn="ctr"/>
            <a:r>
              <a:rPr lang="en-US" sz="3500" dirty="0">
                <a:latin typeface="Helvetica Neue Regular" panose="02000503000000020004" pitchFamily="2" charset="0"/>
              </a:rPr>
              <a:t>Non-Exhaustive</a:t>
            </a:r>
          </a:p>
          <a:p>
            <a:pPr algn="ctr"/>
            <a:r>
              <a:rPr lang="en-US" sz="3500" dirty="0">
                <a:latin typeface="Helvetica Neue Regular" panose="02000503000000020004" pitchFamily="2" charset="0"/>
              </a:rPr>
              <a:t>(MS)</a:t>
            </a:r>
          </a:p>
        </p:txBody>
      </p:sp>
      <p:sp>
        <p:nvSpPr>
          <p:cNvPr id="2" name="&quot;No&quot; Symbol 1">
            <a:extLst>
              <a:ext uri="{FF2B5EF4-FFF2-40B4-BE49-F238E27FC236}">
                <a16:creationId xmlns:a16="http://schemas.microsoft.com/office/drawing/2014/main" id="{2B050295-F9C1-964A-B497-7630C1E15E58}"/>
              </a:ext>
            </a:extLst>
          </p:cNvPr>
          <p:cNvSpPr/>
          <p:nvPr/>
        </p:nvSpPr>
        <p:spPr>
          <a:xfrm>
            <a:off x="5610948" y="1956017"/>
            <a:ext cx="3894375" cy="3875508"/>
          </a:xfrm>
          <a:prstGeom prst="noSmoking">
            <a:avLst>
              <a:gd name="adj" fmla="val 1899"/>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858354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F5BD7-443D-C944-A0F0-EB2766A48396}"/>
              </a:ext>
            </a:extLst>
          </p:cNvPr>
          <p:cNvSpPr>
            <a:spLocks noGrp="1"/>
          </p:cNvSpPr>
          <p:nvPr>
            <p:ph type="title"/>
          </p:nvPr>
        </p:nvSpPr>
        <p:spPr/>
        <p:txBody>
          <a:bodyPr/>
          <a:lstStyle/>
          <a:p>
            <a:r>
              <a:rPr lang="en-US" b="1" dirty="0"/>
              <a:t>Summary </a:t>
            </a:r>
            <a:r>
              <a:rPr lang="en-US" dirty="0"/>
              <a:t>| Experiment 1</a:t>
            </a:r>
            <a:endParaRPr lang="en-US" b="1" dirty="0"/>
          </a:p>
        </p:txBody>
      </p:sp>
      <p:sp>
        <p:nvSpPr>
          <p:cNvPr id="3" name="Content Placeholder 2">
            <a:extLst>
              <a:ext uri="{FF2B5EF4-FFF2-40B4-BE49-F238E27FC236}">
                <a16:creationId xmlns:a16="http://schemas.microsoft.com/office/drawing/2014/main" id="{9F3DE884-F376-BB41-B046-CDD1C79A0A3F}"/>
              </a:ext>
            </a:extLst>
          </p:cNvPr>
          <p:cNvSpPr>
            <a:spLocks noGrp="1"/>
          </p:cNvSpPr>
          <p:nvPr>
            <p:ph idx="1"/>
          </p:nvPr>
        </p:nvSpPr>
        <p:spPr/>
        <p:txBody>
          <a:bodyPr/>
          <a:lstStyle/>
          <a:p>
            <a:pPr marL="0" indent="0">
              <a:buNone/>
            </a:pPr>
            <a:r>
              <a:rPr lang="en-US" dirty="0"/>
              <a:t>Significant differences due to all Form Factors.</a:t>
            </a:r>
          </a:p>
          <a:p>
            <a:pPr marL="0" indent="0">
              <a:buNone/>
            </a:pPr>
            <a:endParaRPr lang="en-US" b="1" dirty="0"/>
          </a:p>
          <a:p>
            <a:pPr marL="0" indent="0">
              <a:buNone/>
            </a:pPr>
            <a:r>
              <a:rPr lang="en-US" dirty="0"/>
              <a:t>Finiteness x Verb </a:t>
            </a:r>
            <a:r>
              <a:rPr lang="en-US" sz="1800" dirty="0"/>
              <a:t>(</a:t>
            </a:r>
            <a:r>
              <a:rPr lang="en-US" sz="1800" i="1" dirty="0"/>
              <a:t>X</a:t>
            </a:r>
            <a:r>
              <a:rPr lang="en-US" sz="1800" baseline="30000" dirty="0"/>
              <a:t>2</a:t>
            </a:r>
            <a:r>
              <a:rPr lang="en-US" sz="1800" dirty="0"/>
              <a:t>(3) = 118.66, </a:t>
            </a:r>
            <a:r>
              <a:rPr lang="en-US" sz="1800" i="1" dirty="0"/>
              <a:t>p</a:t>
            </a:r>
            <a:r>
              <a:rPr lang="en-US" sz="1800" dirty="0"/>
              <a:t>&lt;0.0001)</a:t>
            </a:r>
          </a:p>
          <a:p>
            <a:pPr marL="0" indent="0">
              <a:buNone/>
            </a:pPr>
            <a:r>
              <a:rPr lang="en-US" b="1" dirty="0"/>
              <a:t>+FIN: </a:t>
            </a:r>
            <a:r>
              <a:rPr lang="en-US" b="1" i="1" dirty="0">
                <a:solidFill>
                  <a:srgbClr val="FFB1AB"/>
                </a:solidFill>
              </a:rPr>
              <a:t>know-</a:t>
            </a:r>
            <a:r>
              <a:rPr lang="en-US" b="1" i="1" dirty="0" err="1">
                <a:solidFill>
                  <a:srgbClr val="FFB1AB"/>
                </a:solidFill>
              </a:rPr>
              <a:t>wh</a:t>
            </a:r>
            <a:r>
              <a:rPr lang="en-US" dirty="0"/>
              <a:t> less acceptable than </a:t>
            </a:r>
            <a:r>
              <a:rPr lang="en-US" b="1" i="1" dirty="0">
                <a:solidFill>
                  <a:srgbClr val="B9B3F4"/>
                </a:solidFill>
              </a:rPr>
              <a:t>predict-</a:t>
            </a:r>
            <a:r>
              <a:rPr lang="en-US" b="1" i="1" dirty="0" err="1">
                <a:solidFill>
                  <a:srgbClr val="B9B3F4"/>
                </a:solidFill>
              </a:rPr>
              <a:t>wh</a:t>
            </a:r>
            <a:endParaRPr lang="en-US" dirty="0">
              <a:solidFill>
                <a:srgbClr val="B9B3F4"/>
              </a:solidFill>
            </a:endParaRPr>
          </a:p>
          <a:p>
            <a:pPr marL="0" indent="0">
              <a:buNone/>
            </a:pPr>
            <a:endParaRPr lang="en-US" dirty="0"/>
          </a:p>
          <a:p>
            <a:pPr marL="0" indent="0">
              <a:buNone/>
            </a:pPr>
            <a:r>
              <a:rPr lang="en-US" dirty="0"/>
              <a:t>Maybe consistent with lexical semantic/selectional restrictions from the verb </a:t>
            </a:r>
            <a:br>
              <a:rPr lang="en-US" dirty="0"/>
            </a:br>
            <a:r>
              <a:rPr lang="en-US" sz="1800" dirty="0" err="1">
                <a:solidFill>
                  <a:schemeClr val="bg1">
                    <a:lumMod val="50000"/>
                  </a:schemeClr>
                </a:solidFill>
              </a:rPr>
              <a:t>Grimshaw</a:t>
            </a:r>
            <a:r>
              <a:rPr lang="en-US" sz="1800" dirty="0">
                <a:solidFill>
                  <a:schemeClr val="bg1">
                    <a:lumMod val="50000"/>
                  </a:schemeClr>
                </a:solidFill>
              </a:rPr>
              <a:t> 1979; Heim 1994; Zimmermann 2010; George 2011; Spector &amp; </a:t>
            </a:r>
            <a:r>
              <a:rPr lang="en-US" sz="1800" dirty="0" err="1">
                <a:solidFill>
                  <a:schemeClr val="bg1">
                    <a:lumMod val="50000"/>
                  </a:schemeClr>
                </a:solidFill>
              </a:rPr>
              <a:t>Égre</a:t>
            </a:r>
            <a:r>
              <a:rPr lang="en-US" sz="1800" dirty="0">
                <a:solidFill>
                  <a:schemeClr val="bg1">
                    <a:lumMod val="50000"/>
                  </a:schemeClr>
                </a:solidFill>
              </a:rPr>
              <a:t> 2015</a:t>
            </a:r>
          </a:p>
          <a:p>
            <a:pPr marL="0" indent="0">
              <a:buNone/>
            </a:pPr>
            <a:endParaRPr lang="en-US" b="1" dirty="0"/>
          </a:p>
          <a:p>
            <a:pPr marL="0"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2B7FFAA7-A0E0-4A40-AC7D-88E7A9B47567}"/>
              </a:ext>
            </a:extLst>
          </p:cNvPr>
          <p:cNvSpPr>
            <a:spLocks noGrp="1"/>
          </p:cNvSpPr>
          <p:nvPr>
            <p:ph type="sldNum" sz="quarter" idx="12"/>
          </p:nvPr>
        </p:nvSpPr>
        <p:spPr/>
        <p:txBody>
          <a:bodyPr/>
          <a:lstStyle/>
          <a:p>
            <a:fld id="{C37A6A5D-4452-2B46-A9F4-EDAA047C7BD2}" type="slidenum">
              <a:rPr lang="en-US" smtClean="0"/>
              <a:t>30</a:t>
            </a:fld>
            <a:endParaRPr lang="en-US"/>
          </a:p>
        </p:txBody>
      </p:sp>
    </p:spTree>
    <p:extLst>
      <p:ext uri="{BB962C8B-B14F-4D97-AF65-F5344CB8AC3E}">
        <p14:creationId xmlns:p14="http://schemas.microsoft.com/office/powerpoint/2010/main" val="383095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9620E-396D-1846-A378-5AA0316DF66F}"/>
              </a:ext>
            </a:extLst>
          </p:cNvPr>
          <p:cNvSpPr>
            <a:spLocks noGrp="1"/>
          </p:cNvSpPr>
          <p:nvPr>
            <p:ph type="title"/>
          </p:nvPr>
        </p:nvSpPr>
        <p:spPr/>
        <p:txBody>
          <a:bodyPr/>
          <a:lstStyle/>
          <a:p>
            <a:r>
              <a:rPr lang="en-US" dirty="0"/>
              <a:t>Modal is not a categorical factor</a:t>
            </a:r>
          </a:p>
        </p:txBody>
      </p:sp>
      <p:sp>
        <p:nvSpPr>
          <p:cNvPr id="3" name="Content Placeholder 2">
            <a:extLst>
              <a:ext uri="{FF2B5EF4-FFF2-40B4-BE49-F238E27FC236}">
                <a16:creationId xmlns:a16="http://schemas.microsoft.com/office/drawing/2014/main" id="{DFF829F2-B6B6-1943-8D35-9D39C307DD08}"/>
              </a:ext>
            </a:extLst>
          </p:cNvPr>
          <p:cNvSpPr>
            <a:spLocks noGrp="1"/>
          </p:cNvSpPr>
          <p:nvPr>
            <p:ph idx="1"/>
          </p:nvPr>
        </p:nvSpPr>
        <p:spPr/>
        <p:txBody>
          <a:bodyPr>
            <a:normAutofit/>
          </a:bodyPr>
          <a:lstStyle/>
          <a:p>
            <a:pPr marL="0" indent="0">
              <a:buNone/>
            </a:pPr>
            <a:r>
              <a:rPr lang="en-US" dirty="0"/>
              <a:t>If we rely </a:t>
            </a:r>
            <a:r>
              <a:rPr lang="en-US" b="1" dirty="0"/>
              <a:t>solely on grammar </a:t>
            </a:r>
            <a:r>
              <a:rPr lang="en-US" dirty="0"/>
              <a:t>for licensing mention-some, we </a:t>
            </a:r>
            <a:r>
              <a:rPr lang="en-US" u="sng" dirty="0"/>
              <a:t>make the wrong predictions</a:t>
            </a:r>
            <a:r>
              <a:rPr lang="en-US" dirty="0"/>
              <a:t> about finite </a:t>
            </a:r>
            <a:r>
              <a:rPr lang="en-US" i="1" dirty="0"/>
              <a:t>predict-</a:t>
            </a:r>
            <a:r>
              <a:rPr lang="en-US" i="1" dirty="0" err="1"/>
              <a:t>wh</a:t>
            </a:r>
            <a:r>
              <a:rPr lang="en-US" dirty="0"/>
              <a:t> questions.</a:t>
            </a:r>
          </a:p>
          <a:p>
            <a:pPr marL="0" indent="0">
              <a:buNone/>
            </a:pPr>
            <a:endParaRPr lang="en-US" dirty="0"/>
          </a:p>
          <a:p>
            <a:pPr marL="0" indent="0">
              <a:buNone/>
            </a:pPr>
            <a:r>
              <a:rPr lang="en-US" dirty="0"/>
              <a:t>H1 is strong. (too strong?)</a:t>
            </a:r>
          </a:p>
          <a:p>
            <a:pPr marL="0" indent="0">
              <a:buNone/>
            </a:pPr>
            <a:endParaRPr lang="en-US" dirty="0"/>
          </a:p>
          <a:p>
            <a:pPr marL="0" indent="0">
              <a:buNone/>
            </a:pPr>
            <a:endParaRPr lang="en-US" dirty="0"/>
          </a:p>
          <a:p>
            <a:pPr marL="0" indent="0">
              <a:buNone/>
            </a:pPr>
            <a:r>
              <a:rPr lang="en-US" dirty="0"/>
              <a:t>Context.</a:t>
            </a:r>
          </a:p>
          <a:p>
            <a:pPr marL="0" indent="0">
              <a:buNone/>
            </a:pPr>
            <a:endParaRPr lang="en-US" dirty="0"/>
          </a:p>
        </p:txBody>
      </p:sp>
      <p:sp>
        <p:nvSpPr>
          <p:cNvPr id="4" name="Slide Number Placeholder 3">
            <a:extLst>
              <a:ext uri="{FF2B5EF4-FFF2-40B4-BE49-F238E27FC236}">
                <a16:creationId xmlns:a16="http://schemas.microsoft.com/office/drawing/2014/main" id="{C71A5B31-2253-AA47-801A-3E6B866F44BF}"/>
              </a:ext>
            </a:extLst>
          </p:cNvPr>
          <p:cNvSpPr>
            <a:spLocks noGrp="1"/>
          </p:cNvSpPr>
          <p:nvPr>
            <p:ph type="sldNum" sz="quarter" idx="12"/>
          </p:nvPr>
        </p:nvSpPr>
        <p:spPr/>
        <p:txBody>
          <a:bodyPr/>
          <a:lstStyle/>
          <a:p>
            <a:fld id="{C37A6A5D-4452-2B46-A9F4-EDAA047C7BD2}" type="slidenum">
              <a:rPr lang="en-US" smtClean="0"/>
              <a:t>31</a:t>
            </a:fld>
            <a:endParaRPr lang="en-US"/>
          </a:p>
        </p:txBody>
      </p:sp>
      <p:sp>
        <p:nvSpPr>
          <p:cNvPr id="5" name="TextBox 4">
            <a:extLst>
              <a:ext uri="{FF2B5EF4-FFF2-40B4-BE49-F238E27FC236}">
                <a16:creationId xmlns:a16="http://schemas.microsoft.com/office/drawing/2014/main" id="{1BCD4D96-E194-F44B-9152-7BCE7B7576A0}"/>
              </a:ext>
            </a:extLst>
          </p:cNvPr>
          <p:cNvSpPr txBox="1"/>
          <p:nvPr/>
        </p:nvSpPr>
        <p:spPr>
          <a:xfrm>
            <a:off x="6469653" y="5053977"/>
            <a:ext cx="3244174" cy="646331"/>
          </a:xfrm>
          <a:prstGeom prst="rect">
            <a:avLst/>
          </a:prstGeom>
          <a:noFill/>
        </p:spPr>
        <p:txBody>
          <a:bodyPr wrap="square" rtlCol="0">
            <a:sp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(Interesting effects of individual test scenarios!)</a:t>
            </a:r>
          </a:p>
        </p:txBody>
      </p:sp>
    </p:spTree>
    <p:extLst>
      <p:ext uri="{BB962C8B-B14F-4D97-AF65-F5344CB8AC3E}">
        <p14:creationId xmlns:p14="http://schemas.microsoft.com/office/powerpoint/2010/main" val="214393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normAutofit/>
          </a:bodyPr>
          <a:lstStyle/>
          <a:p>
            <a:r>
              <a:rPr lang="en-US" dirty="0">
                <a:latin typeface="Helvetica Neue" panose="02000503000000020004" pitchFamily="2" charset="0"/>
                <a:ea typeface="Helvetica Neue" panose="02000503000000020004" pitchFamily="2" charset="0"/>
                <a:cs typeface="Helvetica Neue" panose="02000503000000020004" pitchFamily="2" charset="0"/>
              </a:rPr>
              <a:t>Resolving a speaker’s goals</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bg1">
                    <a:lumMod val="65000"/>
                  </a:schemeClr>
                </a:solidFill>
              </a:rPr>
              <a:t>Ginsburg 1995; Asher &amp; </a:t>
            </a:r>
            <a:r>
              <a:rPr lang="en-US" sz="1800" dirty="0" err="1">
                <a:solidFill>
                  <a:schemeClr val="bg1">
                    <a:lumMod val="65000"/>
                  </a:schemeClr>
                </a:solidFill>
              </a:rPr>
              <a:t>Lascarides</a:t>
            </a:r>
            <a:r>
              <a:rPr lang="en-US" sz="1800" dirty="0">
                <a:solidFill>
                  <a:schemeClr val="bg1">
                    <a:lumMod val="65000"/>
                  </a:schemeClr>
                </a:solidFill>
              </a:rPr>
              <a:t> 1998; van </a:t>
            </a:r>
            <a:r>
              <a:rPr lang="en-US" sz="1800" dirty="0" err="1">
                <a:solidFill>
                  <a:schemeClr val="bg1">
                    <a:lumMod val="65000"/>
                  </a:schemeClr>
                </a:solidFill>
              </a:rPr>
              <a:t>Rooij</a:t>
            </a:r>
            <a:r>
              <a:rPr lang="en-US" sz="1800" dirty="0">
                <a:solidFill>
                  <a:schemeClr val="bg1">
                    <a:lumMod val="65000"/>
                  </a:schemeClr>
                </a:solidFill>
              </a:rPr>
              <a:t> 2003</a:t>
            </a:r>
            <a:endParaRPr lang="en-US" sz="1688" dirty="0">
              <a:solidFill>
                <a:schemeClr val="bg1">
                  <a:lumMod val="75000"/>
                </a:schemeClr>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 name="Slide Number Placeholder 7">
            <a:extLst>
              <a:ext uri="{FF2B5EF4-FFF2-40B4-BE49-F238E27FC236}">
                <a16:creationId xmlns:a16="http://schemas.microsoft.com/office/drawing/2014/main" id="{414881ED-11EB-B84B-B597-CECAEA56A5F0}"/>
              </a:ext>
            </a:extLst>
          </p:cNvPr>
          <p:cNvSpPr>
            <a:spLocks noGrp="1"/>
          </p:cNvSpPr>
          <p:nvPr>
            <p:ph type="sldNum" sz="quarter" idx="12"/>
          </p:nvPr>
        </p:nvSpPr>
        <p:spPr/>
        <p:txBody>
          <a:bodyPr/>
          <a:lstStyle/>
          <a:p>
            <a:fld id="{C37A6A5D-4452-2B46-A9F4-EDAA047C7BD2}" type="slidenum">
              <a:rPr lang="en-US" smtClean="0"/>
              <a:t>32</a:t>
            </a:fld>
            <a:endParaRPr lang="en-US"/>
          </a:p>
        </p:txBody>
      </p:sp>
      <p:pic>
        <p:nvPicPr>
          <p:cNvPr id="10" name="Picture 2" descr="Image result for tourist">
            <a:extLst>
              <a:ext uri="{FF2B5EF4-FFF2-40B4-BE49-F238E27FC236}">
                <a16:creationId xmlns:a16="http://schemas.microsoft.com/office/drawing/2014/main" id="{9690929E-A2B0-AC43-9D76-9AA82155D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477" y="2001318"/>
            <a:ext cx="2402173" cy="1685830"/>
          </a:xfrm>
          <a:prstGeom prst="rect">
            <a:avLst/>
          </a:prstGeom>
          <a:noFill/>
          <a:ln w="76200">
            <a:solidFill>
              <a:srgbClr val="B9B3F4"/>
            </a:solidFill>
          </a:ln>
          <a:extLst>
            <a:ext uri="{909E8E84-426E-40DD-AFC4-6F175D3DCCD1}">
              <a14:hiddenFill xmlns:a14="http://schemas.microsoft.com/office/drawing/2010/main">
                <a:solidFill>
                  <a:srgbClr val="FFFFFF"/>
                </a:solidFill>
              </a14:hiddenFill>
            </a:ext>
          </a:extLst>
        </p:spPr>
      </p:pic>
      <p:pic>
        <p:nvPicPr>
          <p:cNvPr id="18" name="Picture 4" descr="black-woman-writing-758x506 | Zikoko!">
            <a:extLst>
              <a:ext uri="{FF2B5EF4-FFF2-40B4-BE49-F238E27FC236}">
                <a16:creationId xmlns:a16="http://schemas.microsoft.com/office/drawing/2014/main" id="{3A936AB8-46A8-E049-A3D8-DD46AD6773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71" y="4171739"/>
            <a:ext cx="2598784" cy="1734808"/>
          </a:xfrm>
          <a:prstGeom prst="rect">
            <a:avLst/>
          </a:prstGeom>
          <a:noFill/>
          <a:ln w="76200">
            <a:solidFill>
              <a:srgbClr val="FFB1AB"/>
            </a:solidFill>
          </a:ln>
          <a:extLst>
            <a:ext uri="{909E8E84-426E-40DD-AFC4-6F175D3DCCD1}">
              <a14:hiddenFill xmlns:a14="http://schemas.microsoft.com/office/drawing/2010/main">
                <a:solidFill>
                  <a:srgbClr val="FFFFFF"/>
                </a:solidFill>
              </a14:hiddenFill>
            </a:ext>
          </a:extLst>
        </p:spPr>
      </p:pic>
      <p:sp>
        <p:nvSpPr>
          <p:cNvPr id="14" name="Content Placeholder 2">
            <a:extLst>
              <a:ext uri="{FF2B5EF4-FFF2-40B4-BE49-F238E27FC236}">
                <a16:creationId xmlns:a16="http://schemas.microsoft.com/office/drawing/2014/main" id="{0F3E3607-C7FF-3C49-B8D7-A90C852EBB2D}"/>
              </a:ext>
            </a:extLst>
          </p:cNvPr>
          <p:cNvSpPr>
            <a:spLocks noGrp="1"/>
          </p:cNvSpPr>
          <p:nvPr>
            <p:ph idx="1"/>
          </p:nvPr>
        </p:nvSpPr>
        <p:spPr>
          <a:xfrm>
            <a:off x="3318825" y="2227811"/>
            <a:ext cx="2894684" cy="3481871"/>
          </a:xfrm>
        </p:spPr>
        <p:txBody>
          <a:bodyPr>
            <a:normAutofit/>
          </a:bodyPr>
          <a:lstStyle/>
          <a:p>
            <a:pPr marL="0" indent="0">
              <a:buNone/>
            </a:pPr>
            <a:r>
              <a:rPr lang="en-US" dirty="0"/>
              <a:t>Goal = have </a:t>
            </a:r>
            <a:r>
              <a:rPr lang="en-US" b="1" dirty="0"/>
              <a:t>a cup</a:t>
            </a:r>
            <a:r>
              <a:rPr lang="en-US" dirty="0"/>
              <a:t> of coffee</a:t>
            </a:r>
            <a:endParaRPr lang="en-US" b="1" dirty="0">
              <a:solidFill>
                <a:srgbClr val="B9B3F4"/>
              </a:solidFill>
            </a:endParaRPr>
          </a:p>
          <a:p>
            <a:pPr marL="0" indent="0">
              <a:buNone/>
            </a:pPr>
            <a:endParaRPr lang="en-US" b="1" dirty="0">
              <a:solidFill>
                <a:srgbClr val="B9B3F4"/>
              </a:solidFill>
            </a:endParaRPr>
          </a:p>
          <a:p>
            <a:pPr marL="0" indent="0">
              <a:buNone/>
            </a:pPr>
            <a:endParaRPr lang="en-US" b="1" dirty="0">
              <a:solidFill>
                <a:srgbClr val="B9B3F4"/>
              </a:solidFill>
            </a:endParaRPr>
          </a:p>
          <a:p>
            <a:pPr marL="0" indent="0">
              <a:buNone/>
            </a:pPr>
            <a:endParaRPr lang="en-US" b="1" dirty="0">
              <a:solidFill>
                <a:srgbClr val="B9B3F4"/>
              </a:solidFill>
            </a:endParaRPr>
          </a:p>
          <a:p>
            <a:pPr marL="0" indent="0">
              <a:buNone/>
            </a:pPr>
            <a:r>
              <a:rPr lang="en-US" dirty="0"/>
              <a:t>Goal = interview </a:t>
            </a:r>
            <a:r>
              <a:rPr lang="en-US" b="1" dirty="0"/>
              <a:t>all cafes</a:t>
            </a:r>
            <a:r>
              <a:rPr lang="en-US" dirty="0"/>
              <a:t> in town</a:t>
            </a:r>
          </a:p>
        </p:txBody>
      </p:sp>
      <p:sp>
        <p:nvSpPr>
          <p:cNvPr id="15" name="TextBox 14">
            <a:extLst>
              <a:ext uri="{FF2B5EF4-FFF2-40B4-BE49-F238E27FC236}">
                <a16:creationId xmlns:a16="http://schemas.microsoft.com/office/drawing/2014/main" id="{DFAA61FB-98FE-B041-9758-FF222390A03E}"/>
              </a:ext>
            </a:extLst>
          </p:cNvPr>
          <p:cNvSpPr txBox="1"/>
          <p:nvPr/>
        </p:nvSpPr>
        <p:spPr>
          <a:xfrm>
            <a:off x="7948526" y="2090180"/>
            <a:ext cx="2122723" cy="1508105"/>
          </a:xfrm>
          <a:prstGeom prst="rect">
            <a:avLst/>
          </a:prstGeom>
          <a:noFill/>
        </p:spPr>
        <p:txBody>
          <a:bodyPr wrap="square" rtlCol="0">
            <a:spAutoFit/>
          </a:bodyPr>
          <a:lstStyle/>
          <a:p>
            <a:pPr algn="ctr"/>
            <a:r>
              <a:rPr lang="en-US" sz="2300" dirty="0">
                <a:latin typeface="Helvetica Neue" panose="02000503000000020004" pitchFamily="2" charset="0"/>
                <a:ea typeface="Helvetica Neue" panose="02000503000000020004" pitchFamily="2" charset="0"/>
                <a:cs typeface="Helvetica Neue" panose="02000503000000020004" pitchFamily="2" charset="0"/>
              </a:rPr>
              <a:t>Further, only </a:t>
            </a:r>
            <a:r>
              <a:rPr lang="en-US" sz="2300" b="1" dirty="0">
                <a:latin typeface="Helvetica Neue" panose="02000503000000020004" pitchFamily="2" charset="0"/>
                <a:ea typeface="Helvetica Neue" panose="02000503000000020004" pitchFamily="2" charset="0"/>
                <a:cs typeface="Helvetica Neue" panose="02000503000000020004" pitchFamily="2" charset="0"/>
              </a:rPr>
              <a:t>informative </a:t>
            </a:r>
            <a:r>
              <a:rPr lang="en-US" sz="2300" dirty="0">
                <a:latin typeface="Helvetica Neue" panose="02000503000000020004" pitchFamily="2" charset="0"/>
                <a:ea typeface="Helvetica Neue" panose="02000503000000020004" pitchFamily="2" charset="0"/>
                <a:cs typeface="Helvetica Neue" panose="02000503000000020004" pitchFamily="2" charset="0"/>
              </a:rPr>
              <a:t>MS answers are felicitous.</a:t>
            </a:r>
          </a:p>
        </p:txBody>
      </p:sp>
      <p:sp>
        <p:nvSpPr>
          <p:cNvPr id="19" name="Oval 18">
            <a:extLst>
              <a:ext uri="{FF2B5EF4-FFF2-40B4-BE49-F238E27FC236}">
                <a16:creationId xmlns:a16="http://schemas.microsoft.com/office/drawing/2014/main" id="{894C6FF1-BDB8-0647-B378-2675B384B076}"/>
              </a:ext>
            </a:extLst>
          </p:cNvPr>
          <p:cNvSpPr/>
          <p:nvPr/>
        </p:nvSpPr>
        <p:spPr>
          <a:xfrm>
            <a:off x="6329213" y="4448757"/>
            <a:ext cx="1267771" cy="1208606"/>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a:solidFill>
                  <a:schemeClr val="tx1"/>
                </a:solidFill>
                <a:latin typeface="Helvetica Neue Regular" panose="02000503000000020004" pitchFamily="2" charset="0"/>
              </a:rPr>
              <a:t>☞MA</a:t>
            </a:r>
          </a:p>
          <a:p>
            <a:pPr algn="ctr"/>
            <a:r>
              <a:rPr lang="en-US" dirty="0">
                <a:solidFill>
                  <a:schemeClr val="tx1"/>
                </a:solidFill>
                <a:latin typeface="Helvetica Neue Regular" panose="02000503000000020004" pitchFamily="2" charset="0"/>
              </a:rPr>
              <a:t> # MS</a:t>
            </a:r>
          </a:p>
        </p:txBody>
      </p:sp>
      <p:sp>
        <p:nvSpPr>
          <p:cNvPr id="20" name="Oval 19">
            <a:extLst>
              <a:ext uri="{FF2B5EF4-FFF2-40B4-BE49-F238E27FC236}">
                <a16:creationId xmlns:a16="http://schemas.microsoft.com/office/drawing/2014/main" id="{FDE9894F-D448-0043-B784-E5A5F37F24C6}"/>
              </a:ext>
            </a:extLst>
          </p:cNvPr>
          <p:cNvSpPr/>
          <p:nvPr/>
        </p:nvSpPr>
        <p:spPr>
          <a:xfrm>
            <a:off x="6329212" y="2210612"/>
            <a:ext cx="1267771" cy="1208606"/>
          </a:xfrm>
          <a:prstGeom prst="ellipse">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Regular" panose="02000503000000020004" pitchFamily="2" charset="0"/>
              </a:rPr>
              <a:t># MA</a:t>
            </a:r>
          </a:p>
          <a:p>
            <a:pPr algn="ctr"/>
            <a:r>
              <a:rPr lang="en-US" sz="2200" b="1" dirty="0">
                <a:solidFill>
                  <a:schemeClr val="tx1"/>
                </a:solidFill>
                <a:latin typeface="Helvetica Neue Regular" panose="02000503000000020004" pitchFamily="2" charset="0"/>
              </a:rPr>
              <a:t>☞MS</a:t>
            </a:r>
          </a:p>
        </p:txBody>
      </p:sp>
    </p:spTree>
    <p:extLst>
      <p:ext uri="{BB962C8B-B14F-4D97-AF65-F5344CB8AC3E}">
        <p14:creationId xmlns:p14="http://schemas.microsoft.com/office/powerpoint/2010/main" val="2265906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5" grpId="0"/>
      <p:bldP spid="19" grpId="0" animBg="1"/>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B725-8174-6544-9AEF-18EB4ADAAD96}"/>
              </a:ext>
            </a:extLst>
          </p:cNvPr>
          <p:cNvSpPr>
            <a:spLocks noGrp="1"/>
          </p:cNvSpPr>
          <p:nvPr>
            <p:ph type="title"/>
          </p:nvPr>
        </p:nvSpPr>
        <p:spPr/>
        <p:txBody>
          <a:bodyPr/>
          <a:lstStyle/>
          <a:p>
            <a:r>
              <a:rPr lang="en-US" dirty="0"/>
              <a:t>Contextual manipulations</a:t>
            </a:r>
          </a:p>
        </p:txBody>
      </p:sp>
      <p:sp>
        <p:nvSpPr>
          <p:cNvPr id="3" name="Content Placeholder 2">
            <a:extLst>
              <a:ext uri="{FF2B5EF4-FFF2-40B4-BE49-F238E27FC236}">
                <a16:creationId xmlns:a16="http://schemas.microsoft.com/office/drawing/2014/main" id="{488DD246-D4FE-764B-966D-AC73963993BD}"/>
              </a:ext>
            </a:extLst>
          </p:cNvPr>
          <p:cNvSpPr>
            <a:spLocks noGrp="1"/>
          </p:cNvSpPr>
          <p:nvPr>
            <p:ph idx="1"/>
          </p:nvPr>
        </p:nvSpPr>
        <p:spPr>
          <a:xfrm>
            <a:off x="450770" y="1847852"/>
            <a:ext cx="9385459" cy="4351338"/>
          </a:xfrm>
        </p:spPr>
        <p:txBody>
          <a:bodyPr/>
          <a:lstStyle/>
          <a:p>
            <a:pPr marL="0" indent="0">
              <a:buNone/>
            </a:pPr>
            <a:r>
              <a:rPr lang="en-US" sz="3000" b="1" dirty="0">
                <a:solidFill>
                  <a:srgbClr val="BCBAFF"/>
                </a:solidFill>
              </a:rPr>
              <a:t>Contextual Stakes</a:t>
            </a:r>
            <a:r>
              <a:rPr lang="en-US" sz="3000" b="1" dirty="0"/>
              <a:t> </a:t>
            </a:r>
            <a:r>
              <a:rPr lang="en-US" sz="3000" dirty="0"/>
              <a:t>| </a:t>
            </a:r>
            <a:r>
              <a:rPr lang="en-US" sz="3000" b="1" dirty="0"/>
              <a:t>whether lives are at risk.</a:t>
            </a:r>
            <a:br>
              <a:rPr lang="en-US" sz="3500" b="1" dirty="0"/>
            </a:br>
            <a:r>
              <a:rPr lang="en-US" sz="2200" dirty="0"/>
              <a:t>(Not the only natural way to understand goals)</a:t>
            </a:r>
          </a:p>
          <a:p>
            <a:pPr lvl="1"/>
            <a:r>
              <a:rPr lang="en-US" dirty="0"/>
              <a:t>High vs. Low Stakes</a:t>
            </a:r>
          </a:p>
          <a:p>
            <a:pPr marL="0" indent="0">
              <a:buNone/>
            </a:pPr>
            <a:endParaRPr lang="en-US" dirty="0"/>
          </a:p>
          <a:p>
            <a:pPr marL="0" indent="0">
              <a:buNone/>
            </a:pPr>
            <a:r>
              <a:rPr lang="en-US" sz="3000" b="1" dirty="0">
                <a:solidFill>
                  <a:srgbClr val="BCBAFF"/>
                </a:solidFill>
              </a:rPr>
              <a:t>Answer ranking </a:t>
            </a:r>
            <a:r>
              <a:rPr lang="en-US" sz="3000" dirty="0"/>
              <a:t>| </a:t>
            </a:r>
            <a:r>
              <a:rPr lang="en-US" sz="3000" b="1" dirty="0"/>
              <a:t>how informative is the answer.</a:t>
            </a:r>
            <a:br>
              <a:rPr lang="en-US" sz="3000" b="1" dirty="0"/>
            </a:br>
            <a:r>
              <a:rPr lang="en-US" sz="2200" dirty="0"/>
              <a:t>reducing uncertainty </a:t>
            </a:r>
            <a:r>
              <a:rPr lang="en-US" sz="1800" dirty="0">
                <a:solidFill>
                  <a:schemeClr val="bg1">
                    <a:lumMod val="50000"/>
                  </a:schemeClr>
                </a:solidFill>
              </a:rPr>
              <a:t>(Shannon 1948; van </a:t>
            </a:r>
            <a:r>
              <a:rPr lang="en-US" sz="1800" dirty="0" err="1">
                <a:solidFill>
                  <a:schemeClr val="bg1">
                    <a:lumMod val="50000"/>
                  </a:schemeClr>
                </a:solidFill>
              </a:rPr>
              <a:t>Rooij</a:t>
            </a:r>
            <a:r>
              <a:rPr lang="en-US" sz="1800" dirty="0">
                <a:solidFill>
                  <a:schemeClr val="bg1">
                    <a:lumMod val="50000"/>
                  </a:schemeClr>
                </a:solidFill>
              </a:rPr>
              <a:t> 2003, 2004</a:t>
            </a:r>
            <a:r>
              <a:rPr lang="en-US" sz="2200" dirty="0">
                <a:solidFill>
                  <a:schemeClr val="bg1">
                    <a:lumMod val="50000"/>
                  </a:schemeClr>
                </a:solidFill>
              </a:rPr>
              <a:t>) </a:t>
            </a:r>
            <a:r>
              <a:rPr lang="en-US" sz="2200" u="sng" dirty="0"/>
              <a:t>Not</a:t>
            </a:r>
            <a:r>
              <a:rPr lang="en-US" sz="2200" dirty="0"/>
              <a:t> asymmetrical entailment between answers </a:t>
            </a:r>
            <a:r>
              <a:rPr lang="en-US" sz="1800" dirty="0">
                <a:solidFill>
                  <a:schemeClr val="bg1">
                    <a:lumMod val="50000"/>
                  </a:schemeClr>
                </a:solidFill>
              </a:rPr>
              <a:t>(cf. Fox 2014)</a:t>
            </a:r>
          </a:p>
          <a:p>
            <a:pPr marL="914400" lvl="1" indent="-457200">
              <a:buFont typeface="+mj-lt"/>
              <a:buAutoNum type="arabicPeriod"/>
            </a:pPr>
            <a:r>
              <a:rPr lang="en-US" dirty="0"/>
              <a:t>Number of MS answers given (single </a:t>
            </a:r>
            <a:r>
              <a:rPr lang="en-US" b="1" dirty="0"/>
              <a:t>MO</a:t>
            </a:r>
            <a:r>
              <a:rPr lang="en-US" dirty="0"/>
              <a:t>, or multiple </a:t>
            </a:r>
            <a:r>
              <a:rPr lang="en-US" b="1" dirty="0"/>
              <a:t>MS</a:t>
            </a:r>
            <a:r>
              <a:rPr lang="en-US" dirty="0"/>
              <a:t>)</a:t>
            </a:r>
          </a:p>
          <a:p>
            <a:pPr marL="914400" lvl="1" indent="-457200">
              <a:buFont typeface="+mj-lt"/>
              <a:buAutoNum type="arabicPeriod"/>
            </a:pPr>
            <a:r>
              <a:rPr lang="en-US" dirty="0"/>
              <a:t>How much information is in the answer (</a:t>
            </a:r>
            <a:r>
              <a:rPr lang="en-US" b="1" dirty="0"/>
              <a:t>max</a:t>
            </a:r>
            <a:r>
              <a:rPr lang="en-US" dirty="0"/>
              <a:t> or </a:t>
            </a:r>
            <a:r>
              <a:rPr lang="en-US" b="1" dirty="0"/>
              <a:t>min</a:t>
            </a:r>
            <a:r>
              <a:rPr lang="en-US" dirty="0"/>
              <a:t>)</a:t>
            </a:r>
          </a:p>
          <a:p>
            <a:pPr lvl="1"/>
            <a:endParaRPr lang="en-US" dirty="0"/>
          </a:p>
          <a:p>
            <a:pPr lvl="1"/>
            <a:endParaRPr lang="en-US" sz="1800" dirty="0">
              <a:solidFill>
                <a:schemeClr val="bg1">
                  <a:lumMod val="50000"/>
                </a:schemeClr>
              </a:solidFill>
            </a:endParaRPr>
          </a:p>
        </p:txBody>
      </p:sp>
      <p:sp>
        <p:nvSpPr>
          <p:cNvPr id="4" name="Slide Number Placeholder 3">
            <a:extLst>
              <a:ext uri="{FF2B5EF4-FFF2-40B4-BE49-F238E27FC236}">
                <a16:creationId xmlns:a16="http://schemas.microsoft.com/office/drawing/2014/main" id="{0F78F1F6-5923-ED4E-8367-7A32D3BCD9E8}"/>
              </a:ext>
            </a:extLst>
          </p:cNvPr>
          <p:cNvSpPr>
            <a:spLocks noGrp="1"/>
          </p:cNvSpPr>
          <p:nvPr>
            <p:ph type="sldNum" sz="quarter" idx="12"/>
          </p:nvPr>
        </p:nvSpPr>
        <p:spPr/>
        <p:txBody>
          <a:bodyPr/>
          <a:lstStyle/>
          <a:p>
            <a:fld id="{C37A6A5D-4452-2B46-A9F4-EDAA047C7BD2}" type="slidenum">
              <a:rPr lang="en-US" smtClean="0"/>
              <a:t>33</a:t>
            </a:fld>
            <a:endParaRPr lang="en-US"/>
          </a:p>
        </p:txBody>
      </p:sp>
    </p:spTree>
    <p:extLst>
      <p:ext uri="{BB962C8B-B14F-4D97-AF65-F5344CB8AC3E}">
        <p14:creationId xmlns:p14="http://schemas.microsoft.com/office/powerpoint/2010/main" val="84167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C3E4AC-B447-2243-B4BA-DC7EA9E0C39D}"/>
              </a:ext>
            </a:extLst>
          </p:cNvPr>
          <p:cNvSpPr>
            <a:spLocks noGrp="1"/>
          </p:cNvSpPr>
          <p:nvPr>
            <p:ph idx="1"/>
          </p:nvPr>
        </p:nvSpPr>
        <p:spPr>
          <a:xfrm>
            <a:off x="783534" y="607006"/>
            <a:ext cx="8698396" cy="5749346"/>
          </a:xfrm>
        </p:spPr>
        <p:txBody>
          <a:bodyPr>
            <a:normAutofit fontScale="92500" lnSpcReduction="20000"/>
          </a:bodyPr>
          <a:lstStyle/>
          <a:p>
            <a:pPr marL="0" indent="0">
              <a:lnSpc>
                <a:spcPct val="110000"/>
              </a:lnSpc>
              <a:buNone/>
            </a:pPr>
            <a:r>
              <a:rPr lang="en-US" dirty="0">
                <a:latin typeface="Andale Mono" panose="020B0509000000000004" pitchFamily="49" charset="0"/>
              </a:rPr>
              <a:t>A local apartment building has caught on fire. The landlord’s floor plan shows the following breakdown of tenants per floor: </a:t>
            </a:r>
          </a:p>
          <a:p>
            <a:pPr marL="0" indent="0">
              <a:lnSpc>
                <a:spcPct val="110000"/>
              </a:lnSpc>
              <a:buNone/>
            </a:pPr>
            <a:endParaRPr lang="en-US" dirty="0">
              <a:latin typeface="Andale Mono" panose="020B0509000000000004" pitchFamily="49" charset="0"/>
            </a:endParaRPr>
          </a:p>
          <a:p>
            <a:pPr marL="0" indent="0">
              <a:lnSpc>
                <a:spcPct val="60000"/>
              </a:lnSpc>
              <a:buNone/>
            </a:pPr>
            <a:r>
              <a:rPr lang="en-US" sz="2025" dirty="0">
                <a:latin typeface="Andale Mono" panose="020B0509000000000004" pitchFamily="49" charset="0"/>
              </a:rPr>
              <a:t>	Floor A has 10 tenants, </a:t>
            </a:r>
          </a:p>
          <a:p>
            <a:pPr marL="0" indent="0">
              <a:lnSpc>
                <a:spcPct val="60000"/>
              </a:lnSpc>
              <a:buNone/>
            </a:pPr>
            <a:r>
              <a:rPr lang="en-US" sz="2025" dirty="0">
                <a:latin typeface="Andale Mono" panose="020B0509000000000004" pitchFamily="49" charset="0"/>
              </a:rPr>
              <a:t>	Floor B has 8, </a:t>
            </a:r>
          </a:p>
          <a:p>
            <a:pPr marL="0" indent="0">
              <a:lnSpc>
                <a:spcPct val="60000"/>
              </a:lnSpc>
              <a:buNone/>
            </a:pPr>
            <a:r>
              <a:rPr lang="en-US" sz="2025" dirty="0">
                <a:latin typeface="Andale Mono" panose="020B0509000000000004" pitchFamily="49" charset="0"/>
              </a:rPr>
              <a:t>	Floor C has 5, </a:t>
            </a:r>
          </a:p>
          <a:p>
            <a:pPr marL="0" indent="0">
              <a:lnSpc>
                <a:spcPct val="60000"/>
              </a:lnSpc>
              <a:buNone/>
            </a:pPr>
            <a:r>
              <a:rPr lang="en-US" sz="2025" dirty="0">
                <a:latin typeface="Andale Mono" panose="020B0509000000000004" pitchFamily="49" charset="0"/>
              </a:rPr>
              <a:t>	Floor D has 2, </a:t>
            </a:r>
          </a:p>
          <a:p>
            <a:pPr marL="0" indent="0">
              <a:lnSpc>
                <a:spcPct val="60000"/>
              </a:lnSpc>
              <a:buNone/>
            </a:pPr>
            <a:r>
              <a:rPr lang="en-US" sz="2025" dirty="0">
                <a:latin typeface="Andale Mono" panose="020B0509000000000004" pitchFamily="49" charset="0"/>
              </a:rPr>
              <a:t>	Floor E has 1, and </a:t>
            </a:r>
          </a:p>
          <a:p>
            <a:pPr marL="0" indent="0">
              <a:lnSpc>
                <a:spcPct val="60000"/>
              </a:lnSpc>
              <a:buNone/>
            </a:pPr>
            <a:r>
              <a:rPr lang="en-US" sz="2025" dirty="0">
                <a:latin typeface="Andale Mono" panose="020B0509000000000004" pitchFamily="49" charset="0"/>
              </a:rPr>
              <a:t>	Floor F has 0. </a:t>
            </a:r>
          </a:p>
          <a:p>
            <a:pPr marL="0" indent="0">
              <a:lnSpc>
                <a:spcPct val="60000"/>
              </a:lnSpc>
              <a:buNone/>
            </a:pPr>
            <a:endParaRPr lang="en-US" dirty="0">
              <a:latin typeface="Andale Mono" panose="020B0509000000000004" pitchFamily="49" charset="0"/>
            </a:endParaRPr>
          </a:p>
          <a:p>
            <a:pPr marL="0" indent="0">
              <a:lnSpc>
                <a:spcPct val="60000"/>
              </a:lnSpc>
              <a:buNone/>
            </a:pPr>
            <a:endParaRPr lang="en-US" dirty="0">
              <a:latin typeface="Andale Mono" panose="020B0509000000000004" pitchFamily="49" charset="0"/>
            </a:endParaRPr>
          </a:p>
          <a:p>
            <a:pPr marL="0" indent="0">
              <a:lnSpc>
                <a:spcPct val="110000"/>
              </a:lnSpc>
              <a:buNone/>
            </a:pPr>
            <a:r>
              <a:rPr lang="en-US" dirty="0">
                <a:latin typeface="Andale Mono" panose="020B0509000000000004" pitchFamily="49" charset="0"/>
              </a:rPr>
              <a:t>The fire chief is deciding where to send his firefighters, because there are people trapped but they don’t know on which floors.</a:t>
            </a:r>
          </a:p>
        </p:txBody>
      </p:sp>
      <p:sp>
        <p:nvSpPr>
          <p:cNvPr id="2" name="Slide Number Placeholder 1">
            <a:extLst>
              <a:ext uri="{FF2B5EF4-FFF2-40B4-BE49-F238E27FC236}">
                <a16:creationId xmlns:a16="http://schemas.microsoft.com/office/drawing/2014/main" id="{BAC844FD-353B-EC45-95FE-C557897E4A5F}"/>
              </a:ext>
            </a:extLst>
          </p:cNvPr>
          <p:cNvSpPr>
            <a:spLocks noGrp="1"/>
          </p:cNvSpPr>
          <p:nvPr>
            <p:ph type="sldNum" sz="quarter" idx="12"/>
          </p:nvPr>
        </p:nvSpPr>
        <p:spPr/>
        <p:txBody>
          <a:bodyPr/>
          <a:lstStyle/>
          <a:p>
            <a:fld id="{C37A6A5D-4452-2B46-A9F4-EDAA047C7BD2}" type="slidenum">
              <a:rPr lang="en-US" smtClean="0"/>
              <a:t>34</a:t>
            </a:fld>
            <a:endParaRPr lang="en-US"/>
          </a:p>
        </p:txBody>
      </p:sp>
      <p:grpSp>
        <p:nvGrpSpPr>
          <p:cNvPr id="5" name="Group 4">
            <a:extLst>
              <a:ext uri="{FF2B5EF4-FFF2-40B4-BE49-F238E27FC236}">
                <a16:creationId xmlns:a16="http://schemas.microsoft.com/office/drawing/2014/main" id="{E9334A1E-0785-D347-961C-DB6FD9751789}"/>
              </a:ext>
            </a:extLst>
          </p:cNvPr>
          <p:cNvGrpSpPr/>
          <p:nvPr/>
        </p:nvGrpSpPr>
        <p:grpSpPr>
          <a:xfrm>
            <a:off x="1730375" y="2152684"/>
            <a:ext cx="6013588" cy="1031922"/>
            <a:chOff x="3243383" y="2506611"/>
            <a:chExt cx="7839939" cy="1223018"/>
          </a:xfrm>
        </p:grpSpPr>
        <p:sp>
          <p:nvSpPr>
            <p:cNvPr id="6" name="Rectangle 5">
              <a:extLst>
                <a:ext uri="{FF2B5EF4-FFF2-40B4-BE49-F238E27FC236}">
                  <a16:creationId xmlns:a16="http://schemas.microsoft.com/office/drawing/2014/main" id="{7BF0D828-B5D8-9143-B983-0E6BD67811F1}"/>
                </a:ext>
              </a:extLst>
            </p:cNvPr>
            <p:cNvSpPr/>
            <p:nvPr/>
          </p:nvSpPr>
          <p:spPr>
            <a:xfrm>
              <a:off x="3243383" y="2506611"/>
              <a:ext cx="4321543" cy="684921"/>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cxnSp>
          <p:nvCxnSpPr>
            <p:cNvPr id="7" name="Straight Arrow Connector 6">
              <a:extLst>
                <a:ext uri="{FF2B5EF4-FFF2-40B4-BE49-F238E27FC236}">
                  <a16:creationId xmlns:a16="http://schemas.microsoft.com/office/drawing/2014/main" id="{87D1885D-9608-0F47-A56E-2D2928EF0425}"/>
                </a:ext>
              </a:extLst>
            </p:cNvPr>
            <p:cNvCxnSpPr>
              <a:cxnSpLocks/>
              <a:stCxn id="6" idx="3"/>
            </p:cNvCxnSpPr>
            <p:nvPr/>
          </p:nvCxnSpPr>
          <p:spPr>
            <a:xfrm>
              <a:off x="7564926" y="2849071"/>
              <a:ext cx="1408079" cy="545404"/>
            </a:xfrm>
            <a:prstGeom prst="straightConnector1">
              <a:avLst/>
            </a:prstGeom>
            <a:ln w="28575">
              <a:solidFill>
                <a:srgbClr val="B9B3F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56F52605-D661-5D44-A33E-CC4F8575635D}"/>
                </a:ext>
              </a:extLst>
            </p:cNvPr>
            <p:cNvSpPr/>
            <p:nvPr/>
          </p:nvSpPr>
          <p:spPr>
            <a:xfrm>
              <a:off x="8990297" y="3076748"/>
              <a:ext cx="2093025" cy="652881"/>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9" name="Group 8">
            <a:extLst>
              <a:ext uri="{FF2B5EF4-FFF2-40B4-BE49-F238E27FC236}">
                <a16:creationId xmlns:a16="http://schemas.microsoft.com/office/drawing/2014/main" id="{DDFDCDD1-2B20-2E42-B4E7-53F15EDF5BAD}"/>
              </a:ext>
            </a:extLst>
          </p:cNvPr>
          <p:cNvGrpSpPr/>
          <p:nvPr/>
        </p:nvGrpSpPr>
        <p:grpSpPr>
          <a:xfrm>
            <a:off x="1743639" y="2142571"/>
            <a:ext cx="5987633" cy="1261824"/>
            <a:chOff x="3663433" y="1868390"/>
            <a:chExt cx="8586707" cy="1495494"/>
          </a:xfrm>
        </p:grpSpPr>
        <p:sp>
          <p:nvSpPr>
            <p:cNvPr id="10" name="Rectangle 9">
              <a:extLst>
                <a:ext uri="{FF2B5EF4-FFF2-40B4-BE49-F238E27FC236}">
                  <a16:creationId xmlns:a16="http://schemas.microsoft.com/office/drawing/2014/main" id="{D04B4F7B-9C7E-194E-9FBC-53727DD2B6EC}"/>
                </a:ext>
              </a:extLst>
            </p:cNvPr>
            <p:cNvSpPr/>
            <p:nvPr/>
          </p:nvSpPr>
          <p:spPr>
            <a:xfrm>
              <a:off x="3663433" y="1868390"/>
              <a:ext cx="4874982" cy="1495494"/>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cxnSp>
          <p:nvCxnSpPr>
            <p:cNvPr id="11" name="Straight Arrow Connector 10">
              <a:extLst>
                <a:ext uri="{FF2B5EF4-FFF2-40B4-BE49-F238E27FC236}">
                  <a16:creationId xmlns:a16="http://schemas.microsoft.com/office/drawing/2014/main" id="{9F5C1AA8-205D-7744-8989-5CFAE5D04576}"/>
                </a:ext>
              </a:extLst>
            </p:cNvPr>
            <p:cNvCxnSpPr>
              <a:cxnSpLocks/>
              <a:stCxn id="10" idx="3"/>
              <a:endCxn id="12" idx="1"/>
            </p:cNvCxnSpPr>
            <p:nvPr/>
          </p:nvCxnSpPr>
          <p:spPr>
            <a:xfrm flipV="1">
              <a:off x="8538415" y="2238397"/>
              <a:ext cx="1409398" cy="377740"/>
            </a:xfrm>
            <a:prstGeom prst="straightConnector1">
              <a:avLst/>
            </a:prstGeom>
            <a:ln w="28575">
              <a:solidFill>
                <a:srgbClr val="FFB1A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EC61CB5-A0DC-8D4D-940B-BBE479C4FE7D}"/>
                </a:ext>
              </a:extLst>
            </p:cNvPr>
            <p:cNvSpPr/>
            <p:nvPr/>
          </p:nvSpPr>
          <p:spPr>
            <a:xfrm>
              <a:off x="9947812" y="2078342"/>
              <a:ext cx="2302328" cy="320111"/>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13" name="Group 12">
            <a:extLst>
              <a:ext uri="{FF2B5EF4-FFF2-40B4-BE49-F238E27FC236}">
                <a16:creationId xmlns:a16="http://schemas.microsoft.com/office/drawing/2014/main" id="{B3410E54-03D8-014E-91E6-A58AD2E2F017}"/>
              </a:ext>
            </a:extLst>
          </p:cNvPr>
          <p:cNvGrpSpPr/>
          <p:nvPr/>
        </p:nvGrpSpPr>
        <p:grpSpPr>
          <a:xfrm>
            <a:off x="1754203" y="2915607"/>
            <a:ext cx="5989760" cy="901791"/>
            <a:chOff x="3264486" y="1977134"/>
            <a:chExt cx="8589761" cy="1068790"/>
          </a:xfrm>
        </p:grpSpPr>
        <p:sp>
          <p:nvSpPr>
            <p:cNvPr id="14" name="Rectangle 13">
              <a:extLst>
                <a:ext uri="{FF2B5EF4-FFF2-40B4-BE49-F238E27FC236}">
                  <a16:creationId xmlns:a16="http://schemas.microsoft.com/office/drawing/2014/main" id="{F09195A3-EEDC-3C46-8372-5CCF8A2FC300}"/>
                </a:ext>
              </a:extLst>
            </p:cNvPr>
            <p:cNvSpPr/>
            <p:nvPr/>
          </p:nvSpPr>
          <p:spPr>
            <a:xfrm>
              <a:off x="3264486" y="1977134"/>
              <a:ext cx="3092357" cy="680778"/>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cxnSp>
          <p:nvCxnSpPr>
            <p:cNvPr id="15" name="Straight Arrow Connector 14">
              <a:extLst>
                <a:ext uri="{FF2B5EF4-FFF2-40B4-BE49-F238E27FC236}">
                  <a16:creationId xmlns:a16="http://schemas.microsoft.com/office/drawing/2014/main" id="{A979EB7A-0F6E-0345-AF92-B31061739FE6}"/>
                </a:ext>
              </a:extLst>
            </p:cNvPr>
            <p:cNvCxnSpPr>
              <a:cxnSpLocks/>
              <a:stCxn id="14" idx="3"/>
              <a:endCxn id="16" idx="1"/>
            </p:cNvCxnSpPr>
            <p:nvPr/>
          </p:nvCxnSpPr>
          <p:spPr>
            <a:xfrm>
              <a:off x="6356844" y="2317523"/>
              <a:ext cx="3195076" cy="371973"/>
            </a:xfrm>
            <a:prstGeom prst="straightConnector1">
              <a:avLst/>
            </a:prstGeom>
            <a:ln w="28575">
              <a:solidFill>
                <a:srgbClr val="B9B3F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F22F7D78-19AC-2847-9CA8-6A2091B83A60}"/>
                </a:ext>
              </a:extLst>
            </p:cNvPr>
            <p:cNvSpPr/>
            <p:nvPr/>
          </p:nvSpPr>
          <p:spPr>
            <a:xfrm>
              <a:off x="9551920" y="2333068"/>
              <a:ext cx="2302327" cy="712856"/>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17" name="Group 16">
            <a:extLst>
              <a:ext uri="{FF2B5EF4-FFF2-40B4-BE49-F238E27FC236}">
                <a16:creationId xmlns:a16="http://schemas.microsoft.com/office/drawing/2014/main" id="{5DC28266-72E3-EE40-8283-D16F8465A521}"/>
              </a:ext>
            </a:extLst>
          </p:cNvPr>
          <p:cNvGrpSpPr/>
          <p:nvPr/>
        </p:nvGrpSpPr>
        <p:grpSpPr>
          <a:xfrm>
            <a:off x="5863571" y="1957676"/>
            <a:ext cx="2122641" cy="2239733"/>
            <a:chOff x="6987554" y="1883122"/>
            <a:chExt cx="2850228" cy="3341143"/>
          </a:xfrm>
        </p:grpSpPr>
        <p:sp>
          <p:nvSpPr>
            <p:cNvPr id="18" name="TextBox 17">
              <a:extLst>
                <a:ext uri="{FF2B5EF4-FFF2-40B4-BE49-F238E27FC236}">
                  <a16:creationId xmlns:a16="http://schemas.microsoft.com/office/drawing/2014/main" id="{A529032D-8114-6B49-858C-A844E0493409}"/>
                </a:ext>
              </a:extLst>
            </p:cNvPr>
            <p:cNvSpPr txBox="1"/>
            <p:nvPr/>
          </p:nvSpPr>
          <p:spPr>
            <a:xfrm>
              <a:off x="6997377" y="1883122"/>
              <a:ext cx="2840405" cy="525225"/>
            </a:xfrm>
            <a:prstGeom prst="rect">
              <a:avLst/>
            </a:prstGeom>
            <a:noFill/>
            <a:ln>
              <a:solidFill>
                <a:schemeClr val="tx1"/>
              </a:solidFill>
            </a:ln>
          </p:spPr>
          <p:txBody>
            <a:bodyPr wrap="square" rtlCol="0">
              <a:spAutoFit/>
            </a:bodyPr>
            <a:lstStyle/>
            <a:p>
              <a:pPr algn="ctr"/>
              <a:r>
                <a:rPr lang="en-US" sz="1688" dirty="0">
                  <a:latin typeface="Helvetica Neue" panose="02000503000000020004" pitchFamily="2" charset="0"/>
                  <a:ea typeface="Helvetica Neue" panose="02000503000000020004" pitchFamily="2" charset="0"/>
                  <a:cs typeface="Helvetica Neue" panose="02000503000000020004" pitchFamily="2" charset="0"/>
                </a:rPr>
                <a:t>Max Informative</a:t>
              </a:r>
            </a:p>
          </p:txBody>
        </p:sp>
        <p:sp>
          <p:nvSpPr>
            <p:cNvPr id="19" name="TextBox 18">
              <a:extLst>
                <a:ext uri="{FF2B5EF4-FFF2-40B4-BE49-F238E27FC236}">
                  <a16:creationId xmlns:a16="http://schemas.microsoft.com/office/drawing/2014/main" id="{97C03E33-E991-3B4B-8F2E-55E7039DA213}"/>
                </a:ext>
              </a:extLst>
            </p:cNvPr>
            <p:cNvSpPr txBox="1"/>
            <p:nvPr/>
          </p:nvSpPr>
          <p:spPr>
            <a:xfrm>
              <a:off x="6987554" y="4699040"/>
              <a:ext cx="2840405" cy="525225"/>
            </a:xfrm>
            <a:prstGeom prst="rect">
              <a:avLst/>
            </a:prstGeom>
            <a:noFill/>
            <a:ln>
              <a:solidFill>
                <a:schemeClr val="tx1"/>
              </a:solidFill>
            </a:ln>
          </p:spPr>
          <p:txBody>
            <a:bodyPr wrap="square" rtlCol="0">
              <a:spAutoFit/>
            </a:bodyPr>
            <a:lstStyle/>
            <a:p>
              <a:pPr algn="ctr"/>
              <a:r>
                <a:rPr lang="en-US" sz="1688" dirty="0">
                  <a:latin typeface="Helvetica Neue" panose="02000503000000020004" pitchFamily="2" charset="0"/>
                  <a:ea typeface="Helvetica Neue" panose="02000503000000020004" pitchFamily="2" charset="0"/>
                  <a:cs typeface="Helvetica Neue" panose="02000503000000020004" pitchFamily="2" charset="0"/>
                </a:rPr>
                <a:t>Min Informative</a:t>
              </a:r>
            </a:p>
          </p:txBody>
        </p:sp>
        <p:sp>
          <p:nvSpPr>
            <p:cNvPr id="20" name="TextBox 19">
              <a:extLst>
                <a:ext uri="{FF2B5EF4-FFF2-40B4-BE49-F238E27FC236}">
                  <a16:creationId xmlns:a16="http://schemas.microsoft.com/office/drawing/2014/main" id="{A52D336F-D3FF-4B4D-8932-3F0A47C9315A}"/>
                </a:ext>
              </a:extLst>
            </p:cNvPr>
            <p:cNvSpPr txBox="1"/>
            <p:nvPr/>
          </p:nvSpPr>
          <p:spPr>
            <a:xfrm>
              <a:off x="7304852" y="2394897"/>
              <a:ext cx="2225455" cy="2247626"/>
            </a:xfrm>
            <a:prstGeom prst="rect">
              <a:avLst/>
            </a:prstGeom>
            <a:noFill/>
            <a:ln>
              <a:noFill/>
            </a:ln>
          </p:spPr>
          <p:txBody>
            <a:bodyPr wrap="square" rtlCol="0">
              <a:spAutoFit/>
            </a:bodyPr>
            <a:lstStyle/>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“ABCDE”</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“AB”</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“DE”</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“E”</a:t>
              </a:r>
            </a:p>
          </p:txBody>
        </p:sp>
      </p:grpSp>
      <p:grpSp>
        <p:nvGrpSpPr>
          <p:cNvPr id="33" name="Group 32">
            <a:extLst>
              <a:ext uri="{FF2B5EF4-FFF2-40B4-BE49-F238E27FC236}">
                <a16:creationId xmlns:a16="http://schemas.microsoft.com/office/drawing/2014/main" id="{AAFE3162-52F0-D84E-A356-02DC67871AD0}"/>
              </a:ext>
            </a:extLst>
          </p:cNvPr>
          <p:cNvGrpSpPr/>
          <p:nvPr/>
        </p:nvGrpSpPr>
        <p:grpSpPr>
          <a:xfrm>
            <a:off x="8449200" y="2271911"/>
            <a:ext cx="1527832" cy="1423905"/>
            <a:chOff x="8449200" y="2271911"/>
            <a:chExt cx="1527832" cy="1423905"/>
          </a:xfrm>
          <a:noFill/>
        </p:grpSpPr>
        <p:sp>
          <p:nvSpPr>
            <p:cNvPr id="4" name="Oval 3">
              <a:extLst>
                <a:ext uri="{FF2B5EF4-FFF2-40B4-BE49-F238E27FC236}">
                  <a16:creationId xmlns:a16="http://schemas.microsoft.com/office/drawing/2014/main" id="{C16CA3A5-7D61-EF46-80CA-4CAE6043E3FD}"/>
                </a:ext>
              </a:extLst>
            </p:cNvPr>
            <p:cNvSpPr/>
            <p:nvPr/>
          </p:nvSpPr>
          <p:spPr>
            <a:xfrm>
              <a:off x="8449200" y="2271911"/>
              <a:ext cx="1527832" cy="1423905"/>
            </a:xfrm>
            <a:prstGeom prst="ellipse">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Helvetica Neue Regular" panose="02000503000000020004" pitchFamily="2" charset="0"/>
              </a:endParaRPr>
            </a:p>
          </p:txBody>
        </p:sp>
        <p:sp>
          <p:nvSpPr>
            <p:cNvPr id="32" name="TextBox 31">
              <a:extLst>
                <a:ext uri="{FF2B5EF4-FFF2-40B4-BE49-F238E27FC236}">
                  <a16:creationId xmlns:a16="http://schemas.microsoft.com/office/drawing/2014/main" id="{B4B992B7-A013-BF4A-B95E-89FBD41BA62F}"/>
                </a:ext>
              </a:extLst>
            </p:cNvPr>
            <p:cNvSpPr txBox="1"/>
            <p:nvPr/>
          </p:nvSpPr>
          <p:spPr>
            <a:xfrm>
              <a:off x="8548209" y="2677922"/>
              <a:ext cx="1357349" cy="646331"/>
            </a:xfrm>
            <a:prstGeom prst="rect">
              <a:avLst/>
            </a:prstGeom>
            <a:grpFill/>
            <a:ln w="28575">
              <a:noFill/>
            </a:ln>
          </p:spPr>
          <p:txBody>
            <a:bodyPr wrap="square" rtlCol="0">
              <a:spAutoFit/>
            </a:bodyPr>
            <a:lstStyle/>
            <a:p>
              <a:pPr algn="ctr"/>
              <a:r>
                <a:rPr lang="en-US" b="1" dirty="0">
                  <a:solidFill>
                    <a:srgbClr val="FFB1AB"/>
                  </a:solidFill>
                  <a:latin typeface="Helvetica Neue Regular" panose="02000503000000020004" pitchFamily="2" charset="0"/>
                </a:rPr>
                <a:t>High Stakes </a:t>
              </a:r>
            </a:p>
            <a:p>
              <a:pPr algn="ctr"/>
              <a:r>
                <a:rPr lang="en-US" b="1" dirty="0">
                  <a:solidFill>
                    <a:srgbClr val="B9B3F4"/>
                  </a:solidFill>
                  <a:latin typeface="Helvetica Neue Regular" panose="02000503000000020004" pitchFamily="2" charset="0"/>
                </a:rPr>
                <a:t>-FIN</a:t>
              </a:r>
            </a:p>
          </p:txBody>
        </p:sp>
      </p:grpSp>
      <p:grpSp>
        <p:nvGrpSpPr>
          <p:cNvPr id="22" name="Group 21">
            <a:extLst>
              <a:ext uri="{FF2B5EF4-FFF2-40B4-BE49-F238E27FC236}">
                <a16:creationId xmlns:a16="http://schemas.microsoft.com/office/drawing/2014/main" id="{8D5C2FCA-97DD-704F-BA1F-8EE7AD3FC746}"/>
              </a:ext>
            </a:extLst>
          </p:cNvPr>
          <p:cNvGrpSpPr/>
          <p:nvPr/>
        </p:nvGrpSpPr>
        <p:grpSpPr>
          <a:xfrm>
            <a:off x="7736172" y="2272690"/>
            <a:ext cx="569312" cy="1555280"/>
            <a:chOff x="7736172" y="2262858"/>
            <a:chExt cx="569312" cy="1555280"/>
          </a:xfrm>
        </p:grpSpPr>
        <p:sp>
          <p:nvSpPr>
            <p:cNvPr id="21" name="TextBox 20">
              <a:extLst>
                <a:ext uri="{FF2B5EF4-FFF2-40B4-BE49-F238E27FC236}">
                  <a16:creationId xmlns:a16="http://schemas.microsoft.com/office/drawing/2014/main" id="{B0BBD7E5-C72D-A248-944B-671579323D22}"/>
                </a:ext>
              </a:extLst>
            </p:cNvPr>
            <p:cNvSpPr txBox="1"/>
            <p:nvPr/>
          </p:nvSpPr>
          <p:spPr>
            <a:xfrm>
              <a:off x="7736172" y="2262858"/>
              <a:ext cx="569312"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24" name="TextBox 23">
              <a:extLst>
                <a:ext uri="{FF2B5EF4-FFF2-40B4-BE49-F238E27FC236}">
                  <a16:creationId xmlns:a16="http://schemas.microsoft.com/office/drawing/2014/main" id="{9DD8B016-842B-444A-A2A8-13D48D8140CF}"/>
                </a:ext>
              </a:extLst>
            </p:cNvPr>
            <p:cNvSpPr txBox="1"/>
            <p:nvPr/>
          </p:nvSpPr>
          <p:spPr>
            <a:xfrm>
              <a:off x="7736172" y="2559345"/>
              <a:ext cx="569312"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MS</a:t>
              </a:r>
            </a:p>
          </p:txBody>
        </p:sp>
        <p:sp>
          <p:nvSpPr>
            <p:cNvPr id="25" name="TextBox 24">
              <a:extLst>
                <a:ext uri="{FF2B5EF4-FFF2-40B4-BE49-F238E27FC236}">
                  <a16:creationId xmlns:a16="http://schemas.microsoft.com/office/drawing/2014/main" id="{CD83F70E-C042-5040-B103-2E84EB4B73F5}"/>
                </a:ext>
              </a:extLst>
            </p:cNvPr>
            <p:cNvSpPr txBox="1"/>
            <p:nvPr/>
          </p:nvSpPr>
          <p:spPr>
            <a:xfrm>
              <a:off x="7736172" y="2855832"/>
              <a:ext cx="569312"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a:t>
              </a:r>
            </a:p>
          </p:txBody>
        </p:sp>
        <p:sp>
          <p:nvSpPr>
            <p:cNvPr id="26" name="TextBox 25">
              <a:extLst>
                <a:ext uri="{FF2B5EF4-FFF2-40B4-BE49-F238E27FC236}">
                  <a16:creationId xmlns:a16="http://schemas.microsoft.com/office/drawing/2014/main" id="{E1841CE5-387A-5C4E-86F8-1F62B8602BED}"/>
                </a:ext>
              </a:extLst>
            </p:cNvPr>
            <p:cNvSpPr txBox="1"/>
            <p:nvPr/>
          </p:nvSpPr>
          <p:spPr>
            <a:xfrm>
              <a:off x="7736172" y="3152319"/>
              <a:ext cx="569312"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MS</a:t>
              </a:r>
            </a:p>
          </p:txBody>
        </p:sp>
        <p:sp>
          <p:nvSpPr>
            <p:cNvPr id="27" name="TextBox 26">
              <a:extLst>
                <a:ext uri="{FF2B5EF4-FFF2-40B4-BE49-F238E27FC236}">
                  <a16:creationId xmlns:a16="http://schemas.microsoft.com/office/drawing/2014/main" id="{50B25641-CC38-A144-B244-67BFAF512504}"/>
                </a:ext>
              </a:extLst>
            </p:cNvPr>
            <p:cNvSpPr txBox="1"/>
            <p:nvPr/>
          </p:nvSpPr>
          <p:spPr>
            <a:xfrm>
              <a:off x="7736172" y="3448806"/>
              <a:ext cx="569312" cy="369332"/>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MO</a:t>
              </a:r>
            </a:p>
          </p:txBody>
        </p:sp>
      </p:grpSp>
    </p:spTree>
    <p:extLst>
      <p:ext uri="{BB962C8B-B14F-4D97-AF65-F5344CB8AC3E}">
        <p14:creationId xmlns:p14="http://schemas.microsoft.com/office/powerpoint/2010/main" val="161083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9"/>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B302C12-735E-324B-96EE-00207E12A511}"/>
              </a:ext>
            </a:extLst>
          </p:cNvPr>
          <p:cNvSpPr/>
          <p:nvPr/>
        </p:nvSpPr>
        <p:spPr>
          <a:xfrm>
            <a:off x="602542" y="4711334"/>
            <a:ext cx="9483850" cy="1225600"/>
          </a:xfrm>
          <a:prstGeom prst="rect">
            <a:avLst/>
          </a:prstGeom>
          <a:solidFill>
            <a:schemeClr val="bg1">
              <a:lumMod val="75000"/>
              <a:alpha val="51373"/>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ndale Mono" panose="020B0509000000000004" pitchFamily="49" charset="0"/>
                <a:ea typeface="Helvetica Neue" panose="02000503000000020004" pitchFamily="2" charset="0"/>
                <a:cs typeface="Helvetica Neue" panose="02000503000000020004" pitchFamily="2" charset="0"/>
              </a:rPr>
              <a:t>Who knows where to go to find the trapped people? (Choose all that apply)</a:t>
            </a:r>
          </a:p>
          <a:p>
            <a:pPr algn="ctr"/>
            <a:endParaRPr lang="en-US" sz="1600" b="1" dirty="0">
              <a:solidFill>
                <a:schemeClr val="tx1"/>
              </a:solidFill>
              <a:latin typeface="Andale Mono" panose="020B0509000000000004" pitchFamily="49" charset="0"/>
              <a:ea typeface="Helvetica Neue" panose="02000503000000020004" pitchFamily="2" charset="0"/>
              <a:cs typeface="Helvetica Neue" panose="02000503000000020004" pitchFamily="2" charset="0"/>
            </a:endParaRPr>
          </a:p>
          <a:p>
            <a:pPr algn="ctr"/>
            <a:r>
              <a:rPr lang="en-US" sz="1600" dirty="0">
                <a:solidFill>
                  <a:schemeClr val="tx1"/>
                </a:solidFill>
                <a:latin typeface="Andale Mono" panose="020B0509000000000004" pitchFamily="49" charset="0"/>
                <a:ea typeface="Helvetica Neue" panose="02000503000000020004" pitchFamily="2" charset="0"/>
                <a:cs typeface="Helvetica Neue" panose="02000503000000020004" pitchFamily="2" charset="0"/>
              </a:rPr>
              <a:t>Firefighter A	 Firefighter B	  Firefighter C   None of the Above</a:t>
            </a:r>
          </a:p>
        </p:txBody>
      </p:sp>
      <p:sp>
        <p:nvSpPr>
          <p:cNvPr id="3" name="Content Placeholder 2">
            <a:extLst>
              <a:ext uri="{FF2B5EF4-FFF2-40B4-BE49-F238E27FC236}">
                <a16:creationId xmlns:a16="http://schemas.microsoft.com/office/drawing/2014/main" id="{2FC3E4AC-B447-2243-B4BA-DC7EA9E0C39D}"/>
              </a:ext>
            </a:extLst>
          </p:cNvPr>
          <p:cNvSpPr>
            <a:spLocks noGrp="1"/>
          </p:cNvSpPr>
          <p:nvPr>
            <p:ph idx="1"/>
          </p:nvPr>
        </p:nvSpPr>
        <p:spPr>
          <a:xfrm>
            <a:off x="707231" y="1307306"/>
            <a:ext cx="8872538" cy="3404028"/>
          </a:xfrm>
        </p:spPr>
        <p:txBody>
          <a:bodyPr>
            <a:noAutofit/>
          </a:bodyPr>
          <a:lstStyle/>
          <a:p>
            <a:pPr marL="0" indent="0">
              <a:lnSpc>
                <a:spcPct val="110000"/>
              </a:lnSpc>
              <a:buNone/>
            </a:pPr>
            <a:r>
              <a:rPr lang="en-US" sz="2000" dirty="0">
                <a:latin typeface="Andale Mono" panose="020B0509000000000004" pitchFamily="49" charset="0"/>
                <a:ea typeface="Helvetica Neue" panose="02000503000000020004" pitchFamily="2" charset="0"/>
                <a:cs typeface="Helvetica Neue" panose="02000503000000020004" pitchFamily="2" charset="0"/>
              </a:rPr>
              <a:t>He asks his firefighters, “Where should we go to find the trapped people?”</a:t>
            </a:r>
          </a:p>
          <a:p>
            <a:pPr marL="0" indent="0">
              <a:lnSpc>
                <a:spcPct val="110000"/>
              </a:lnSpc>
              <a:buNone/>
            </a:pPr>
            <a:endParaRPr lang="en-US" sz="2000" dirty="0">
              <a:latin typeface="Andale Mono" panose="020B0509000000000004" pitchFamily="49" charset="0"/>
              <a:ea typeface="Helvetica Neue" panose="02000503000000020004" pitchFamily="2" charset="0"/>
              <a:cs typeface="Helvetica Neue" panose="02000503000000020004" pitchFamily="2" charset="0"/>
            </a:endParaRPr>
          </a:p>
          <a:p>
            <a:pPr marL="0" indent="0">
              <a:buNone/>
            </a:pPr>
            <a:r>
              <a:rPr lang="en-US" sz="1800" dirty="0">
                <a:latin typeface="Andale Mono" panose="020B0509000000000004" pitchFamily="49" charset="0"/>
                <a:ea typeface="Helvetica Neue" panose="02000503000000020004" pitchFamily="2" charset="0"/>
                <a:cs typeface="Helvetica Neue" panose="02000503000000020004" pitchFamily="2" charset="0"/>
              </a:rPr>
              <a:t>Firefighter A says, “Floor A.”</a:t>
            </a:r>
          </a:p>
          <a:p>
            <a:pPr marL="0" indent="0">
              <a:buNone/>
            </a:pPr>
            <a:r>
              <a:rPr lang="en-US" sz="1800" dirty="0">
                <a:latin typeface="Andale Mono" panose="020B0509000000000004" pitchFamily="49" charset="0"/>
                <a:ea typeface="Helvetica Neue" panose="02000503000000020004" pitchFamily="2" charset="0"/>
                <a:cs typeface="Helvetica Neue" panose="02000503000000020004" pitchFamily="2" charset="0"/>
              </a:rPr>
              <a:t>Firefighter B says, “Floors A, B, C, D, and E.”</a:t>
            </a:r>
          </a:p>
          <a:p>
            <a:pPr marL="0" indent="0">
              <a:buNone/>
            </a:pPr>
            <a:r>
              <a:rPr lang="en-US" sz="1800" dirty="0">
                <a:latin typeface="Andale Mono" panose="020B0509000000000004" pitchFamily="49" charset="0"/>
                <a:ea typeface="Helvetica Neue" panose="02000503000000020004" pitchFamily="2" charset="0"/>
                <a:cs typeface="Helvetica Neue" panose="02000503000000020004" pitchFamily="2" charset="0"/>
              </a:rPr>
              <a:t>Firefighter C says, “Floors D and E.”</a:t>
            </a:r>
            <a:endParaRPr lang="en-US" sz="2000" dirty="0">
              <a:latin typeface="Andale Mono" panose="020B0509000000000004" pitchFamily="49" charset="0"/>
              <a:ea typeface="Helvetica Neue" panose="02000503000000020004" pitchFamily="2" charset="0"/>
              <a:cs typeface="Helvetica Neue" panose="02000503000000020004" pitchFamily="2" charset="0"/>
            </a:endParaRPr>
          </a:p>
          <a:p>
            <a:pPr marL="0" indent="0">
              <a:buNone/>
            </a:pPr>
            <a:endParaRPr lang="en-US" sz="2000" dirty="0">
              <a:solidFill>
                <a:srgbClr val="FF0000"/>
              </a:solidFill>
              <a:latin typeface="Andale Mono" panose="020B0509000000000004" pitchFamily="49" charset="0"/>
              <a:ea typeface="Helvetica Neue" panose="02000503000000020004" pitchFamily="2" charset="0"/>
              <a:cs typeface="Helvetica Neue" panose="02000503000000020004" pitchFamily="2" charset="0"/>
            </a:endParaRPr>
          </a:p>
        </p:txBody>
      </p:sp>
      <p:sp>
        <p:nvSpPr>
          <p:cNvPr id="9" name="Slide Number Placeholder 8">
            <a:extLst>
              <a:ext uri="{FF2B5EF4-FFF2-40B4-BE49-F238E27FC236}">
                <a16:creationId xmlns:a16="http://schemas.microsoft.com/office/drawing/2014/main" id="{96A40581-9EE1-9F46-8863-954141925B96}"/>
              </a:ext>
            </a:extLst>
          </p:cNvPr>
          <p:cNvSpPr>
            <a:spLocks noGrp="1"/>
          </p:cNvSpPr>
          <p:nvPr>
            <p:ph type="sldNum" sz="quarter" idx="12"/>
          </p:nvPr>
        </p:nvSpPr>
        <p:spPr/>
        <p:txBody>
          <a:bodyPr/>
          <a:lstStyle/>
          <a:p>
            <a:fld id="{C37A6A5D-4452-2B46-A9F4-EDAA047C7BD2}" type="slidenum">
              <a:rPr lang="en-US" smtClean="0"/>
              <a:t>35</a:t>
            </a:fld>
            <a:endParaRPr lang="en-US"/>
          </a:p>
        </p:txBody>
      </p:sp>
      <p:grpSp>
        <p:nvGrpSpPr>
          <p:cNvPr id="17" name="Group 16">
            <a:extLst>
              <a:ext uri="{FF2B5EF4-FFF2-40B4-BE49-F238E27FC236}">
                <a16:creationId xmlns:a16="http://schemas.microsoft.com/office/drawing/2014/main" id="{CDDBB9C4-7EB4-F244-BCC6-297A6A8EBE0A}"/>
              </a:ext>
            </a:extLst>
          </p:cNvPr>
          <p:cNvGrpSpPr/>
          <p:nvPr/>
        </p:nvGrpSpPr>
        <p:grpSpPr>
          <a:xfrm>
            <a:off x="3507136" y="2535483"/>
            <a:ext cx="6139075" cy="676332"/>
            <a:chOff x="3079786" y="2615874"/>
            <a:chExt cx="8003536" cy="801579"/>
          </a:xfrm>
        </p:grpSpPr>
        <p:sp>
          <p:nvSpPr>
            <p:cNvPr id="11" name="Rectangle 10">
              <a:extLst>
                <a:ext uri="{FF2B5EF4-FFF2-40B4-BE49-F238E27FC236}">
                  <a16:creationId xmlns:a16="http://schemas.microsoft.com/office/drawing/2014/main" id="{7690169C-5C03-624D-B8DE-C50763C35991}"/>
                </a:ext>
              </a:extLst>
            </p:cNvPr>
            <p:cNvSpPr/>
            <p:nvPr/>
          </p:nvSpPr>
          <p:spPr>
            <a:xfrm>
              <a:off x="3079786" y="2615874"/>
              <a:ext cx="1898624" cy="457199"/>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cxnSp>
          <p:nvCxnSpPr>
            <p:cNvPr id="13" name="Straight Arrow Connector 12">
              <a:extLst>
                <a:ext uri="{FF2B5EF4-FFF2-40B4-BE49-F238E27FC236}">
                  <a16:creationId xmlns:a16="http://schemas.microsoft.com/office/drawing/2014/main" id="{A62EF1A2-03DF-594F-B3E6-48DEA406EF03}"/>
                </a:ext>
              </a:extLst>
            </p:cNvPr>
            <p:cNvCxnSpPr>
              <a:cxnSpLocks/>
              <a:stCxn id="11" idx="3"/>
              <a:endCxn id="14" idx="1"/>
            </p:cNvCxnSpPr>
            <p:nvPr/>
          </p:nvCxnSpPr>
          <p:spPr>
            <a:xfrm>
              <a:off x="4978410" y="2844474"/>
              <a:ext cx="4011887" cy="402627"/>
            </a:xfrm>
            <a:prstGeom prst="straightConnector1">
              <a:avLst/>
            </a:prstGeom>
            <a:ln w="28575">
              <a:solidFill>
                <a:srgbClr val="B9B3F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9B127E4-A933-8741-A022-3F9D4C0A5B0F}"/>
                </a:ext>
              </a:extLst>
            </p:cNvPr>
            <p:cNvSpPr/>
            <p:nvPr/>
          </p:nvSpPr>
          <p:spPr>
            <a:xfrm>
              <a:off x="8990297" y="3076748"/>
              <a:ext cx="2093025" cy="340705"/>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18" name="Group 17">
            <a:extLst>
              <a:ext uri="{FF2B5EF4-FFF2-40B4-BE49-F238E27FC236}">
                <a16:creationId xmlns:a16="http://schemas.microsoft.com/office/drawing/2014/main" id="{95870935-EF25-E347-BC12-D5C50274684F}"/>
              </a:ext>
            </a:extLst>
          </p:cNvPr>
          <p:cNvGrpSpPr/>
          <p:nvPr/>
        </p:nvGrpSpPr>
        <p:grpSpPr>
          <a:xfrm>
            <a:off x="3507136" y="2386536"/>
            <a:ext cx="6139075" cy="939512"/>
            <a:chOff x="2777863" y="2299798"/>
            <a:chExt cx="8803887" cy="1113495"/>
          </a:xfrm>
        </p:grpSpPr>
        <p:sp>
          <p:nvSpPr>
            <p:cNvPr id="19" name="Rectangle 18">
              <a:extLst>
                <a:ext uri="{FF2B5EF4-FFF2-40B4-BE49-F238E27FC236}">
                  <a16:creationId xmlns:a16="http://schemas.microsoft.com/office/drawing/2014/main" id="{8AA5D9F0-ACA4-3E44-A07F-FA45D290E750}"/>
                </a:ext>
              </a:extLst>
            </p:cNvPr>
            <p:cNvSpPr/>
            <p:nvPr/>
          </p:nvSpPr>
          <p:spPr>
            <a:xfrm>
              <a:off x="2777863" y="2956094"/>
              <a:ext cx="5450499" cy="457199"/>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cxnSp>
          <p:nvCxnSpPr>
            <p:cNvPr id="20" name="Straight Arrow Connector 19">
              <a:extLst>
                <a:ext uri="{FF2B5EF4-FFF2-40B4-BE49-F238E27FC236}">
                  <a16:creationId xmlns:a16="http://schemas.microsoft.com/office/drawing/2014/main" id="{97504580-4083-BE40-8A46-FC2848D957AE}"/>
                </a:ext>
              </a:extLst>
            </p:cNvPr>
            <p:cNvCxnSpPr>
              <a:cxnSpLocks/>
              <a:stCxn id="19" idx="3"/>
              <a:endCxn id="21" idx="1"/>
            </p:cNvCxnSpPr>
            <p:nvPr/>
          </p:nvCxnSpPr>
          <p:spPr>
            <a:xfrm flipV="1">
              <a:off x="8228362" y="2459854"/>
              <a:ext cx="1051060" cy="724840"/>
            </a:xfrm>
            <a:prstGeom prst="straightConnector1">
              <a:avLst/>
            </a:prstGeom>
            <a:ln w="28575">
              <a:solidFill>
                <a:srgbClr val="FFB1AB"/>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B0DDF2D-83C0-B54D-8215-A23D6B8CFC74}"/>
                </a:ext>
              </a:extLst>
            </p:cNvPr>
            <p:cNvSpPr/>
            <p:nvPr/>
          </p:nvSpPr>
          <p:spPr>
            <a:xfrm>
              <a:off x="9279422" y="2299798"/>
              <a:ext cx="2302328" cy="320111"/>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24" name="Group 23">
            <a:extLst>
              <a:ext uri="{FF2B5EF4-FFF2-40B4-BE49-F238E27FC236}">
                <a16:creationId xmlns:a16="http://schemas.microsoft.com/office/drawing/2014/main" id="{27B22DA3-A638-6145-AF51-E2ADB79B634D}"/>
              </a:ext>
            </a:extLst>
          </p:cNvPr>
          <p:cNvGrpSpPr/>
          <p:nvPr/>
        </p:nvGrpSpPr>
        <p:grpSpPr>
          <a:xfrm>
            <a:off x="3507136" y="3227017"/>
            <a:ext cx="6139075" cy="492130"/>
            <a:chOff x="3050357" y="2333068"/>
            <a:chExt cx="8803890" cy="583266"/>
          </a:xfrm>
        </p:grpSpPr>
        <p:sp>
          <p:nvSpPr>
            <p:cNvPr id="25" name="Rectangle 24">
              <a:extLst>
                <a:ext uri="{FF2B5EF4-FFF2-40B4-BE49-F238E27FC236}">
                  <a16:creationId xmlns:a16="http://schemas.microsoft.com/office/drawing/2014/main" id="{4CD9DEFF-8346-5141-BB63-E0282EE22E5E}"/>
                </a:ext>
              </a:extLst>
            </p:cNvPr>
            <p:cNvSpPr/>
            <p:nvPr/>
          </p:nvSpPr>
          <p:spPr>
            <a:xfrm>
              <a:off x="3050357" y="2459134"/>
              <a:ext cx="3574356" cy="457200"/>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dirty="0"/>
            </a:p>
          </p:txBody>
        </p:sp>
        <p:cxnSp>
          <p:nvCxnSpPr>
            <p:cNvPr id="26" name="Straight Arrow Connector 25">
              <a:extLst>
                <a:ext uri="{FF2B5EF4-FFF2-40B4-BE49-F238E27FC236}">
                  <a16:creationId xmlns:a16="http://schemas.microsoft.com/office/drawing/2014/main" id="{BFD1058D-0F46-894E-BA86-2A51F56416EF}"/>
                </a:ext>
              </a:extLst>
            </p:cNvPr>
            <p:cNvCxnSpPr>
              <a:cxnSpLocks/>
              <a:stCxn id="25" idx="3"/>
              <a:endCxn id="27" idx="1"/>
            </p:cNvCxnSpPr>
            <p:nvPr/>
          </p:nvCxnSpPr>
          <p:spPr>
            <a:xfrm flipV="1">
              <a:off x="6624713" y="2513466"/>
              <a:ext cx="2927207" cy="174268"/>
            </a:xfrm>
            <a:prstGeom prst="straightConnector1">
              <a:avLst/>
            </a:prstGeom>
            <a:ln w="28575">
              <a:solidFill>
                <a:srgbClr val="B9B3F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595E762E-76FA-224A-84DF-7B53BE555E70}"/>
                </a:ext>
              </a:extLst>
            </p:cNvPr>
            <p:cNvSpPr/>
            <p:nvPr/>
          </p:nvSpPr>
          <p:spPr>
            <a:xfrm>
              <a:off x="9551920" y="2333068"/>
              <a:ext cx="2302327" cy="360797"/>
            </a:xfrm>
            <a:prstGeom prst="rect">
              <a:avLst/>
            </a:prstGeom>
            <a:no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sp>
        <p:nvSpPr>
          <p:cNvPr id="2" name="Oval 1">
            <a:extLst>
              <a:ext uri="{FF2B5EF4-FFF2-40B4-BE49-F238E27FC236}">
                <a16:creationId xmlns:a16="http://schemas.microsoft.com/office/drawing/2014/main" id="{3330122F-B9EC-8943-B234-A5E0BA41F84F}"/>
              </a:ext>
            </a:extLst>
          </p:cNvPr>
          <p:cNvSpPr/>
          <p:nvPr/>
        </p:nvSpPr>
        <p:spPr>
          <a:xfrm>
            <a:off x="4388634" y="4696132"/>
            <a:ext cx="2566582" cy="852778"/>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F0559E27-91E2-0E45-91AE-AC2E89B94617}"/>
              </a:ext>
            </a:extLst>
          </p:cNvPr>
          <p:cNvGrpSpPr/>
          <p:nvPr/>
        </p:nvGrpSpPr>
        <p:grpSpPr>
          <a:xfrm>
            <a:off x="7774305" y="1987071"/>
            <a:ext cx="2122641" cy="2239733"/>
            <a:chOff x="6987554" y="1883122"/>
            <a:chExt cx="2850228" cy="3341143"/>
          </a:xfrm>
        </p:grpSpPr>
        <p:sp>
          <p:nvSpPr>
            <p:cNvPr id="30" name="TextBox 29">
              <a:extLst>
                <a:ext uri="{FF2B5EF4-FFF2-40B4-BE49-F238E27FC236}">
                  <a16:creationId xmlns:a16="http://schemas.microsoft.com/office/drawing/2014/main" id="{605879E8-6D17-0342-963E-CC9FD97E7CEA}"/>
                </a:ext>
              </a:extLst>
            </p:cNvPr>
            <p:cNvSpPr txBox="1"/>
            <p:nvPr/>
          </p:nvSpPr>
          <p:spPr>
            <a:xfrm>
              <a:off x="6997377" y="1883122"/>
              <a:ext cx="2840405" cy="525225"/>
            </a:xfrm>
            <a:prstGeom prst="rect">
              <a:avLst/>
            </a:prstGeom>
            <a:noFill/>
            <a:ln>
              <a:solidFill>
                <a:schemeClr val="tx1"/>
              </a:solidFill>
            </a:ln>
          </p:spPr>
          <p:txBody>
            <a:bodyPr wrap="square" rtlCol="0">
              <a:spAutoFit/>
            </a:bodyPr>
            <a:lstStyle/>
            <a:p>
              <a:pPr algn="ctr"/>
              <a:r>
                <a:rPr lang="en-US" sz="1688" dirty="0">
                  <a:latin typeface="Helvetica Neue" panose="02000503000000020004" pitchFamily="2" charset="0"/>
                  <a:ea typeface="Helvetica Neue" panose="02000503000000020004" pitchFamily="2" charset="0"/>
                  <a:cs typeface="Helvetica Neue" panose="02000503000000020004" pitchFamily="2" charset="0"/>
                </a:rPr>
                <a:t>Max Informative</a:t>
              </a:r>
            </a:p>
          </p:txBody>
        </p:sp>
        <p:sp>
          <p:nvSpPr>
            <p:cNvPr id="32" name="TextBox 31">
              <a:extLst>
                <a:ext uri="{FF2B5EF4-FFF2-40B4-BE49-F238E27FC236}">
                  <a16:creationId xmlns:a16="http://schemas.microsoft.com/office/drawing/2014/main" id="{AB42B51D-FE56-474B-9603-3E81D9FB3802}"/>
                </a:ext>
              </a:extLst>
            </p:cNvPr>
            <p:cNvSpPr txBox="1"/>
            <p:nvPr/>
          </p:nvSpPr>
          <p:spPr>
            <a:xfrm>
              <a:off x="6987554" y="4699040"/>
              <a:ext cx="2840405" cy="525225"/>
            </a:xfrm>
            <a:prstGeom prst="rect">
              <a:avLst/>
            </a:prstGeom>
            <a:noFill/>
            <a:ln>
              <a:solidFill>
                <a:schemeClr val="tx1"/>
              </a:solidFill>
            </a:ln>
          </p:spPr>
          <p:txBody>
            <a:bodyPr wrap="square" rtlCol="0">
              <a:spAutoFit/>
            </a:bodyPr>
            <a:lstStyle/>
            <a:p>
              <a:pPr algn="ctr"/>
              <a:r>
                <a:rPr lang="en-US" sz="1688" dirty="0">
                  <a:latin typeface="Helvetica Neue" panose="02000503000000020004" pitchFamily="2" charset="0"/>
                  <a:ea typeface="Helvetica Neue" panose="02000503000000020004" pitchFamily="2" charset="0"/>
                  <a:cs typeface="Helvetica Neue" panose="02000503000000020004" pitchFamily="2" charset="0"/>
                </a:rPr>
                <a:t>Min Informative</a:t>
              </a:r>
            </a:p>
          </p:txBody>
        </p:sp>
        <p:sp>
          <p:nvSpPr>
            <p:cNvPr id="33" name="TextBox 32">
              <a:extLst>
                <a:ext uri="{FF2B5EF4-FFF2-40B4-BE49-F238E27FC236}">
                  <a16:creationId xmlns:a16="http://schemas.microsoft.com/office/drawing/2014/main" id="{1B24EC08-0039-C74D-9E76-5959502FF446}"/>
                </a:ext>
              </a:extLst>
            </p:cNvPr>
            <p:cNvSpPr txBox="1"/>
            <p:nvPr/>
          </p:nvSpPr>
          <p:spPr>
            <a:xfrm>
              <a:off x="7304852" y="2394897"/>
              <a:ext cx="2225455" cy="2247626"/>
            </a:xfrm>
            <a:prstGeom prst="rect">
              <a:avLst/>
            </a:prstGeom>
            <a:noFill/>
            <a:ln>
              <a:noFill/>
            </a:ln>
          </p:spPr>
          <p:txBody>
            <a:bodyPr wrap="square" rtlCol="0">
              <a:spAutoFit/>
            </a:bodyPr>
            <a:lstStyle/>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“ABCDE”</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“AB”</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“DE”</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“E”</a:t>
              </a:r>
            </a:p>
          </p:txBody>
        </p:sp>
      </p:grpSp>
    </p:spTree>
    <p:extLst>
      <p:ext uri="{BB962C8B-B14F-4D97-AF65-F5344CB8AC3E}">
        <p14:creationId xmlns:p14="http://schemas.microsoft.com/office/powerpoint/2010/main" val="341857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B2BD-F9A8-6E40-BEC3-79BCA88A578A}"/>
              </a:ext>
            </a:extLst>
          </p:cNvPr>
          <p:cNvSpPr>
            <a:spLocks noGrp="1"/>
          </p:cNvSpPr>
          <p:nvPr>
            <p:ph type="title"/>
          </p:nvPr>
        </p:nvSpPr>
        <p:spPr/>
        <p:txBody>
          <a:bodyPr/>
          <a:lstStyle/>
          <a:p>
            <a:r>
              <a:rPr lang="en-US" dirty="0"/>
              <a:t>Hypotheses </a:t>
            </a:r>
          </a:p>
        </p:txBody>
      </p:sp>
      <p:sp>
        <p:nvSpPr>
          <p:cNvPr id="3" name="Content Placeholder 2">
            <a:extLst>
              <a:ext uri="{FF2B5EF4-FFF2-40B4-BE49-F238E27FC236}">
                <a16:creationId xmlns:a16="http://schemas.microsoft.com/office/drawing/2014/main" id="{D5FA7E89-5968-7C47-91DD-5743E5B61B6C}"/>
              </a:ext>
            </a:extLst>
          </p:cNvPr>
          <p:cNvSpPr>
            <a:spLocks noGrp="1"/>
          </p:cNvSpPr>
          <p:nvPr>
            <p:ph idx="1"/>
          </p:nvPr>
        </p:nvSpPr>
        <p:spPr/>
        <p:txBody>
          <a:bodyPr>
            <a:normAutofit/>
          </a:bodyPr>
          <a:lstStyle/>
          <a:p>
            <a:pPr marL="0" indent="0">
              <a:buNone/>
            </a:pPr>
            <a:endParaRPr lang="en-US" sz="3000" b="1" dirty="0">
              <a:cs typeface="Helvetica Neue Regular" panose="02000503000000020004" pitchFamily="2" charset="0"/>
            </a:endParaRPr>
          </a:p>
          <a:p>
            <a:pPr marL="0" indent="0">
              <a:buNone/>
            </a:pPr>
            <a:r>
              <a:rPr lang="en-US" sz="3000" b="1" dirty="0">
                <a:cs typeface="Helvetica Neue Regular" panose="02000503000000020004" pitchFamily="2" charset="0"/>
              </a:rPr>
              <a:t>H1 | Answer acceptability will depend on Stakes.</a:t>
            </a:r>
            <a:endParaRPr lang="en-US" sz="3000" dirty="0"/>
          </a:p>
          <a:p>
            <a:pPr marL="728685" lvl="1" indent="-342900"/>
            <a:r>
              <a:rPr lang="en-US" dirty="0"/>
              <a:t>MA &gt; MS/MO in High Stakes</a:t>
            </a:r>
          </a:p>
          <a:p>
            <a:pPr marL="728685" lvl="1" indent="-342900"/>
            <a:r>
              <a:rPr lang="en-US" dirty="0"/>
              <a:t>MS(/MO) in Low &gt; in High Stakes</a:t>
            </a:r>
          </a:p>
          <a:p>
            <a:pPr marL="728685" lvl="1" indent="-342900"/>
            <a:r>
              <a:rPr lang="en-US" dirty="0"/>
              <a:t>MA in Low Stakes: MA ≥ MS(/MO), van </a:t>
            </a:r>
            <a:r>
              <a:rPr lang="en-US" dirty="0" err="1"/>
              <a:t>Rooij</a:t>
            </a:r>
            <a:endParaRPr lang="en-US" dirty="0"/>
          </a:p>
        </p:txBody>
      </p:sp>
      <p:sp>
        <p:nvSpPr>
          <p:cNvPr id="5" name="Slide Number Placeholder 4">
            <a:extLst>
              <a:ext uri="{FF2B5EF4-FFF2-40B4-BE49-F238E27FC236}">
                <a16:creationId xmlns:a16="http://schemas.microsoft.com/office/drawing/2014/main" id="{22D63AC5-1B18-BE44-91E0-3B57E1AD79CF}"/>
              </a:ext>
            </a:extLst>
          </p:cNvPr>
          <p:cNvSpPr>
            <a:spLocks noGrp="1"/>
          </p:cNvSpPr>
          <p:nvPr>
            <p:ph type="sldNum" sz="quarter" idx="12"/>
          </p:nvPr>
        </p:nvSpPr>
        <p:spPr/>
        <p:txBody>
          <a:bodyPr/>
          <a:lstStyle/>
          <a:p>
            <a:fld id="{C37A6A5D-4452-2B46-A9F4-EDAA047C7BD2}" type="slidenum">
              <a:rPr lang="en-US" smtClean="0"/>
              <a:t>36</a:t>
            </a:fld>
            <a:endParaRPr lang="en-US"/>
          </a:p>
        </p:txBody>
      </p:sp>
    </p:spTree>
    <p:extLst>
      <p:ext uri="{BB962C8B-B14F-4D97-AF65-F5344CB8AC3E}">
        <p14:creationId xmlns:p14="http://schemas.microsoft.com/office/powerpoint/2010/main" val="1284909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4B2BD-F9A8-6E40-BEC3-79BCA88A578A}"/>
              </a:ext>
            </a:extLst>
          </p:cNvPr>
          <p:cNvSpPr>
            <a:spLocks noGrp="1"/>
          </p:cNvSpPr>
          <p:nvPr>
            <p:ph type="title"/>
          </p:nvPr>
        </p:nvSpPr>
        <p:spPr/>
        <p:txBody>
          <a:bodyPr/>
          <a:lstStyle/>
          <a:p>
            <a:r>
              <a:rPr lang="en-US" dirty="0"/>
              <a:t>Hypotheses </a:t>
            </a:r>
          </a:p>
        </p:txBody>
      </p:sp>
      <p:sp>
        <p:nvSpPr>
          <p:cNvPr id="3" name="Content Placeholder 2">
            <a:extLst>
              <a:ext uri="{FF2B5EF4-FFF2-40B4-BE49-F238E27FC236}">
                <a16:creationId xmlns:a16="http://schemas.microsoft.com/office/drawing/2014/main" id="{D5FA7E89-5968-7C47-91DD-5743E5B61B6C}"/>
              </a:ext>
            </a:extLst>
          </p:cNvPr>
          <p:cNvSpPr>
            <a:spLocks noGrp="1"/>
          </p:cNvSpPr>
          <p:nvPr>
            <p:ph idx="1"/>
          </p:nvPr>
        </p:nvSpPr>
        <p:spPr>
          <a:xfrm>
            <a:off x="431893" y="1847852"/>
            <a:ext cx="9443627" cy="4351338"/>
          </a:xfrm>
        </p:spPr>
        <p:txBody>
          <a:bodyPr>
            <a:normAutofit/>
          </a:bodyPr>
          <a:lstStyle/>
          <a:p>
            <a:pPr marL="0" indent="0">
              <a:buNone/>
            </a:pPr>
            <a:endParaRPr lang="en-US" sz="3000" b="1" dirty="0">
              <a:cs typeface="Helvetica Neue Regular" panose="02000503000000020004" pitchFamily="2" charset="0"/>
            </a:endParaRPr>
          </a:p>
          <a:p>
            <a:pPr marL="0" indent="0">
              <a:buNone/>
            </a:pPr>
            <a:r>
              <a:rPr lang="en-US" sz="3000" b="1" dirty="0">
                <a:cs typeface="Helvetica Neue Regular" panose="02000503000000020004" pitchFamily="2" charset="0"/>
              </a:rPr>
              <a:t>H2 | MS/MO acceptability will depend on Informativity. </a:t>
            </a:r>
          </a:p>
          <a:p>
            <a:pPr lvl="1"/>
            <a:r>
              <a:rPr lang="en-US" dirty="0">
                <a:cs typeface="Helvetica Neue Regular" panose="02000503000000020004" pitchFamily="2" charset="0"/>
              </a:rPr>
              <a:t>Max MS/MO Answers more acceptable than Min MS/MO.</a:t>
            </a:r>
          </a:p>
          <a:p>
            <a:pPr lvl="1"/>
            <a:r>
              <a:rPr lang="en-US" dirty="0"/>
              <a:t>MS &gt; MO (van </a:t>
            </a:r>
            <a:r>
              <a:rPr lang="en-US" dirty="0" err="1"/>
              <a:t>Rooij</a:t>
            </a:r>
            <a:r>
              <a:rPr lang="en-US" dirty="0"/>
              <a:t>)</a:t>
            </a:r>
          </a:p>
          <a:p>
            <a:pPr lvl="1"/>
            <a:endParaRPr lang="en-US" dirty="0"/>
          </a:p>
        </p:txBody>
      </p:sp>
      <p:sp>
        <p:nvSpPr>
          <p:cNvPr id="5" name="Slide Number Placeholder 4">
            <a:extLst>
              <a:ext uri="{FF2B5EF4-FFF2-40B4-BE49-F238E27FC236}">
                <a16:creationId xmlns:a16="http://schemas.microsoft.com/office/drawing/2014/main" id="{22D63AC5-1B18-BE44-91E0-3B57E1AD79CF}"/>
              </a:ext>
            </a:extLst>
          </p:cNvPr>
          <p:cNvSpPr>
            <a:spLocks noGrp="1"/>
          </p:cNvSpPr>
          <p:nvPr>
            <p:ph type="sldNum" sz="quarter" idx="12"/>
          </p:nvPr>
        </p:nvSpPr>
        <p:spPr/>
        <p:txBody>
          <a:bodyPr/>
          <a:lstStyle/>
          <a:p>
            <a:fld id="{C37A6A5D-4452-2B46-A9F4-EDAA047C7BD2}" type="slidenum">
              <a:rPr lang="en-US" smtClean="0"/>
              <a:t>37</a:t>
            </a:fld>
            <a:endParaRPr lang="en-US"/>
          </a:p>
        </p:txBody>
      </p:sp>
    </p:spTree>
    <p:extLst>
      <p:ext uri="{BB962C8B-B14F-4D97-AF65-F5344CB8AC3E}">
        <p14:creationId xmlns:p14="http://schemas.microsoft.com/office/powerpoint/2010/main" val="1183148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267B-8EDC-8B43-90B5-D8CA8C49431C}"/>
              </a:ext>
            </a:extLst>
          </p:cNvPr>
          <p:cNvSpPr>
            <a:spLocks noGrp="1"/>
          </p:cNvSpPr>
          <p:nvPr>
            <p:ph type="title"/>
          </p:nvPr>
        </p:nvSpPr>
        <p:spPr/>
        <p:txBody>
          <a:bodyPr/>
          <a:lstStyle/>
          <a:p>
            <a:r>
              <a:rPr lang="en-US" b="1" dirty="0"/>
              <a:t>Experiment 2 </a:t>
            </a:r>
            <a:r>
              <a:rPr lang="en-US" dirty="0"/>
              <a:t>| Context vs. Form</a:t>
            </a:r>
            <a:br>
              <a:rPr lang="en-US" dirty="0"/>
            </a:br>
            <a:r>
              <a:rPr lang="en-US" sz="1600" dirty="0">
                <a:solidFill>
                  <a:schemeClr val="bg1">
                    <a:lumMod val="50000"/>
                  </a:schemeClr>
                </a:solidFill>
              </a:rPr>
              <a:t>n=318 (6 excluded for non-native English; 6 for browser incompatibility issues)</a:t>
            </a:r>
          </a:p>
        </p:txBody>
      </p:sp>
      <p:sp>
        <p:nvSpPr>
          <p:cNvPr id="3" name="Content Placeholder 2">
            <a:extLst>
              <a:ext uri="{FF2B5EF4-FFF2-40B4-BE49-F238E27FC236}">
                <a16:creationId xmlns:a16="http://schemas.microsoft.com/office/drawing/2014/main" id="{2FC3E4AC-B447-2243-B4BA-DC7EA9E0C39D}"/>
              </a:ext>
            </a:extLst>
          </p:cNvPr>
          <p:cNvSpPr>
            <a:spLocks noGrp="1"/>
          </p:cNvSpPr>
          <p:nvPr>
            <p:ph idx="1"/>
          </p:nvPr>
        </p:nvSpPr>
        <p:spPr>
          <a:xfrm>
            <a:off x="1142439" y="1902338"/>
            <a:ext cx="7761718" cy="3671441"/>
          </a:xfrm>
        </p:spPr>
        <p:txBody>
          <a:bodyPr>
            <a:normAutofit fontScale="92500" lnSpcReduction="10000"/>
          </a:bodyPr>
          <a:lstStyle/>
          <a:p>
            <a:pPr marL="0" indent="0">
              <a:buNone/>
            </a:pPr>
            <a:r>
              <a:rPr lang="en-US" dirty="0"/>
              <a:t>Created in Ibex Farm </a:t>
            </a:r>
          </a:p>
          <a:p>
            <a:pPr marL="0" indent="0">
              <a:buNone/>
            </a:pPr>
            <a:r>
              <a:rPr lang="en-US" dirty="0"/>
              <a:t>Run on </a:t>
            </a:r>
            <a:r>
              <a:rPr lang="en-US" dirty="0" err="1"/>
              <a:t>MTurk</a:t>
            </a:r>
            <a:endParaRPr lang="en-US" dirty="0"/>
          </a:p>
          <a:p>
            <a:pPr marL="0" indent="0">
              <a:buNone/>
            </a:pPr>
            <a:endParaRPr lang="en-US" dirty="0"/>
          </a:p>
          <a:p>
            <a:pPr marL="0" indent="0">
              <a:buNone/>
            </a:pPr>
            <a:r>
              <a:rPr lang="en-US" dirty="0"/>
              <a:t>Within subjects:</a:t>
            </a:r>
          </a:p>
          <a:p>
            <a:pPr lvl="1"/>
            <a:r>
              <a:rPr lang="en-US" dirty="0"/>
              <a:t>Stakes </a:t>
            </a:r>
          </a:p>
          <a:p>
            <a:pPr lvl="1"/>
            <a:r>
              <a:rPr lang="en-US" dirty="0"/>
              <a:t>Answer type </a:t>
            </a:r>
          </a:p>
          <a:p>
            <a:pPr lvl="1"/>
            <a:r>
              <a:rPr lang="en-US" dirty="0"/>
              <a:t>Informativity</a:t>
            </a:r>
          </a:p>
          <a:p>
            <a:pPr marL="0" indent="0">
              <a:buNone/>
            </a:pPr>
            <a:r>
              <a:rPr lang="en-US" dirty="0"/>
              <a:t>Between Subjects</a:t>
            </a:r>
          </a:p>
          <a:p>
            <a:pPr lvl="1"/>
            <a:r>
              <a:rPr lang="en-US" dirty="0"/>
              <a:t>Finiteness</a:t>
            </a:r>
          </a:p>
        </p:txBody>
      </p:sp>
      <p:sp>
        <p:nvSpPr>
          <p:cNvPr id="5" name="Slide Number Placeholder 4">
            <a:extLst>
              <a:ext uri="{FF2B5EF4-FFF2-40B4-BE49-F238E27FC236}">
                <a16:creationId xmlns:a16="http://schemas.microsoft.com/office/drawing/2014/main" id="{DE44EE2C-9FFC-DB4F-A59C-97B74DB9E831}"/>
              </a:ext>
            </a:extLst>
          </p:cNvPr>
          <p:cNvSpPr>
            <a:spLocks noGrp="1"/>
          </p:cNvSpPr>
          <p:nvPr>
            <p:ph type="sldNum" sz="quarter" idx="12"/>
          </p:nvPr>
        </p:nvSpPr>
        <p:spPr/>
        <p:txBody>
          <a:bodyPr/>
          <a:lstStyle/>
          <a:p>
            <a:fld id="{C37A6A5D-4452-2B46-A9F4-EDAA047C7BD2}" type="slidenum">
              <a:rPr lang="en-US" smtClean="0"/>
              <a:t>38</a:t>
            </a:fld>
            <a:endParaRPr lang="en-US" dirty="0"/>
          </a:p>
        </p:txBody>
      </p:sp>
      <p:grpSp>
        <p:nvGrpSpPr>
          <p:cNvPr id="13" name="Group 12">
            <a:extLst>
              <a:ext uri="{FF2B5EF4-FFF2-40B4-BE49-F238E27FC236}">
                <a16:creationId xmlns:a16="http://schemas.microsoft.com/office/drawing/2014/main" id="{B9A59F11-2ABA-0F47-84DD-224522B8F8DE}"/>
              </a:ext>
            </a:extLst>
          </p:cNvPr>
          <p:cNvGrpSpPr/>
          <p:nvPr/>
        </p:nvGrpSpPr>
        <p:grpSpPr>
          <a:xfrm>
            <a:off x="3499945" y="2456961"/>
            <a:ext cx="6322689" cy="2706624"/>
            <a:chOff x="2301052" y="2670209"/>
            <a:chExt cx="6322689" cy="2706624"/>
          </a:xfrm>
          <a:noFill/>
        </p:grpSpPr>
        <p:grpSp>
          <p:nvGrpSpPr>
            <p:cNvPr id="10" name="Group 9">
              <a:extLst>
                <a:ext uri="{FF2B5EF4-FFF2-40B4-BE49-F238E27FC236}">
                  <a16:creationId xmlns:a16="http://schemas.microsoft.com/office/drawing/2014/main" id="{B51C027E-735A-5B4E-86A8-4DCC8731B57D}"/>
                </a:ext>
              </a:extLst>
            </p:cNvPr>
            <p:cNvGrpSpPr/>
            <p:nvPr/>
          </p:nvGrpSpPr>
          <p:grpSpPr>
            <a:xfrm>
              <a:off x="5657088" y="2670209"/>
              <a:ext cx="2966653" cy="2706624"/>
              <a:chOff x="5657088" y="2670209"/>
              <a:chExt cx="2966653" cy="2706624"/>
            </a:xfrm>
            <a:grpFill/>
          </p:grpSpPr>
          <p:sp>
            <p:nvSpPr>
              <p:cNvPr id="6" name="Oval 5">
                <a:extLst>
                  <a:ext uri="{FF2B5EF4-FFF2-40B4-BE49-F238E27FC236}">
                    <a16:creationId xmlns:a16="http://schemas.microsoft.com/office/drawing/2014/main" id="{13B09E2A-C6CF-B241-9AD9-B59CC892D729}"/>
                  </a:ext>
                </a:extLst>
              </p:cNvPr>
              <p:cNvSpPr/>
              <p:nvPr/>
            </p:nvSpPr>
            <p:spPr>
              <a:xfrm>
                <a:off x="5657088" y="2670209"/>
                <a:ext cx="2966653" cy="2706624"/>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 name="TextBox 8">
                <a:extLst>
                  <a:ext uri="{FF2B5EF4-FFF2-40B4-BE49-F238E27FC236}">
                    <a16:creationId xmlns:a16="http://schemas.microsoft.com/office/drawing/2014/main" id="{9A9A5C9B-D7D0-604F-9A95-5049B7F0A250}"/>
                  </a:ext>
                </a:extLst>
              </p:cNvPr>
              <p:cNvSpPr txBox="1"/>
              <p:nvPr/>
            </p:nvSpPr>
            <p:spPr>
              <a:xfrm>
                <a:off x="5823226" y="3515689"/>
                <a:ext cx="2634376" cy="1015663"/>
              </a:xfrm>
              <a:prstGeom prst="rect">
                <a:avLst/>
              </a:prstGeom>
              <a:grpFill/>
              <a:ln w="38100">
                <a:noFill/>
              </a:ln>
            </p:spPr>
            <p:txBody>
              <a:bodyPr wrap="square" rtlCol="0">
                <a:spAutoFit/>
              </a:bodyPr>
              <a:lstStyle/>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Mention-One (MO)</a:t>
                </a:r>
              </a:p>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Mention-Some (MS)</a:t>
                </a:r>
              </a:p>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Mention-All (MA)</a:t>
                </a:r>
              </a:p>
            </p:txBody>
          </p:sp>
        </p:grpSp>
        <p:cxnSp>
          <p:nvCxnSpPr>
            <p:cNvPr id="12" name="Straight Connector 11">
              <a:extLst>
                <a:ext uri="{FF2B5EF4-FFF2-40B4-BE49-F238E27FC236}">
                  <a16:creationId xmlns:a16="http://schemas.microsoft.com/office/drawing/2014/main" id="{35E2BFDA-D5FD-774B-8860-ABBBB8E62780}"/>
                </a:ext>
              </a:extLst>
            </p:cNvPr>
            <p:cNvCxnSpPr>
              <a:cxnSpLocks/>
              <a:stCxn id="6" idx="2"/>
            </p:cNvCxnSpPr>
            <p:nvPr/>
          </p:nvCxnSpPr>
          <p:spPr>
            <a:xfrm flipH="1">
              <a:off x="2301052" y="4023521"/>
              <a:ext cx="3356036" cy="305245"/>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BC21806D-09F9-A644-8618-41635A0098FA}"/>
              </a:ext>
            </a:extLst>
          </p:cNvPr>
          <p:cNvGrpSpPr/>
          <p:nvPr/>
        </p:nvGrpSpPr>
        <p:grpSpPr>
          <a:xfrm>
            <a:off x="3499945" y="4459917"/>
            <a:ext cx="3096979" cy="1739546"/>
            <a:chOff x="3963100" y="2752359"/>
            <a:chExt cx="4494502" cy="2389602"/>
          </a:xfrm>
          <a:noFill/>
        </p:grpSpPr>
        <p:grpSp>
          <p:nvGrpSpPr>
            <p:cNvPr id="14" name="Group 13">
              <a:extLst>
                <a:ext uri="{FF2B5EF4-FFF2-40B4-BE49-F238E27FC236}">
                  <a16:creationId xmlns:a16="http://schemas.microsoft.com/office/drawing/2014/main" id="{BFF36F69-484E-684E-83A8-F751D140FE8B}"/>
                </a:ext>
              </a:extLst>
            </p:cNvPr>
            <p:cNvGrpSpPr/>
            <p:nvPr/>
          </p:nvGrpSpPr>
          <p:grpSpPr>
            <a:xfrm>
              <a:off x="5823226" y="2905082"/>
              <a:ext cx="2634376" cy="2236879"/>
              <a:chOff x="5823226" y="2905082"/>
              <a:chExt cx="2634376" cy="2236879"/>
            </a:xfrm>
            <a:grpFill/>
          </p:grpSpPr>
          <p:sp>
            <p:nvSpPr>
              <p:cNvPr id="16" name="Oval 15">
                <a:extLst>
                  <a:ext uri="{FF2B5EF4-FFF2-40B4-BE49-F238E27FC236}">
                    <a16:creationId xmlns:a16="http://schemas.microsoft.com/office/drawing/2014/main" id="{841DC2A6-CC52-F44F-8EBD-8F1071EF7013}"/>
                  </a:ext>
                </a:extLst>
              </p:cNvPr>
              <p:cNvSpPr/>
              <p:nvPr/>
            </p:nvSpPr>
            <p:spPr>
              <a:xfrm>
                <a:off x="5914524" y="2905082"/>
                <a:ext cx="2451779" cy="2236879"/>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7" name="TextBox 16">
                <a:extLst>
                  <a:ext uri="{FF2B5EF4-FFF2-40B4-BE49-F238E27FC236}">
                    <a16:creationId xmlns:a16="http://schemas.microsoft.com/office/drawing/2014/main" id="{E35B8629-1444-8B44-8903-0EB59417FCED}"/>
                  </a:ext>
                </a:extLst>
              </p:cNvPr>
              <p:cNvSpPr txBox="1"/>
              <p:nvPr/>
            </p:nvSpPr>
            <p:spPr>
              <a:xfrm>
                <a:off x="5823226" y="3496308"/>
                <a:ext cx="2634376" cy="972418"/>
              </a:xfrm>
              <a:prstGeom prst="rect">
                <a:avLst/>
              </a:prstGeom>
              <a:grpFill/>
              <a:ln w="38100">
                <a:noFill/>
              </a:ln>
            </p:spPr>
            <p:txBody>
              <a:bodyPr wrap="square" rtlCol="0">
                <a:spAutoFit/>
              </a:bodyPr>
              <a:lstStyle/>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Max</a:t>
                </a:r>
              </a:p>
              <a:p>
                <a:pPr algn="ctr"/>
                <a:r>
                  <a:rPr lang="en-US" sz="20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Min</a:t>
                </a:r>
              </a:p>
            </p:txBody>
          </p:sp>
        </p:grpSp>
        <p:cxnSp>
          <p:nvCxnSpPr>
            <p:cNvPr id="15" name="Straight Connector 14">
              <a:extLst>
                <a:ext uri="{FF2B5EF4-FFF2-40B4-BE49-F238E27FC236}">
                  <a16:creationId xmlns:a16="http://schemas.microsoft.com/office/drawing/2014/main" id="{1290609B-00D5-9646-A5C4-57F3620871B3}"/>
                </a:ext>
              </a:extLst>
            </p:cNvPr>
            <p:cNvCxnSpPr>
              <a:cxnSpLocks/>
              <a:stCxn id="16" idx="1"/>
            </p:cNvCxnSpPr>
            <p:nvPr/>
          </p:nvCxnSpPr>
          <p:spPr>
            <a:xfrm flipH="1" flipV="1">
              <a:off x="3963100" y="2752359"/>
              <a:ext cx="2310478" cy="480306"/>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94D4DFF-55BB-7F4D-910D-58E2A687C45A}"/>
              </a:ext>
            </a:extLst>
          </p:cNvPr>
          <p:cNvGrpSpPr/>
          <p:nvPr/>
        </p:nvGrpSpPr>
        <p:grpSpPr>
          <a:xfrm>
            <a:off x="2837795" y="1741315"/>
            <a:ext cx="3759129" cy="2068957"/>
            <a:chOff x="3033443" y="2793238"/>
            <a:chExt cx="5455451" cy="2842110"/>
          </a:xfrm>
          <a:noFill/>
        </p:grpSpPr>
        <p:grpSp>
          <p:nvGrpSpPr>
            <p:cNvPr id="19" name="Group 18">
              <a:extLst>
                <a:ext uri="{FF2B5EF4-FFF2-40B4-BE49-F238E27FC236}">
                  <a16:creationId xmlns:a16="http://schemas.microsoft.com/office/drawing/2014/main" id="{EFD76AFA-766B-1E4E-BB8D-11945F8350D8}"/>
                </a:ext>
              </a:extLst>
            </p:cNvPr>
            <p:cNvGrpSpPr/>
            <p:nvPr/>
          </p:nvGrpSpPr>
          <p:grpSpPr>
            <a:xfrm>
              <a:off x="5791936" y="2793238"/>
              <a:ext cx="2696958" cy="2460567"/>
              <a:chOff x="5791936" y="2793238"/>
              <a:chExt cx="2696958" cy="2460567"/>
            </a:xfrm>
            <a:grpFill/>
          </p:grpSpPr>
          <p:sp>
            <p:nvSpPr>
              <p:cNvPr id="21" name="Oval 20">
                <a:extLst>
                  <a:ext uri="{FF2B5EF4-FFF2-40B4-BE49-F238E27FC236}">
                    <a16:creationId xmlns:a16="http://schemas.microsoft.com/office/drawing/2014/main" id="{3BB501D3-E527-FE43-9187-9BC8BAF759C5}"/>
                  </a:ext>
                </a:extLst>
              </p:cNvPr>
              <p:cNvSpPr/>
              <p:nvPr/>
            </p:nvSpPr>
            <p:spPr>
              <a:xfrm>
                <a:off x="5791936" y="2793238"/>
                <a:ext cx="2696958" cy="2460567"/>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2" name="TextBox 21">
                <a:extLst>
                  <a:ext uri="{FF2B5EF4-FFF2-40B4-BE49-F238E27FC236}">
                    <a16:creationId xmlns:a16="http://schemas.microsoft.com/office/drawing/2014/main" id="{0288B64E-7942-1749-97D0-C46BD78DD5E6}"/>
                  </a:ext>
                </a:extLst>
              </p:cNvPr>
              <p:cNvSpPr txBox="1"/>
              <p:nvPr/>
            </p:nvSpPr>
            <p:spPr>
              <a:xfrm>
                <a:off x="5823226" y="3496308"/>
                <a:ext cx="2634376" cy="972418"/>
              </a:xfrm>
              <a:prstGeom prst="rect">
                <a:avLst/>
              </a:prstGeom>
              <a:grpFill/>
              <a:ln w="38100">
                <a:noFill/>
              </a:ln>
            </p:spPr>
            <p:txBody>
              <a:bodyPr wrap="square" rtlCol="0">
                <a:spAutoFit/>
              </a:bodyPr>
              <a:lstStyle/>
              <a:p>
                <a:pPr algn="ctr"/>
                <a:r>
                  <a:rPr lang="en-US" sz="2000"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High</a:t>
                </a:r>
              </a:p>
              <a:p>
                <a:pPr algn="ctr"/>
                <a:r>
                  <a:rPr lang="en-US" sz="2000"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Low</a:t>
                </a:r>
              </a:p>
            </p:txBody>
          </p:sp>
        </p:grpSp>
        <p:cxnSp>
          <p:nvCxnSpPr>
            <p:cNvPr id="20" name="Straight Connector 19">
              <a:extLst>
                <a:ext uri="{FF2B5EF4-FFF2-40B4-BE49-F238E27FC236}">
                  <a16:creationId xmlns:a16="http://schemas.microsoft.com/office/drawing/2014/main" id="{BDC55255-E9CE-A94C-A408-52C187B6B4A8}"/>
                </a:ext>
              </a:extLst>
            </p:cNvPr>
            <p:cNvCxnSpPr>
              <a:cxnSpLocks/>
              <a:stCxn id="21" idx="3"/>
            </p:cNvCxnSpPr>
            <p:nvPr/>
          </p:nvCxnSpPr>
          <p:spPr>
            <a:xfrm flipH="1">
              <a:off x="3033443" y="4893464"/>
              <a:ext cx="3153453" cy="741884"/>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4474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6A8A4D0-97DC-3149-B9E1-DBF4169C021D}"/>
              </a:ext>
            </a:extLst>
          </p:cNvPr>
          <p:cNvPicPr>
            <a:picLocks noChangeAspect="1"/>
          </p:cNvPicPr>
          <p:nvPr/>
        </p:nvPicPr>
        <p:blipFill>
          <a:blip r:embed="rId3"/>
          <a:stretch>
            <a:fillRect/>
          </a:stretch>
        </p:blipFill>
        <p:spPr>
          <a:xfrm>
            <a:off x="301321" y="1824409"/>
            <a:ext cx="6108700" cy="4445000"/>
          </a:xfrm>
          <a:prstGeom prst="rect">
            <a:avLst/>
          </a:prstGeom>
        </p:spPr>
      </p:pic>
      <p:sp>
        <p:nvSpPr>
          <p:cNvPr id="7" name="Rectangle 6">
            <a:extLst>
              <a:ext uri="{FF2B5EF4-FFF2-40B4-BE49-F238E27FC236}">
                <a16:creationId xmlns:a16="http://schemas.microsoft.com/office/drawing/2014/main" id="{69BFD7F3-7432-E347-9E22-D017E51DC3A5}"/>
              </a:ext>
            </a:extLst>
          </p:cNvPr>
          <p:cNvSpPr/>
          <p:nvPr/>
        </p:nvSpPr>
        <p:spPr>
          <a:xfrm>
            <a:off x="1611460" y="2640610"/>
            <a:ext cx="1837374" cy="290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 name="Title 1">
            <a:extLst>
              <a:ext uri="{FF2B5EF4-FFF2-40B4-BE49-F238E27FC236}">
                <a16:creationId xmlns:a16="http://schemas.microsoft.com/office/drawing/2014/main" id="{4528CBC0-63CD-9E45-A297-CA241CFC2339}"/>
              </a:ext>
            </a:extLst>
          </p:cNvPr>
          <p:cNvSpPr>
            <a:spLocks noGrp="1"/>
          </p:cNvSpPr>
          <p:nvPr>
            <p:ph type="title"/>
          </p:nvPr>
        </p:nvSpPr>
        <p:spPr/>
        <p:txBody>
          <a:bodyPr/>
          <a:lstStyle/>
          <a:p>
            <a:r>
              <a:rPr lang="en-US" dirty="0"/>
              <a:t>Non-Finite Clauses</a:t>
            </a:r>
          </a:p>
        </p:txBody>
      </p:sp>
      <p:sp>
        <p:nvSpPr>
          <p:cNvPr id="43" name="Content Placeholder 2">
            <a:extLst>
              <a:ext uri="{FF2B5EF4-FFF2-40B4-BE49-F238E27FC236}">
                <a16:creationId xmlns:a16="http://schemas.microsoft.com/office/drawing/2014/main" id="{14AD0618-6D2D-CA4B-B1D7-C54630FEF958}"/>
              </a:ext>
            </a:extLst>
          </p:cNvPr>
          <p:cNvSpPr>
            <a:spLocks noGrp="1"/>
          </p:cNvSpPr>
          <p:nvPr>
            <p:ph idx="1"/>
          </p:nvPr>
        </p:nvSpPr>
        <p:spPr>
          <a:xfrm>
            <a:off x="739395" y="1330372"/>
            <a:ext cx="5627105" cy="655033"/>
          </a:xfrm>
        </p:spPr>
        <p:txBody>
          <a:bodyPr>
            <a:normAutofit fontScale="92500"/>
          </a:bodyPr>
          <a:lstStyle/>
          <a:p>
            <a:pPr marL="0" indent="0">
              <a:buNone/>
            </a:pPr>
            <a:r>
              <a:rPr lang="en-US" dirty="0">
                <a:latin typeface="Andale Mono" panose="020B0509000000000004" pitchFamily="49" charset="0"/>
              </a:rPr>
              <a:t>Who knows where to eat out?</a:t>
            </a:r>
          </a:p>
        </p:txBody>
      </p:sp>
      <p:sp>
        <p:nvSpPr>
          <p:cNvPr id="26" name="Rectangle 25">
            <a:extLst>
              <a:ext uri="{FF2B5EF4-FFF2-40B4-BE49-F238E27FC236}">
                <a16:creationId xmlns:a16="http://schemas.microsoft.com/office/drawing/2014/main" id="{014CF89C-0F0E-C44F-9A4C-16944CB12618}"/>
              </a:ext>
            </a:extLst>
          </p:cNvPr>
          <p:cNvSpPr/>
          <p:nvPr/>
        </p:nvSpPr>
        <p:spPr>
          <a:xfrm>
            <a:off x="1588341" y="1743919"/>
            <a:ext cx="4929719" cy="3825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5E2FB8D-7E15-D64A-95FA-1D530106E34F}"/>
              </a:ext>
            </a:extLst>
          </p:cNvPr>
          <p:cNvSpPr/>
          <p:nvPr/>
        </p:nvSpPr>
        <p:spPr>
          <a:xfrm>
            <a:off x="2581225" y="1824409"/>
            <a:ext cx="2635827" cy="4730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C9BA3C29-EE65-874D-BCA4-A181FDBD5B47}"/>
              </a:ext>
            </a:extLst>
          </p:cNvPr>
          <p:cNvSpPr/>
          <p:nvPr/>
        </p:nvSpPr>
        <p:spPr>
          <a:xfrm>
            <a:off x="1578006" y="2034373"/>
            <a:ext cx="989439" cy="3517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5400944A-1795-9649-BA08-6723E0894FA9}"/>
              </a:ext>
            </a:extLst>
          </p:cNvPr>
          <p:cNvSpPr/>
          <p:nvPr/>
        </p:nvSpPr>
        <p:spPr>
          <a:xfrm>
            <a:off x="3505820" y="1736083"/>
            <a:ext cx="3121138" cy="38252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32F35203-C33F-5543-9945-096930A7DB6E}"/>
              </a:ext>
            </a:extLst>
          </p:cNvPr>
          <p:cNvGrpSpPr/>
          <p:nvPr/>
        </p:nvGrpSpPr>
        <p:grpSpPr>
          <a:xfrm>
            <a:off x="1611460" y="1701322"/>
            <a:ext cx="3605592" cy="3840169"/>
            <a:chOff x="1611460" y="1195128"/>
            <a:chExt cx="3605592" cy="3840169"/>
          </a:xfrm>
        </p:grpSpPr>
        <p:grpSp>
          <p:nvGrpSpPr>
            <p:cNvPr id="53" name="Group 52">
              <a:extLst>
                <a:ext uri="{FF2B5EF4-FFF2-40B4-BE49-F238E27FC236}">
                  <a16:creationId xmlns:a16="http://schemas.microsoft.com/office/drawing/2014/main" id="{D44DD1CC-9DC0-904E-9779-901AFE6F69E0}"/>
                </a:ext>
              </a:extLst>
            </p:cNvPr>
            <p:cNvGrpSpPr/>
            <p:nvPr/>
          </p:nvGrpSpPr>
          <p:grpSpPr>
            <a:xfrm>
              <a:off x="1611460" y="2134416"/>
              <a:ext cx="3605592" cy="2900881"/>
              <a:chOff x="1038122" y="2336791"/>
              <a:chExt cx="3605592" cy="2900881"/>
            </a:xfrm>
          </p:grpSpPr>
          <p:sp>
            <p:nvSpPr>
              <p:cNvPr id="51" name="Rectangle 50">
                <a:extLst>
                  <a:ext uri="{FF2B5EF4-FFF2-40B4-BE49-F238E27FC236}">
                    <a16:creationId xmlns:a16="http://schemas.microsoft.com/office/drawing/2014/main" id="{C87900BF-D93F-294F-95D7-46A84A433FAB}"/>
                  </a:ext>
                </a:extLst>
              </p:cNvPr>
              <p:cNvSpPr/>
              <p:nvPr/>
            </p:nvSpPr>
            <p:spPr>
              <a:xfrm>
                <a:off x="1038122" y="2336792"/>
                <a:ext cx="620557" cy="290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52" name="Rectangle 51">
                <a:extLst>
                  <a:ext uri="{FF2B5EF4-FFF2-40B4-BE49-F238E27FC236}">
                    <a16:creationId xmlns:a16="http://schemas.microsoft.com/office/drawing/2014/main" id="{85E56205-008C-0B46-8D1A-938D70761A24}"/>
                  </a:ext>
                </a:extLst>
              </p:cNvPr>
              <p:cNvSpPr/>
              <p:nvPr/>
            </p:nvSpPr>
            <p:spPr>
              <a:xfrm>
                <a:off x="3892840" y="2336791"/>
                <a:ext cx="750874" cy="290088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grpSp>
        <p:grpSp>
          <p:nvGrpSpPr>
            <p:cNvPr id="50" name="Group 49">
              <a:extLst>
                <a:ext uri="{FF2B5EF4-FFF2-40B4-BE49-F238E27FC236}">
                  <a16:creationId xmlns:a16="http://schemas.microsoft.com/office/drawing/2014/main" id="{3B4707D1-5B39-F845-8626-008686931528}"/>
                </a:ext>
              </a:extLst>
            </p:cNvPr>
            <p:cNvGrpSpPr/>
            <p:nvPr/>
          </p:nvGrpSpPr>
          <p:grpSpPr>
            <a:xfrm>
              <a:off x="2142492" y="1195128"/>
              <a:ext cx="2470298" cy="937086"/>
              <a:chOff x="1372602" y="1728972"/>
              <a:chExt cx="2470298" cy="937086"/>
            </a:xfrm>
          </p:grpSpPr>
          <p:grpSp>
            <p:nvGrpSpPr>
              <p:cNvPr id="47" name="Group 46">
                <a:extLst>
                  <a:ext uri="{FF2B5EF4-FFF2-40B4-BE49-F238E27FC236}">
                    <a16:creationId xmlns:a16="http://schemas.microsoft.com/office/drawing/2014/main" id="{A2384EA8-317E-4445-A4C4-9393E0DB5E3E}"/>
                  </a:ext>
                </a:extLst>
              </p:cNvPr>
              <p:cNvGrpSpPr/>
              <p:nvPr/>
            </p:nvGrpSpPr>
            <p:grpSpPr>
              <a:xfrm>
                <a:off x="1372602" y="2052084"/>
                <a:ext cx="2470298" cy="613974"/>
                <a:chOff x="1372602" y="2052084"/>
                <a:chExt cx="2470298" cy="613974"/>
              </a:xfrm>
            </p:grpSpPr>
            <p:cxnSp>
              <p:nvCxnSpPr>
                <p:cNvPr id="23" name="Straight Connector 22">
                  <a:extLst>
                    <a:ext uri="{FF2B5EF4-FFF2-40B4-BE49-F238E27FC236}">
                      <a16:creationId xmlns:a16="http://schemas.microsoft.com/office/drawing/2014/main" id="{2BA2FF91-8941-C745-AC4F-CCB7F30B571B}"/>
                    </a:ext>
                  </a:extLst>
                </p:cNvPr>
                <p:cNvCxnSpPr/>
                <p:nvPr/>
              </p:nvCxnSpPr>
              <p:spPr>
                <a:xfrm flipV="1">
                  <a:off x="1372602" y="2052084"/>
                  <a:ext cx="0" cy="60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820901-C06D-9A4D-B9DB-9CE8A4A2E777}"/>
                    </a:ext>
                  </a:extLst>
                </p:cNvPr>
                <p:cNvCxnSpPr/>
                <p:nvPr/>
              </p:nvCxnSpPr>
              <p:spPr>
                <a:xfrm flipV="1">
                  <a:off x="3842900" y="2060002"/>
                  <a:ext cx="0" cy="6060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F770C60-C611-124B-8E0B-EF34DBECCA83}"/>
                    </a:ext>
                  </a:extLst>
                </p:cNvPr>
                <p:cNvCxnSpPr>
                  <a:cxnSpLocks/>
                </p:cNvCxnSpPr>
                <p:nvPr/>
              </p:nvCxnSpPr>
              <p:spPr>
                <a:xfrm flipH="1">
                  <a:off x="1372603" y="2052084"/>
                  <a:ext cx="247029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E3375EF8-2AA0-F94F-B120-0E0EC832DBCD}"/>
                  </a:ext>
                </a:extLst>
              </p:cNvPr>
              <p:cNvSpPr txBox="1"/>
              <p:nvPr/>
            </p:nvSpPr>
            <p:spPr>
              <a:xfrm>
                <a:off x="2264934" y="1728972"/>
                <a:ext cx="690917" cy="369332"/>
              </a:xfrm>
              <a:prstGeom prst="rect">
                <a:avLst/>
              </a:prstGeom>
              <a:noFill/>
            </p:spPr>
            <p:txBody>
              <a:bodyPr wrap="square" rtlCol="0">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n.s</a:t>
                </a:r>
                <a:r>
                  <a:rPr lang="en-US" dirty="0">
                    <a:latin typeface="Helvetica Neue" panose="02000503000000020004" pitchFamily="2" charset="0"/>
                    <a:ea typeface="Helvetica Neue" panose="02000503000000020004" pitchFamily="2" charset="0"/>
                    <a:cs typeface="Helvetica Neue" panose="02000503000000020004" pitchFamily="2" charset="0"/>
                  </a:rPr>
                  <a:t>.</a:t>
                </a:r>
              </a:p>
            </p:txBody>
          </p:sp>
        </p:grpSp>
      </p:grpSp>
      <p:grpSp>
        <p:nvGrpSpPr>
          <p:cNvPr id="48" name="Group 47">
            <a:extLst>
              <a:ext uri="{FF2B5EF4-FFF2-40B4-BE49-F238E27FC236}">
                <a16:creationId xmlns:a16="http://schemas.microsoft.com/office/drawing/2014/main" id="{44A2E3BF-E997-6141-832E-18A74E042220}"/>
              </a:ext>
            </a:extLst>
          </p:cNvPr>
          <p:cNvGrpSpPr/>
          <p:nvPr/>
        </p:nvGrpSpPr>
        <p:grpSpPr>
          <a:xfrm>
            <a:off x="2923301" y="2385640"/>
            <a:ext cx="2878341" cy="2959624"/>
            <a:chOff x="3072880" y="1870313"/>
            <a:chExt cx="2878341" cy="2959624"/>
          </a:xfrm>
        </p:grpSpPr>
        <p:sp>
          <p:nvSpPr>
            <p:cNvPr id="54" name="Oval 53">
              <a:extLst>
                <a:ext uri="{FF2B5EF4-FFF2-40B4-BE49-F238E27FC236}">
                  <a16:creationId xmlns:a16="http://schemas.microsoft.com/office/drawing/2014/main" id="{22EC4F15-9C0D-0340-B3B4-EE81021C424F}"/>
                </a:ext>
              </a:extLst>
            </p:cNvPr>
            <p:cNvSpPr/>
            <p:nvPr/>
          </p:nvSpPr>
          <p:spPr>
            <a:xfrm rot="19301915">
              <a:off x="3072880" y="1870313"/>
              <a:ext cx="1154717" cy="2959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C806408-198E-5E42-B62C-1D1F3580FF85}"/>
                </a:ext>
              </a:extLst>
            </p:cNvPr>
            <p:cNvSpPr/>
            <p:nvPr/>
          </p:nvSpPr>
          <p:spPr>
            <a:xfrm rot="19615695">
              <a:off x="4796504" y="1952937"/>
              <a:ext cx="1154717" cy="277236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E31F53D6-4352-A242-93C9-90B9ADE18858}"/>
              </a:ext>
            </a:extLst>
          </p:cNvPr>
          <p:cNvSpPr txBox="1"/>
          <p:nvPr/>
        </p:nvSpPr>
        <p:spPr>
          <a:xfrm>
            <a:off x="6902367" y="2712363"/>
            <a:ext cx="3066343" cy="3664080"/>
          </a:xfrm>
          <a:prstGeom prst="rect">
            <a:avLst/>
          </a:prstGeom>
          <a:noFill/>
          <a:ln>
            <a:solidFill>
              <a:schemeClr val="tx1"/>
            </a:solidFill>
          </a:ln>
        </p:spPr>
        <p:txBody>
          <a:bodyPr wrap="square" rtlCol="0">
            <a:spAutoFit/>
          </a:bodyPr>
          <a:lstStyle/>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Interaction between </a:t>
            </a:r>
          </a:p>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MA /MO-max and Stakes.</a:t>
            </a:r>
          </a:p>
          <a:p>
            <a:pPr algn="ct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MS vs. MO not </a:t>
            </a:r>
            <a:r>
              <a:rPr lang="en-US" sz="2110" dirty="0" err="1">
                <a:latin typeface="Helvetica Neue" panose="02000503000000020004" pitchFamily="2" charset="0"/>
                <a:ea typeface="Helvetica Neue" panose="02000503000000020004" pitchFamily="2" charset="0"/>
                <a:cs typeface="Helvetica Neue" panose="02000503000000020004" pitchFamily="2" charset="0"/>
              </a:rPr>
              <a:t>signf’t</a:t>
            </a: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Informativity of MS/MO significant.</a:t>
            </a:r>
          </a:p>
          <a:p>
            <a:pPr algn="ct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MS vs. MA in High Stakes not </a:t>
            </a:r>
            <a:r>
              <a:rPr lang="en-US" sz="2110" dirty="0" err="1">
                <a:latin typeface="Helvetica Neue" panose="02000503000000020004" pitchFamily="2" charset="0"/>
                <a:ea typeface="Helvetica Neue" panose="02000503000000020004" pitchFamily="2" charset="0"/>
                <a:cs typeface="Helvetica Neue" panose="02000503000000020004" pitchFamily="2" charset="0"/>
              </a:rPr>
              <a:t>signf’t</a:t>
            </a: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 name="Slide Number Placeholder 2">
            <a:extLst>
              <a:ext uri="{FF2B5EF4-FFF2-40B4-BE49-F238E27FC236}">
                <a16:creationId xmlns:a16="http://schemas.microsoft.com/office/drawing/2014/main" id="{14D9A9B6-171A-0948-BAC9-EB7A407A9865}"/>
              </a:ext>
            </a:extLst>
          </p:cNvPr>
          <p:cNvSpPr>
            <a:spLocks noGrp="1"/>
          </p:cNvSpPr>
          <p:nvPr>
            <p:ph type="sldNum" sz="quarter" idx="12"/>
          </p:nvPr>
        </p:nvSpPr>
        <p:spPr/>
        <p:txBody>
          <a:bodyPr/>
          <a:lstStyle/>
          <a:p>
            <a:fld id="{C37A6A5D-4452-2B46-A9F4-EDAA047C7BD2}" type="slidenum">
              <a:rPr lang="en-US" smtClean="0"/>
              <a:t>39</a:t>
            </a:fld>
            <a:endParaRPr lang="en-US" dirty="0"/>
          </a:p>
        </p:txBody>
      </p:sp>
      <p:grpSp>
        <p:nvGrpSpPr>
          <p:cNvPr id="9" name="Group 8">
            <a:extLst>
              <a:ext uri="{FF2B5EF4-FFF2-40B4-BE49-F238E27FC236}">
                <a16:creationId xmlns:a16="http://schemas.microsoft.com/office/drawing/2014/main" id="{F2B00F2D-150C-C146-810B-96B7A0FAA1F6}"/>
              </a:ext>
            </a:extLst>
          </p:cNvPr>
          <p:cNvGrpSpPr/>
          <p:nvPr/>
        </p:nvGrpSpPr>
        <p:grpSpPr>
          <a:xfrm>
            <a:off x="2504229" y="2533348"/>
            <a:ext cx="3653726" cy="2570085"/>
            <a:chOff x="2504229" y="2533348"/>
            <a:chExt cx="3653726" cy="2570085"/>
          </a:xfrm>
        </p:grpSpPr>
        <p:sp>
          <p:nvSpPr>
            <p:cNvPr id="38" name="Oval 37">
              <a:extLst>
                <a:ext uri="{FF2B5EF4-FFF2-40B4-BE49-F238E27FC236}">
                  <a16:creationId xmlns:a16="http://schemas.microsoft.com/office/drawing/2014/main" id="{07CA2A7D-7447-024F-BDE5-182E4AB53F65}"/>
                </a:ext>
              </a:extLst>
            </p:cNvPr>
            <p:cNvSpPr/>
            <p:nvPr/>
          </p:nvSpPr>
          <p:spPr>
            <a:xfrm rot="16200000">
              <a:off x="3406682" y="1630895"/>
              <a:ext cx="1154717" cy="2959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B948C793-62A2-7843-A147-4E0285DF987A}"/>
                </a:ext>
              </a:extLst>
            </p:cNvPr>
            <p:cNvSpPr/>
            <p:nvPr/>
          </p:nvSpPr>
          <p:spPr>
            <a:xfrm rot="16200000">
              <a:off x="4100784" y="3046263"/>
              <a:ext cx="1154717" cy="2959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a:extLst>
              <a:ext uri="{FF2B5EF4-FFF2-40B4-BE49-F238E27FC236}">
                <a16:creationId xmlns:a16="http://schemas.microsoft.com/office/drawing/2014/main" id="{226241CC-995A-014B-9665-BD47CE08AFBF}"/>
              </a:ext>
            </a:extLst>
          </p:cNvPr>
          <p:cNvGrpSpPr/>
          <p:nvPr/>
        </p:nvGrpSpPr>
        <p:grpSpPr>
          <a:xfrm>
            <a:off x="7489292" y="210505"/>
            <a:ext cx="2122641" cy="2239733"/>
            <a:chOff x="6987554" y="1883122"/>
            <a:chExt cx="2850228" cy="3341143"/>
          </a:xfrm>
        </p:grpSpPr>
        <p:sp>
          <p:nvSpPr>
            <p:cNvPr id="61" name="TextBox 60">
              <a:extLst>
                <a:ext uri="{FF2B5EF4-FFF2-40B4-BE49-F238E27FC236}">
                  <a16:creationId xmlns:a16="http://schemas.microsoft.com/office/drawing/2014/main" id="{160F7A16-EB19-A249-BC65-8DDE52091B5E}"/>
                </a:ext>
              </a:extLst>
            </p:cNvPr>
            <p:cNvSpPr txBox="1"/>
            <p:nvPr/>
          </p:nvSpPr>
          <p:spPr>
            <a:xfrm>
              <a:off x="6997377" y="1883122"/>
              <a:ext cx="2840405" cy="525225"/>
            </a:xfrm>
            <a:prstGeom prst="rect">
              <a:avLst/>
            </a:prstGeom>
            <a:noFill/>
            <a:ln>
              <a:solidFill>
                <a:schemeClr val="tx1"/>
              </a:solidFill>
            </a:ln>
          </p:spPr>
          <p:txBody>
            <a:bodyPr wrap="square" rtlCol="0">
              <a:spAutoFit/>
            </a:bodyPr>
            <a:lstStyle/>
            <a:p>
              <a:pPr algn="ctr"/>
              <a:r>
                <a:rPr lang="en-US" sz="1688" b="1" dirty="0">
                  <a:latin typeface="Helvetica Neue" panose="02000503000000020004" pitchFamily="2" charset="0"/>
                  <a:ea typeface="Helvetica Neue" panose="02000503000000020004" pitchFamily="2" charset="0"/>
                  <a:cs typeface="Helvetica Neue" panose="02000503000000020004" pitchFamily="2" charset="0"/>
                </a:rPr>
                <a:t>Max Informative</a:t>
              </a:r>
            </a:p>
          </p:txBody>
        </p:sp>
        <p:sp>
          <p:nvSpPr>
            <p:cNvPr id="62" name="TextBox 61">
              <a:extLst>
                <a:ext uri="{FF2B5EF4-FFF2-40B4-BE49-F238E27FC236}">
                  <a16:creationId xmlns:a16="http://schemas.microsoft.com/office/drawing/2014/main" id="{5AF56135-B89E-4846-9CE0-337421B6E945}"/>
                </a:ext>
              </a:extLst>
            </p:cNvPr>
            <p:cNvSpPr txBox="1"/>
            <p:nvPr/>
          </p:nvSpPr>
          <p:spPr>
            <a:xfrm>
              <a:off x="6987554" y="4699040"/>
              <a:ext cx="2840405" cy="525225"/>
            </a:xfrm>
            <a:prstGeom prst="rect">
              <a:avLst/>
            </a:prstGeom>
            <a:noFill/>
            <a:ln>
              <a:solidFill>
                <a:schemeClr val="tx1"/>
              </a:solidFill>
            </a:ln>
          </p:spPr>
          <p:txBody>
            <a:bodyPr wrap="square" rtlCol="0">
              <a:spAutoFit/>
            </a:bodyPr>
            <a:lstStyle/>
            <a:p>
              <a:pPr algn="ctr"/>
              <a:r>
                <a:rPr lang="en-US" sz="1688" b="1" dirty="0">
                  <a:latin typeface="Helvetica Neue" panose="02000503000000020004" pitchFamily="2" charset="0"/>
                  <a:ea typeface="Helvetica Neue" panose="02000503000000020004" pitchFamily="2" charset="0"/>
                  <a:cs typeface="Helvetica Neue" panose="02000503000000020004" pitchFamily="2" charset="0"/>
                </a:rPr>
                <a:t>Min Informative</a:t>
              </a:r>
            </a:p>
          </p:txBody>
        </p:sp>
        <p:sp>
          <p:nvSpPr>
            <p:cNvPr id="63" name="TextBox 62">
              <a:extLst>
                <a:ext uri="{FF2B5EF4-FFF2-40B4-BE49-F238E27FC236}">
                  <a16:creationId xmlns:a16="http://schemas.microsoft.com/office/drawing/2014/main" id="{F9A63F88-0A30-7E42-9240-8B6B1A0C009C}"/>
                </a:ext>
              </a:extLst>
            </p:cNvPr>
            <p:cNvSpPr txBox="1"/>
            <p:nvPr/>
          </p:nvSpPr>
          <p:spPr>
            <a:xfrm>
              <a:off x="7304852" y="2394897"/>
              <a:ext cx="2225455" cy="2247626"/>
            </a:xfrm>
            <a:prstGeom prst="rect">
              <a:avLst/>
            </a:prstGeom>
            <a:noFill/>
            <a:ln>
              <a:noFill/>
            </a:ln>
          </p:spPr>
          <p:txBody>
            <a:bodyPr wrap="square" rtlCol="0">
              <a:spAutoFit/>
            </a:bodyPr>
            <a:lstStyle/>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ABCDE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AB</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A</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DE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p:txBody>
        </p:sp>
      </p:grpSp>
      <p:sp>
        <p:nvSpPr>
          <p:cNvPr id="65" name="TextBox 64">
            <a:extLst>
              <a:ext uri="{FF2B5EF4-FFF2-40B4-BE49-F238E27FC236}">
                <a16:creationId xmlns:a16="http://schemas.microsoft.com/office/drawing/2014/main" id="{1E7F798C-5393-FE4C-BAA1-C2DF00BB0B82}"/>
              </a:ext>
            </a:extLst>
          </p:cNvPr>
          <p:cNvSpPr txBox="1"/>
          <p:nvPr/>
        </p:nvSpPr>
        <p:spPr>
          <a:xfrm>
            <a:off x="2444889" y="6162562"/>
            <a:ext cx="2137947" cy="477054"/>
          </a:xfrm>
          <a:prstGeom prst="rect">
            <a:avLst/>
          </a:prstGeom>
          <a:noFill/>
        </p:spPr>
        <p:txBody>
          <a:bodyPr wrap="square" rtlCol="0">
            <a:spAutoFit/>
          </a:bodyPr>
          <a:lstStyle/>
          <a:p>
            <a:pPr algn="ctr"/>
            <a:r>
              <a:rPr lang="en-US" sz="2500" dirty="0">
                <a:latin typeface="Times New Roman" panose="02020603050405020304" pitchFamily="18" charset="0"/>
                <a:cs typeface="Times New Roman" panose="02020603050405020304" pitchFamily="18" charset="0"/>
              </a:rPr>
              <a:t>Answer</a:t>
            </a:r>
          </a:p>
        </p:txBody>
      </p:sp>
      <p:sp>
        <p:nvSpPr>
          <p:cNvPr id="66" name="Rectangle 65">
            <a:extLst>
              <a:ext uri="{FF2B5EF4-FFF2-40B4-BE49-F238E27FC236}">
                <a16:creationId xmlns:a16="http://schemas.microsoft.com/office/drawing/2014/main" id="{92ED8B24-F428-A245-B178-64598DB55C25}"/>
              </a:ext>
            </a:extLst>
          </p:cNvPr>
          <p:cNvSpPr/>
          <p:nvPr/>
        </p:nvSpPr>
        <p:spPr>
          <a:xfrm>
            <a:off x="1417660" y="5646458"/>
            <a:ext cx="5019614" cy="9931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68050AFD-DDE1-6B4D-8487-06ECA9975A0B}"/>
              </a:ext>
            </a:extLst>
          </p:cNvPr>
          <p:cNvGrpSpPr/>
          <p:nvPr/>
        </p:nvGrpSpPr>
        <p:grpSpPr>
          <a:xfrm>
            <a:off x="2457319" y="5675867"/>
            <a:ext cx="3855767" cy="963749"/>
            <a:chOff x="3261330" y="5479365"/>
            <a:chExt cx="3855767" cy="963749"/>
          </a:xfrm>
        </p:grpSpPr>
        <p:sp>
          <p:nvSpPr>
            <p:cNvPr id="68" name="TextBox 67">
              <a:extLst>
                <a:ext uri="{FF2B5EF4-FFF2-40B4-BE49-F238E27FC236}">
                  <a16:creationId xmlns:a16="http://schemas.microsoft.com/office/drawing/2014/main" id="{D5907C95-D9B9-7043-BB12-4387653DFB8E}"/>
                </a:ext>
              </a:extLst>
            </p:cNvPr>
            <p:cNvSpPr txBox="1"/>
            <p:nvPr/>
          </p:nvSpPr>
          <p:spPr>
            <a:xfrm>
              <a:off x="5975815" y="5479365"/>
              <a:ext cx="1141282"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MS-</a:t>
              </a:r>
              <a:r>
                <a:rPr lang="en-US" sz="2194" b="1" dirty="0">
                  <a:solidFill>
                    <a:srgbClr val="000000"/>
                  </a:solidFill>
                  <a:latin typeface="Andale Mono" panose="020B0509000000000004" pitchFamily="49" charset="0"/>
                </a:rPr>
                <a:t>MIN</a:t>
              </a:r>
            </a:p>
          </p:txBody>
        </p:sp>
        <p:sp>
          <p:nvSpPr>
            <p:cNvPr id="69" name="TextBox 68">
              <a:extLst>
                <a:ext uri="{FF2B5EF4-FFF2-40B4-BE49-F238E27FC236}">
                  <a16:creationId xmlns:a16="http://schemas.microsoft.com/office/drawing/2014/main" id="{B7B65E5D-BDEC-904F-903B-3A880BC599B9}"/>
                </a:ext>
              </a:extLst>
            </p:cNvPr>
            <p:cNvSpPr txBox="1"/>
            <p:nvPr/>
          </p:nvSpPr>
          <p:spPr>
            <a:xfrm>
              <a:off x="4282478" y="5505199"/>
              <a:ext cx="987913" cy="921722"/>
            </a:xfrm>
            <a:prstGeom prst="rect">
              <a:avLst/>
            </a:prstGeom>
            <a:noFill/>
          </p:spPr>
          <p:txBody>
            <a:bodyPr wrap="square" rtlCol="0">
              <a:spAutoFit/>
            </a:bodyPr>
            <a:lstStyle/>
            <a:p>
              <a:pPr algn="ctr"/>
              <a:r>
                <a:rPr lang="en-US" sz="2194" b="1" dirty="0">
                  <a:solidFill>
                    <a:srgbClr val="B9B3F4"/>
                  </a:solidFill>
                  <a:latin typeface="Andale Mono" panose="020B0509000000000004" pitchFamily="49" charset="0"/>
                </a:rPr>
                <a:t>MO-</a:t>
              </a:r>
              <a:r>
                <a:rPr lang="en-US" sz="2194" b="1" dirty="0">
                  <a:solidFill>
                    <a:srgbClr val="000000"/>
                  </a:solidFill>
                  <a:latin typeface="Andale Mono" panose="020B0509000000000004" pitchFamily="49" charset="0"/>
                </a:rPr>
                <a:t>MIN</a:t>
              </a:r>
            </a:p>
          </p:txBody>
        </p:sp>
        <p:sp>
          <p:nvSpPr>
            <p:cNvPr id="70" name="TextBox 69">
              <a:extLst>
                <a:ext uri="{FF2B5EF4-FFF2-40B4-BE49-F238E27FC236}">
                  <a16:creationId xmlns:a16="http://schemas.microsoft.com/office/drawing/2014/main" id="{92F58483-5149-5346-A48B-B78CD5EECD69}"/>
                </a:ext>
              </a:extLst>
            </p:cNvPr>
            <p:cNvSpPr txBox="1"/>
            <p:nvPr/>
          </p:nvSpPr>
          <p:spPr>
            <a:xfrm>
              <a:off x="3261330" y="5521392"/>
              <a:ext cx="1130798"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MO-</a:t>
              </a:r>
              <a:r>
                <a:rPr lang="en-US" sz="2194" b="1" dirty="0">
                  <a:solidFill>
                    <a:srgbClr val="000000"/>
                  </a:solidFill>
                  <a:latin typeface="Andale Mono" panose="020B0509000000000004" pitchFamily="49" charset="0"/>
                </a:rPr>
                <a:t>MAX</a:t>
              </a:r>
            </a:p>
          </p:txBody>
        </p:sp>
        <p:sp>
          <p:nvSpPr>
            <p:cNvPr id="71" name="TextBox 70">
              <a:extLst>
                <a:ext uri="{FF2B5EF4-FFF2-40B4-BE49-F238E27FC236}">
                  <a16:creationId xmlns:a16="http://schemas.microsoft.com/office/drawing/2014/main" id="{C43AAB0E-CED8-9147-961C-078B6BAB4BBF}"/>
                </a:ext>
              </a:extLst>
            </p:cNvPr>
            <p:cNvSpPr txBox="1"/>
            <p:nvPr/>
          </p:nvSpPr>
          <p:spPr>
            <a:xfrm>
              <a:off x="5138940" y="5506421"/>
              <a:ext cx="1013372"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MS-</a:t>
              </a:r>
              <a:r>
                <a:rPr lang="en-US" sz="2194" b="1" dirty="0">
                  <a:solidFill>
                    <a:srgbClr val="000000"/>
                  </a:solidFill>
                  <a:latin typeface="Andale Mono" panose="020B0509000000000004" pitchFamily="49" charset="0"/>
                </a:rPr>
                <a:t>MAX</a:t>
              </a:r>
            </a:p>
          </p:txBody>
        </p:sp>
      </p:grpSp>
      <p:sp>
        <p:nvSpPr>
          <p:cNvPr id="64" name="TextBox 63">
            <a:extLst>
              <a:ext uri="{FF2B5EF4-FFF2-40B4-BE49-F238E27FC236}">
                <a16:creationId xmlns:a16="http://schemas.microsoft.com/office/drawing/2014/main" id="{FAFE682C-7953-194A-ADD8-EC3BA913E04E}"/>
              </a:ext>
            </a:extLst>
          </p:cNvPr>
          <p:cNvSpPr txBox="1"/>
          <p:nvPr/>
        </p:nvSpPr>
        <p:spPr>
          <a:xfrm>
            <a:off x="1475312" y="5747415"/>
            <a:ext cx="1033939" cy="429990"/>
          </a:xfrm>
          <a:prstGeom prst="rect">
            <a:avLst/>
          </a:prstGeom>
          <a:noFill/>
          <a:ln>
            <a:noFill/>
          </a:ln>
        </p:spPr>
        <p:txBody>
          <a:bodyPr wrap="square" rtlCol="0">
            <a:spAutoFit/>
          </a:bodyPr>
          <a:lstStyle/>
          <a:p>
            <a:pPr algn="ctr"/>
            <a:r>
              <a:rPr lang="en-US" sz="2194" b="1" dirty="0">
                <a:solidFill>
                  <a:srgbClr val="FFB1AB"/>
                </a:solidFill>
                <a:latin typeface="Andale Mono" panose="020B0509000000000004" pitchFamily="49" charset="0"/>
              </a:rPr>
              <a:t>MA</a:t>
            </a:r>
          </a:p>
        </p:txBody>
      </p:sp>
      <p:grpSp>
        <p:nvGrpSpPr>
          <p:cNvPr id="72" name="Group 71">
            <a:extLst>
              <a:ext uri="{FF2B5EF4-FFF2-40B4-BE49-F238E27FC236}">
                <a16:creationId xmlns:a16="http://schemas.microsoft.com/office/drawing/2014/main" id="{0B5A9B2F-C150-4B41-A256-D7AFB2F57825}"/>
              </a:ext>
            </a:extLst>
          </p:cNvPr>
          <p:cNvGrpSpPr/>
          <p:nvPr/>
        </p:nvGrpSpPr>
        <p:grpSpPr>
          <a:xfrm>
            <a:off x="9108867" y="581180"/>
            <a:ext cx="1038985" cy="1385912"/>
            <a:chOff x="7736171" y="2262858"/>
            <a:chExt cx="1038985" cy="1524503"/>
          </a:xfrm>
        </p:grpSpPr>
        <p:sp>
          <p:nvSpPr>
            <p:cNvPr id="73" name="TextBox 72">
              <a:extLst>
                <a:ext uri="{FF2B5EF4-FFF2-40B4-BE49-F238E27FC236}">
                  <a16:creationId xmlns:a16="http://schemas.microsoft.com/office/drawing/2014/main" id="{E4D68573-21FD-D14D-AC09-76576D02726F}"/>
                </a:ext>
              </a:extLst>
            </p:cNvPr>
            <p:cNvSpPr txBox="1"/>
            <p:nvPr/>
          </p:nvSpPr>
          <p:spPr>
            <a:xfrm>
              <a:off x="7736172" y="2262858"/>
              <a:ext cx="569312"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74" name="TextBox 73">
              <a:extLst>
                <a:ext uri="{FF2B5EF4-FFF2-40B4-BE49-F238E27FC236}">
                  <a16:creationId xmlns:a16="http://schemas.microsoft.com/office/drawing/2014/main" id="{2F800F2A-F77E-F940-8096-88CE03A20F13}"/>
                </a:ext>
              </a:extLst>
            </p:cNvPr>
            <p:cNvSpPr txBox="1"/>
            <p:nvPr/>
          </p:nvSpPr>
          <p:spPr>
            <a:xfrm>
              <a:off x="7736171" y="2559345"/>
              <a:ext cx="908975"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MS-MAX</a:t>
              </a:r>
            </a:p>
          </p:txBody>
        </p:sp>
        <p:sp>
          <p:nvSpPr>
            <p:cNvPr id="75" name="TextBox 74">
              <a:extLst>
                <a:ext uri="{FF2B5EF4-FFF2-40B4-BE49-F238E27FC236}">
                  <a16:creationId xmlns:a16="http://schemas.microsoft.com/office/drawing/2014/main" id="{4CF81FED-5E18-EE44-BEA8-B9862186D7E4}"/>
                </a:ext>
              </a:extLst>
            </p:cNvPr>
            <p:cNvSpPr txBox="1"/>
            <p:nvPr/>
          </p:nvSpPr>
          <p:spPr>
            <a:xfrm>
              <a:off x="7736172" y="2855832"/>
              <a:ext cx="1038984"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MO-MAX</a:t>
              </a:r>
            </a:p>
          </p:txBody>
        </p:sp>
        <p:sp>
          <p:nvSpPr>
            <p:cNvPr id="76" name="TextBox 75">
              <a:extLst>
                <a:ext uri="{FF2B5EF4-FFF2-40B4-BE49-F238E27FC236}">
                  <a16:creationId xmlns:a16="http://schemas.microsoft.com/office/drawing/2014/main" id="{79B4AD94-1801-5242-888A-210D40444190}"/>
                </a:ext>
              </a:extLst>
            </p:cNvPr>
            <p:cNvSpPr txBox="1"/>
            <p:nvPr/>
          </p:nvSpPr>
          <p:spPr>
            <a:xfrm>
              <a:off x="7736172" y="3152319"/>
              <a:ext cx="1038984"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MS-MIN</a:t>
              </a:r>
            </a:p>
          </p:txBody>
        </p:sp>
        <p:sp>
          <p:nvSpPr>
            <p:cNvPr id="77" name="TextBox 76">
              <a:extLst>
                <a:ext uri="{FF2B5EF4-FFF2-40B4-BE49-F238E27FC236}">
                  <a16:creationId xmlns:a16="http://schemas.microsoft.com/office/drawing/2014/main" id="{E3485E58-9EE1-9342-8810-E8FEC580449A}"/>
                </a:ext>
              </a:extLst>
            </p:cNvPr>
            <p:cNvSpPr txBox="1"/>
            <p:nvPr/>
          </p:nvSpPr>
          <p:spPr>
            <a:xfrm>
              <a:off x="7736172" y="3448806"/>
              <a:ext cx="1025052"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MO-MIN</a:t>
              </a:r>
            </a:p>
          </p:txBody>
        </p:sp>
      </p:grpSp>
    </p:spTree>
    <p:extLst>
      <p:ext uri="{BB962C8B-B14F-4D97-AF65-F5344CB8AC3E}">
        <p14:creationId xmlns:p14="http://schemas.microsoft.com/office/powerpoint/2010/main" val="357180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6">
                                            <p:bg/>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8"/>
                                        </p:tgtEl>
                                        <p:attrNameLst>
                                          <p:attrName>style.visibility</p:attrName>
                                        </p:attrNameLst>
                                      </p:cBhvr>
                                      <p:to>
                                        <p:strVal val="hidden"/>
                                      </p:to>
                                    </p:set>
                                  </p:childTnLst>
                                </p:cTn>
                              </p:par>
                              <p:par>
                                <p:cTn id="39" presetID="1" presetClass="exit"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6" grpId="0" animBg="1"/>
      <p:bldP spid="28" grpId="0" animBg="1"/>
      <p:bldP spid="28" grpId="1" animBg="1"/>
      <p:bldP spid="27" grpId="0" animBg="1"/>
      <p:bldP spid="6" grpId="0" uiExpand="1" build="allAtOnce"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DCA70-ECFE-FB43-A679-4B3A2AA68C6E}"/>
              </a:ext>
            </a:extLst>
          </p:cNvPr>
          <p:cNvSpPr>
            <a:spLocks noGrp="1"/>
          </p:cNvSpPr>
          <p:nvPr>
            <p:ph type="title"/>
          </p:nvPr>
        </p:nvSpPr>
        <p:spPr>
          <a:xfrm>
            <a:off x="521328" y="538473"/>
            <a:ext cx="8872538" cy="1325563"/>
          </a:xfrm>
        </p:spPr>
        <p:txBody>
          <a:bodyPr/>
          <a:lstStyle/>
          <a:p>
            <a:r>
              <a:rPr lang="en-US" b="1" dirty="0">
                <a:solidFill>
                  <a:schemeClr val="bg1">
                    <a:lumMod val="50000"/>
                  </a:schemeClr>
                </a:solidFill>
              </a:rPr>
              <a:t>Today’s talk</a:t>
            </a:r>
          </a:p>
        </p:txBody>
      </p:sp>
      <p:sp>
        <p:nvSpPr>
          <p:cNvPr id="3" name="Content Placeholder 2">
            <a:extLst>
              <a:ext uri="{FF2B5EF4-FFF2-40B4-BE49-F238E27FC236}">
                <a16:creationId xmlns:a16="http://schemas.microsoft.com/office/drawing/2014/main" id="{954726E9-FE67-3741-B242-54AE5FE8CE07}"/>
              </a:ext>
            </a:extLst>
          </p:cNvPr>
          <p:cNvSpPr>
            <a:spLocks noGrp="1"/>
          </p:cNvSpPr>
          <p:nvPr>
            <p:ph idx="1"/>
          </p:nvPr>
        </p:nvSpPr>
        <p:spPr>
          <a:xfrm>
            <a:off x="911363" y="2144110"/>
            <a:ext cx="8482503" cy="4025462"/>
          </a:xfrm>
        </p:spPr>
        <p:txBody>
          <a:bodyPr>
            <a:noAutofit/>
          </a:bodyPr>
          <a:lstStyle/>
          <a:p>
            <a:pPr marL="457200" indent="-457200">
              <a:buAutoNum type="alphaUcPeriod"/>
            </a:pPr>
            <a:r>
              <a:rPr lang="en-US" b="1" dirty="0">
                <a:latin typeface="Helvetica Neue" panose="02000503000000020004" pitchFamily="2" charset="0"/>
                <a:ea typeface="Helvetica Neue" panose="02000503000000020004" pitchFamily="2" charset="0"/>
                <a:cs typeface="Helvetica Neue" panose="02000503000000020004" pitchFamily="2" charset="0"/>
              </a:rPr>
              <a:t>A tale of two theories </a:t>
            </a:r>
            <a:r>
              <a:rPr lang="en-US" dirty="0">
                <a:latin typeface="Helvetica Neue" panose="02000503000000020004" pitchFamily="2" charset="0"/>
                <a:ea typeface="Helvetica Neue" panose="02000503000000020004" pitchFamily="2" charset="0"/>
                <a:cs typeface="Helvetica Neue" panose="02000503000000020004" pitchFamily="2" charset="0"/>
              </a:rPr>
              <a:t>| Form vs. Goal</a:t>
            </a:r>
          </a:p>
          <a:p>
            <a:pPr marL="457200" indent="-457200">
              <a:buAutoNum type="alphaUcPeriod"/>
            </a:pPr>
            <a:r>
              <a:rPr lang="en-US" b="1" dirty="0">
                <a:latin typeface="Helvetica Neue" panose="02000503000000020004" pitchFamily="2" charset="0"/>
                <a:ea typeface="Helvetica Neue" panose="02000503000000020004" pitchFamily="2" charset="0"/>
                <a:cs typeface="Helvetica Neue" panose="02000503000000020004" pitchFamily="2" charset="0"/>
              </a:rPr>
              <a:t>Generalizing MS </a:t>
            </a:r>
            <a:r>
              <a:rPr lang="en-US" dirty="0">
                <a:latin typeface="Helvetica Neue" panose="02000503000000020004" pitchFamily="2" charset="0"/>
                <a:ea typeface="Helvetica Neue" panose="02000503000000020004" pitchFamily="2" charset="0"/>
                <a:cs typeface="Helvetica Neue" panose="02000503000000020004" pitchFamily="2" charset="0"/>
              </a:rPr>
              <a:t>| Considering more questions</a:t>
            </a:r>
          </a:p>
          <a:p>
            <a:pPr marL="457200" indent="-457200">
              <a:buFont typeface="+mj-lt"/>
              <a:buAutoNum type="alphaUcPeriod" startAt="3"/>
            </a:pPr>
            <a:r>
              <a:rPr lang="en-US" b="1" dirty="0">
                <a:latin typeface="Helvetica Neue" panose="02000503000000020004" pitchFamily="2" charset="0"/>
                <a:ea typeface="Helvetica Neue" panose="02000503000000020004" pitchFamily="2" charset="0"/>
                <a:cs typeface="Helvetica Neue" panose="02000503000000020004" pitchFamily="2" charset="0"/>
              </a:rPr>
              <a:t>Whither exhaustivity? </a:t>
            </a: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b="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(Non-)exhaustivity and the speaker-hearer dynamic</a:t>
            </a:r>
          </a:p>
          <a:p>
            <a:pPr marL="457200" indent="-457200">
              <a:buFont typeface="+mj-lt"/>
              <a:buAutoNum type="alphaUcPeriod" startAt="4"/>
            </a:pPr>
            <a:r>
              <a:rPr lang="en-US" b="1" dirty="0">
                <a:latin typeface="Helvetica Neue" panose="02000503000000020004" pitchFamily="2" charset="0"/>
                <a:ea typeface="Helvetica Neue" panose="02000503000000020004" pitchFamily="2" charset="0"/>
                <a:cs typeface="Helvetica Neue" panose="02000503000000020004" pitchFamily="2" charset="0"/>
              </a:rPr>
              <a:t>Hearer preferences </a:t>
            </a:r>
            <a:r>
              <a:rPr lang="en-US" dirty="0">
                <a:latin typeface="Helvetica Neue" panose="02000503000000020004" pitchFamily="2" charset="0"/>
                <a:ea typeface="Helvetica Neue" panose="02000503000000020004" pitchFamily="2" charset="0"/>
                <a:cs typeface="Helvetica Neue" panose="02000503000000020004" pitchFamily="2" charset="0"/>
              </a:rPr>
              <a:t>| Diagnosing (non-) exhaustivity resolution </a:t>
            </a:r>
          </a:p>
          <a:p>
            <a:pPr marL="457200" indent="-457200">
              <a:buFont typeface="+mj-lt"/>
              <a:buAutoNum type="alphaUcPeriod" startAt="4"/>
            </a:pPr>
            <a:r>
              <a:rPr lang="en-US" b="1" dirty="0">
                <a:latin typeface="Helvetica Neue" panose="02000503000000020004" pitchFamily="2" charset="0"/>
                <a:ea typeface="Helvetica Neue" panose="02000503000000020004" pitchFamily="2" charset="0"/>
                <a:cs typeface="Helvetica Neue" panose="02000503000000020004" pitchFamily="2" charset="0"/>
              </a:rPr>
              <a:t>Whither semantics? </a:t>
            </a:r>
            <a:r>
              <a:rPr lang="en-US" dirty="0">
                <a:latin typeface="Helvetica Neue" panose="02000503000000020004" pitchFamily="2" charset="0"/>
                <a:ea typeface="Helvetica Neue" panose="02000503000000020004" pitchFamily="2" charset="0"/>
                <a:cs typeface="Helvetica Neue" panose="02000503000000020004" pitchFamily="2" charset="0"/>
              </a:rPr>
              <a:t>| Underlying grammar </a:t>
            </a:r>
          </a:p>
        </p:txBody>
      </p:sp>
      <p:sp>
        <p:nvSpPr>
          <p:cNvPr id="5" name="Slide Number Placeholder 4">
            <a:extLst>
              <a:ext uri="{FF2B5EF4-FFF2-40B4-BE49-F238E27FC236}">
                <a16:creationId xmlns:a16="http://schemas.microsoft.com/office/drawing/2014/main" id="{BC646B3B-F3A1-4447-951E-1C0149E66F73}"/>
              </a:ext>
            </a:extLst>
          </p:cNvPr>
          <p:cNvSpPr>
            <a:spLocks noGrp="1"/>
          </p:cNvSpPr>
          <p:nvPr>
            <p:ph type="sldNum" sz="quarter" idx="12"/>
          </p:nvPr>
        </p:nvSpPr>
        <p:spPr/>
        <p:txBody>
          <a:bodyPr/>
          <a:lstStyle/>
          <a:p>
            <a:fld id="{C37A6A5D-4452-2B46-A9F4-EDAA047C7BD2}" type="slidenum">
              <a:rPr lang="en-US" smtClean="0"/>
              <a:t>4</a:t>
            </a:fld>
            <a:endParaRPr lang="en-US"/>
          </a:p>
        </p:txBody>
      </p:sp>
    </p:spTree>
    <p:extLst>
      <p:ext uri="{BB962C8B-B14F-4D97-AF65-F5344CB8AC3E}">
        <p14:creationId xmlns:p14="http://schemas.microsoft.com/office/powerpoint/2010/main" val="32549578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A7C3A-3C72-8D48-BCDE-58897A6D4D19}"/>
              </a:ext>
            </a:extLst>
          </p:cNvPr>
          <p:cNvSpPr>
            <a:spLocks noGrp="1"/>
          </p:cNvSpPr>
          <p:nvPr>
            <p:ph type="title"/>
          </p:nvPr>
        </p:nvSpPr>
        <p:spPr/>
        <p:txBody>
          <a:bodyPr/>
          <a:lstStyle/>
          <a:p>
            <a:r>
              <a:rPr lang="en-US" dirty="0"/>
              <a:t>Finite Clauses</a:t>
            </a:r>
          </a:p>
        </p:txBody>
      </p:sp>
      <p:sp>
        <p:nvSpPr>
          <p:cNvPr id="3" name="Content Placeholder 2">
            <a:extLst>
              <a:ext uri="{FF2B5EF4-FFF2-40B4-BE49-F238E27FC236}">
                <a16:creationId xmlns:a16="http://schemas.microsoft.com/office/drawing/2014/main" id="{9920109F-ECD0-6C4B-8F12-FD4CC70C9746}"/>
              </a:ext>
            </a:extLst>
          </p:cNvPr>
          <p:cNvSpPr>
            <a:spLocks noGrp="1"/>
          </p:cNvSpPr>
          <p:nvPr>
            <p:ph idx="1"/>
          </p:nvPr>
        </p:nvSpPr>
        <p:spPr>
          <a:xfrm>
            <a:off x="-677422" y="1382923"/>
            <a:ext cx="8872538" cy="655033"/>
          </a:xfrm>
        </p:spPr>
        <p:txBody>
          <a:bodyPr/>
          <a:lstStyle/>
          <a:p>
            <a:pPr marL="0" indent="0" algn="ctr">
              <a:buNone/>
            </a:pPr>
            <a:r>
              <a:rPr lang="en-US" dirty="0">
                <a:latin typeface="Andale Mono" panose="020B0509000000000004" pitchFamily="49" charset="0"/>
              </a:rPr>
              <a:t>Who knows where Dana ate out?</a:t>
            </a:r>
          </a:p>
        </p:txBody>
      </p:sp>
      <p:pic>
        <p:nvPicPr>
          <p:cNvPr id="5" name="Picture 4">
            <a:extLst>
              <a:ext uri="{FF2B5EF4-FFF2-40B4-BE49-F238E27FC236}">
                <a16:creationId xmlns:a16="http://schemas.microsoft.com/office/drawing/2014/main" id="{B636FB4D-2805-4E40-8E00-000B0924FB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142" y="2164221"/>
            <a:ext cx="6544777" cy="3636419"/>
          </a:xfrm>
          <a:prstGeom prst="rect">
            <a:avLst/>
          </a:prstGeom>
        </p:spPr>
      </p:pic>
      <p:sp>
        <p:nvSpPr>
          <p:cNvPr id="12" name="Rectangle 11">
            <a:extLst>
              <a:ext uri="{FF2B5EF4-FFF2-40B4-BE49-F238E27FC236}">
                <a16:creationId xmlns:a16="http://schemas.microsoft.com/office/drawing/2014/main" id="{CD30088F-0DF4-004B-B1EC-D4FCA3E53C54}"/>
              </a:ext>
            </a:extLst>
          </p:cNvPr>
          <p:cNvSpPr/>
          <p:nvPr/>
        </p:nvSpPr>
        <p:spPr>
          <a:xfrm>
            <a:off x="1721326" y="2254376"/>
            <a:ext cx="2068651" cy="34560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8" name="TextBox 27">
            <a:extLst>
              <a:ext uri="{FF2B5EF4-FFF2-40B4-BE49-F238E27FC236}">
                <a16:creationId xmlns:a16="http://schemas.microsoft.com/office/drawing/2014/main" id="{FC765F4A-2714-A24C-8701-D0E1BD8B5541}"/>
              </a:ext>
            </a:extLst>
          </p:cNvPr>
          <p:cNvSpPr txBox="1"/>
          <p:nvPr/>
        </p:nvSpPr>
        <p:spPr>
          <a:xfrm>
            <a:off x="1684326" y="5771710"/>
            <a:ext cx="1033939" cy="429990"/>
          </a:xfrm>
          <a:prstGeom prst="rect">
            <a:avLst/>
          </a:prstGeom>
          <a:noFill/>
          <a:ln>
            <a:noFill/>
          </a:ln>
        </p:spPr>
        <p:txBody>
          <a:bodyPr wrap="square" rtlCol="0">
            <a:spAutoFit/>
          </a:bodyPr>
          <a:lstStyle/>
          <a:p>
            <a:pPr algn="ctr"/>
            <a:r>
              <a:rPr lang="en-US" sz="2194" b="1" dirty="0">
                <a:solidFill>
                  <a:srgbClr val="FFB1AB"/>
                </a:solidFill>
                <a:latin typeface="Andale Mono" panose="020B0509000000000004" pitchFamily="49" charset="0"/>
              </a:rPr>
              <a:t>MA</a:t>
            </a:r>
          </a:p>
        </p:txBody>
      </p:sp>
      <p:sp>
        <p:nvSpPr>
          <p:cNvPr id="47" name="Slide Number Placeholder 46">
            <a:extLst>
              <a:ext uri="{FF2B5EF4-FFF2-40B4-BE49-F238E27FC236}">
                <a16:creationId xmlns:a16="http://schemas.microsoft.com/office/drawing/2014/main" id="{D23683B6-E420-DE4F-86DE-F9215288F656}"/>
              </a:ext>
            </a:extLst>
          </p:cNvPr>
          <p:cNvSpPr>
            <a:spLocks noGrp="1"/>
          </p:cNvSpPr>
          <p:nvPr>
            <p:ph type="sldNum" sz="quarter" idx="12"/>
          </p:nvPr>
        </p:nvSpPr>
        <p:spPr/>
        <p:txBody>
          <a:bodyPr/>
          <a:lstStyle/>
          <a:p>
            <a:fld id="{FEB9F926-EAA6-3E43-AD95-B802FED0C1D7}" type="slidenum">
              <a:rPr lang="en-US" smtClean="0"/>
              <a:t>40</a:t>
            </a:fld>
            <a:endParaRPr lang="en-US" dirty="0"/>
          </a:p>
        </p:txBody>
      </p:sp>
      <p:grpSp>
        <p:nvGrpSpPr>
          <p:cNvPr id="8" name="Group 7">
            <a:extLst>
              <a:ext uri="{FF2B5EF4-FFF2-40B4-BE49-F238E27FC236}">
                <a16:creationId xmlns:a16="http://schemas.microsoft.com/office/drawing/2014/main" id="{F5F4EE5D-DF9E-1848-B186-3B0527005DC5}"/>
              </a:ext>
            </a:extLst>
          </p:cNvPr>
          <p:cNvGrpSpPr/>
          <p:nvPr/>
        </p:nvGrpSpPr>
        <p:grpSpPr>
          <a:xfrm>
            <a:off x="2187494" y="2650085"/>
            <a:ext cx="1041990" cy="369332"/>
            <a:chOff x="3136605" y="2020186"/>
            <a:chExt cx="1041990" cy="369332"/>
          </a:xfrm>
        </p:grpSpPr>
        <p:cxnSp>
          <p:nvCxnSpPr>
            <p:cNvPr id="6" name="Straight Connector 5">
              <a:extLst>
                <a:ext uri="{FF2B5EF4-FFF2-40B4-BE49-F238E27FC236}">
                  <a16:creationId xmlns:a16="http://schemas.microsoft.com/office/drawing/2014/main" id="{5851B151-3980-C74F-845D-051B2C3E0E89}"/>
                </a:ext>
              </a:extLst>
            </p:cNvPr>
            <p:cNvCxnSpPr/>
            <p:nvPr/>
          </p:nvCxnSpPr>
          <p:spPr>
            <a:xfrm>
              <a:off x="3136605" y="2296633"/>
              <a:ext cx="104199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4532864-25DB-914D-A887-A9767535C108}"/>
                </a:ext>
              </a:extLst>
            </p:cNvPr>
            <p:cNvSpPr txBox="1"/>
            <p:nvPr/>
          </p:nvSpPr>
          <p:spPr>
            <a:xfrm>
              <a:off x="3354572" y="2020186"/>
              <a:ext cx="606056" cy="369332"/>
            </a:xfrm>
            <a:prstGeom prst="rect">
              <a:avLst/>
            </a:prstGeom>
            <a:noFill/>
          </p:spPr>
          <p:txBody>
            <a:bodyPr wrap="square" rtlCol="0">
              <a:spAutoFit/>
            </a:bodyPr>
            <a:lstStyle/>
            <a:p>
              <a:r>
                <a:rPr lang="en-US" dirty="0"/>
                <a:t>***</a:t>
              </a:r>
            </a:p>
          </p:txBody>
        </p:sp>
      </p:grpSp>
      <p:sp>
        <p:nvSpPr>
          <p:cNvPr id="30" name="Rectangle 29">
            <a:extLst>
              <a:ext uri="{FF2B5EF4-FFF2-40B4-BE49-F238E27FC236}">
                <a16:creationId xmlns:a16="http://schemas.microsoft.com/office/drawing/2014/main" id="{B6635390-DC77-3946-BE8F-3123E4E61FFA}"/>
              </a:ext>
            </a:extLst>
          </p:cNvPr>
          <p:cNvSpPr/>
          <p:nvPr/>
        </p:nvSpPr>
        <p:spPr>
          <a:xfrm>
            <a:off x="1762004" y="3510388"/>
            <a:ext cx="4118092" cy="85720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519"/>
          </a:p>
        </p:txBody>
      </p:sp>
      <p:sp>
        <p:nvSpPr>
          <p:cNvPr id="20" name="TextBox 19">
            <a:extLst>
              <a:ext uri="{FF2B5EF4-FFF2-40B4-BE49-F238E27FC236}">
                <a16:creationId xmlns:a16="http://schemas.microsoft.com/office/drawing/2014/main" id="{CB118C2D-F216-1642-887A-34226A882EBE}"/>
              </a:ext>
            </a:extLst>
          </p:cNvPr>
          <p:cNvSpPr txBox="1"/>
          <p:nvPr/>
        </p:nvSpPr>
        <p:spPr>
          <a:xfrm>
            <a:off x="7102702" y="2806484"/>
            <a:ext cx="2847494" cy="2689967"/>
          </a:xfrm>
          <a:prstGeom prst="rect">
            <a:avLst/>
          </a:prstGeom>
          <a:noFill/>
          <a:ln>
            <a:solidFill>
              <a:schemeClr val="tx1"/>
            </a:solidFill>
          </a:ln>
        </p:spPr>
        <p:txBody>
          <a:bodyPr wrap="square" rtlCol="0">
            <a:spAutoFit/>
          </a:bodyPr>
          <a:lstStyle/>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MO-max more acceptable than MA</a:t>
            </a:r>
          </a:p>
          <a:p>
            <a:pPr algn="ct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110" dirty="0">
                <a:latin typeface="Helvetica Neue" panose="02000503000000020004" pitchFamily="2" charset="0"/>
                <a:ea typeface="Helvetica Neue" panose="02000503000000020004" pitchFamily="2" charset="0"/>
                <a:cs typeface="Helvetica Neue" panose="02000503000000020004" pitchFamily="2" charset="0"/>
              </a:rPr>
              <a:t>Informativity of MS/MO significant.</a:t>
            </a:r>
          </a:p>
          <a:p>
            <a:pPr algn="ctr"/>
            <a:endParaRPr lang="en-US" sz="211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110" b="1" dirty="0">
                <a:latin typeface="Helvetica Neue" panose="02000503000000020004" pitchFamily="2" charset="0"/>
                <a:ea typeface="Helvetica Neue" panose="02000503000000020004" pitchFamily="2" charset="0"/>
                <a:cs typeface="Helvetica Neue" panose="02000503000000020004" pitchFamily="2" charset="0"/>
              </a:rPr>
              <a:t>MS vs. MA not significant</a:t>
            </a:r>
          </a:p>
        </p:txBody>
      </p:sp>
      <p:grpSp>
        <p:nvGrpSpPr>
          <p:cNvPr id="9" name="Group 8">
            <a:extLst>
              <a:ext uri="{FF2B5EF4-FFF2-40B4-BE49-F238E27FC236}">
                <a16:creationId xmlns:a16="http://schemas.microsoft.com/office/drawing/2014/main" id="{DEA0E69D-8F48-9248-8EC6-BF056EFEF38E}"/>
              </a:ext>
            </a:extLst>
          </p:cNvPr>
          <p:cNvGrpSpPr/>
          <p:nvPr/>
        </p:nvGrpSpPr>
        <p:grpSpPr>
          <a:xfrm>
            <a:off x="3123151" y="2549478"/>
            <a:ext cx="4002932" cy="2959624"/>
            <a:chOff x="3272730" y="2066814"/>
            <a:chExt cx="4002932" cy="2959624"/>
          </a:xfrm>
        </p:grpSpPr>
        <p:sp>
          <p:nvSpPr>
            <p:cNvPr id="4" name="Oval 3">
              <a:extLst>
                <a:ext uri="{FF2B5EF4-FFF2-40B4-BE49-F238E27FC236}">
                  <a16:creationId xmlns:a16="http://schemas.microsoft.com/office/drawing/2014/main" id="{2B1A7D3D-1A55-8E44-8326-2F9B8D96DC34}"/>
                </a:ext>
              </a:extLst>
            </p:cNvPr>
            <p:cNvSpPr/>
            <p:nvPr/>
          </p:nvSpPr>
          <p:spPr>
            <a:xfrm rot="19146277">
              <a:off x="3272730" y="2066814"/>
              <a:ext cx="1154717" cy="2959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59561D-F3FE-7241-B3E0-EDFAD6CEF871}"/>
                </a:ext>
              </a:extLst>
            </p:cNvPr>
            <p:cNvSpPr/>
            <p:nvPr/>
          </p:nvSpPr>
          <p:spPr>
            <a:xfrm rot="18795952">
              <a:off x="5218491" y="2140073"/>
              <a:ext cx="1154717" cy="295962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4E86E661-16ED-4B4A-ADE2-3A82DF39D022}"/>
              </a:ext>
            </a:extLst>
          </p:cNvPr>
          <p:cNvSpPr txBox="1"/>
          <p:nvPr/>
        </p:nvSpPr>
        <p:spPr>
          <a:xfrm>
            <a:off x="3248900" y="6151415"/>
            <a:ext cx="2137947" cy="477054"/>
          </a:xfrm>
          <a:prstGeom prst="rect">
            <a:avLst/>
          </a:prstGeom>
          <a:noFill/>
        </p:spPr>
        <p:txBody>
          <a:bodyPr wrap="square" rtlCol="0">
            <a:spAutoFit/>
          </a:bodyPr>
          <a:lstStyle/>
          <a:p>
            <a:pPr algn="ctr"/>
            <a:r>
              <a:rPr lang="en-US" sz="2500" dirty="0">
                <a:latin typeface="Times New Roman" panose="02020603050405020304" pitchFamily="18" charset="0"/>
                <a:cs typeface="Times New Roman" panose="02020603050405020304" pitchFamily="18" charset="0"/>
              </a:rPr>
              <a:t>Answer</a:t>
            </a:r>
          </a:p>
        </p:txBody>
      </p:sp>
      <p:grpSp>
        <p:nvGrpSpPr>
          <p:cNvPr id="25" name="Group 24">
            <a:extLst>
              <a:ext uri="{FF2B5EF4-FFF2-40B4-BE49-F238E27FC236}">
                <a16:creationId xmlns:a16="http://schemas.microsoft.com/office/drawing/2014/main" id="{CDF586D4-3E63-5346-91AB-2F3EA90DCA8D}"/>
              </a:ext>
            </a:extLst>
          </p:cNvPr>
          <p:cNvGrpSpPr/>
          <p:nvPr/>
        </p:nvGrpSpPr>
        <p:grpSpPr>
          <a:xfrm>
            <a:off x="7489292" y="210505"/>
            <a:ext cx="2122641" cy="2239733"/>
            <a:chOff x="6987554" y="1883122"/>
            <a:chExt cx="2850228" cy="3341143"/>
          </a:xfrm>
        </p:grpSpPr>
        <p:sp>
          <p:nvSpPr>
            <p:cNvPr id="26" name="TextBox 25">
              <a:extLst>
                <a:ext uri="{FF2B5EF4-FFF2-40B4-BE49-F238E27FC236}">
                  <a16:creationId xmlns:a16="http://schemas.microsoft.com/office/drawing/2014/main" id="{FA6B34C5-E21B-A64D-89CF-BC5870A805FD}"/>
                </a:ext>
              </a:extLst>
            </p:cNvPr>
            <p:cNvSpPr txBox="1"/>
            <p:nvPr/>
          </p:nvSpPr>
          <p:spPr>
            <a:xfrm>
              <a:off x="6997377" y="1883122"/>
              <a:ext cx="2840405" cy="525225"/>
            </a:xfrm>
            <a:prstGeom prst="rect">
              <a:avLst/>
            </a:prstGeom>
            <a:noFill/>
            <a:ln>
              <a:solidFill>
                <a:schemeClr val="tx1"/>
              </a:solidFill>
            </a:ln>
          </p:spPr>
          <p:txBody>
            <a:bodyPr wrap="square" rtlCol="0">
              <a:spAutoFit/>
            </a:bodyPr>
            <a:lstStyle/>
            <a:p>
              <a:pPr algn="ctr"/>
              <a:r>
                <a:rPr lang="en-US" sz="1688" b="1" dirty="0">
                  <a:latin typeface="Helvetica Neue" panose="02000503000000020004" pitchFamily="2" charset="0"/>
                  <a:ea typeface="Helvetica Neue" panose="02000503000000020004" pitchFamily="2" charset="0"/>
                  <a:cs typeface="Helvetica Neue" panose="02000503000000020004" pitchFamily="2" charset="0"/>
                </a:rPr>
                <a:t>Max Informative</a:t>
              </a:r>
            </a:p>
          </p:txBody>
        </p:sp>
        <p:sp>
          <p:nvSpPr>
            <p:cNvPr id="31" name="TextBox 30">
              <a:extLst>
                <a:ext uri="{FF2B5EF4-FFF2-40B4-BE49-F238E27FC236}">
                  <a16:creationId xmlns:a16="http://schemas.microsoft.com/office/drawing/2014/main" id="{084179B3-367F-BB4A-94FB-9B07CF5E4680}"/>
                </a:ext>
              </a:extLst>
            </p:cNvPr>
            <p:cNvSpPr txBox="1"/>
            <p:nvPr/>
          </p:nvSpPr>
          <p:spPr>
            <a:xfrm>
              <a:off x="6987554" y="4699040"/>
              <a:ext cx="2840405" cy="525225"/>
            </a:xfrm>
            <a:prstGeom prst="rect">
              <a:avLst/>
            </a:prstGeom>
            <a:noFill/>
            <a:ln>
              <a:solidFill>
                <a:schemeClr val="tx1"/>
              </a:solidFill>
            </a:ln>
          </p:spPr>
          <p:txBody>
            <a:bodyPr wrap="square" rtlCol="0">
              <a:spAutoFit/>
            </a:bodyPr>
            <a:lstStyle/>
            <a:p>
              <a:pPr algn="ctr"/>
              <a:r>
                <a:rPr lang="en-US" sz="1688" b="1" dirty="0">
                  <a:latin typeface="Helvetica Neue" panose="02000503000000020004" pitchFamily="2" charset="0"/>
                  <a:ea typeface="Helvetica Neue" panose="02000503000000020004" pitchFamily="2" charset="0"/>
                  <a:cs typeface="Helvetica Neue" panose="02000503000000020004" pitchFamily="2" charset="0"/>
                </a:rPr>
                <a:t>Min Informative</a:t>
              </a:r>
            </a:p>
          </p:txBody>
        </p:sp>
        <p:sp>
          <p:nvSpPr>
            <p:cNvPr id="32" name="TextBox 31">
              <a:extLst>
                <a:ext uri="{FF2B5EF4-FFF2-40B4-BE49-F238E27FC236}">
                  <a16:creationId xmlns:a16="http://schemas.microsoft.com/office/drawing/2014/main" id="{37F56379-8D32-F144-95E6-FCFCDF322590}"/>
                </a:ext>
              </a:extLst>
            </p:cNvPr>
            <p:cNvSpPr txBox="1"/>
            <p:nvPr/>
          </p:nvSpPr>
          <p:spPr>
            <a:xfrm>
              <a:off x="7304852" y="2394897"/>
              <a:ext cx="2225455" cy="2247626"/>
            </a:xfrm>
            <a:prstGeom prst="rect">
              <a:avLst/>
            </a:prstGeom>
            <a:noFill/>
            <a:ln>
              <a:noFill/>
            </a:ln>
          </p:spPr>
          <p:txBody>
            <a:bodyPr wrap="square" rtlCol="0">
              <a:spAutoFit/>
            </a:bodyPr>
            <a:lstStyle/>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ABCDE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AB</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A</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DE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a:p>
              <a:pPr algn="ctr">
                <a:lnSpc>
                  <a:spcPct val="110000"/>
                </a:lnSpc>
              </a:pPr>
              <a:r>
                <a:rPr lang="en-US" sz="1688" dirty="0">
                  <a:latin typeface="Helvetica Neue" panose="02000503000000020004" pitchFamily="2" charset="0"/>
                  <a:ea typeface="Helvetica Neue" panose="02000503000000020004" pitchFamily="2" charset="0"/>
                  <a:cs typeface="Helvetica Neue" panose="02000503000000020004" pitchFamily="2" charset="0"/>
                </a:rPr>
                <a:t>“</a:t>
              </a:r>
              <a:r>
                <a:rPr lang="en-US" sz="1688" b="1" dirty="0">
                  <a:solidFill>
                    <a:srgbClr val="B9B3F4"/>
                  </a:solidFill>
                  <a:latin typeface="Helvetica Neue" panose="02000503000000020004" pitchFamily="2" charset="0"/>
                  <a:ea typeface="Helvetica Neue" panose="02000503000000020004" pitchFamily="2" charset="0"/>
                  <a:cs typeface="Helvetica Neue" panose="02000503000000020004" pitchFamily="2" charset="0"/>
                </a:rPr>
                <a:t>E</a:t>
              </a:r>
              <a:r>
                <a:rPr lang="en-US" sz="1688" dirty="0">
                  <a:latin typeface="Helvetica Neue" panose="02000503000000020004" pitchFamily="2" charset="0"/>
                  <a:ea typeface="Helvetica Neue" panose="02000503000000020004" pitchFamily="2" charset="0"/>
                  <a:cs typeface="Helvetica Neue" panose="02000503000000020004" pitchFamily="2" charset="0"/>
                </a:rPr>
                <a:t>”</a:t>
              </a:r>
            </a:p>
          </p:txBody>
        </p:sp>
      </p:grpSp>
      <p:sp>
        <p:nvSpPr>
          <p:cNvPr id="10" name="Rectangle 9">
            <a:extLst>
              <a:ext uri="{FF2B5EF4-FFF2-40B4-BE49-F238E27FC236}">
                <a16:creationId xmlns:a16="http://schemas.microsoft.com/office/drawing/2014/main" id="{1D68F74F-114B-B942-88BF-FE93081D00C6}"/>
              </a:ext>
            </a:extLst>
          </p:cNvPr>
          <p:cNvSpPr/>
          <p:nvPr/>
        </p:nvSpPr>
        <p:spPr>
          <a:xfrm>
            <a:off x="3385739" y="6151415"/>
            <a:ext cx="1999984" cy="5700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2F47A062-0340-1543-8B87-3CC02347AC1F}"/>
              </a:ext>
            </a:extLst>
          </p:cNvPr>
          <p:cNvGrpSpPr/>
          <p:nvPr/>
        </p:nvGrpSpPr>
        <p:grpSpPr>
          <a:xfrm>
            <a:off x="2680002" y="5721954"/>
            <a:ext cx="4216097" cy="947532"/>
            <a:chOff x="2680002" y="5536599"/>
            <a:chExt cx="4216097" cy="947532"/>
          </a:xfrm>
        </p:grpSpPr>
        <p:sp>
          <p:nvSpPr>
            <p:cNvPr id="46" name="TextBox 45">
              <a:extLst>
                <a:ext uri="{FF2B5EF4-FFF2-40B4-BE49-F238E27FC236}">
                  <a16:creationId xmlns:a16="http://schemas.microsoft.com/office/drawing/2014/main" id="{48B062FC-79EE-5747-965D-66E74BAB6379}"/>
                </a:ext>
              </a:extLst>
            </p:cNvPr>
            <p:cNvSpPr txBox="1"/>
            <p:nvPr/>
          </p:nvSpPr>
          <p:spPr>
            <a:xfrm>
              <a:off x="5754817" y="5562409"/>
              <a:ext cx="1141282"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MS-</a:t>
              </a:r>
              <a:r>
                <a:rPr lang="en-US" sz="2194" b="1" dirty="0">
                  <a:solidFill>
                    <a:srgbClr val="000000"/>
                  </a:solidFill>
                  <a:latin typeface="Andale Mono" panose="020B0509000000000004" pitchFamily="49" charset="0"/>
                </a:rPr>
                <a:t>MIN</a:t>
              </a:r>
            </a:p>
          </p:txBody>
        </p:sp>
        <p:sp>
          <p:nvSpPr>
            <p:cNvPr id="27" name="TextBox 26">
              <a:extLst>
                <a:ext uri="{FF2B5EF4-FFF2-40B4-BE49-F238E27FC236}">
                  <a16:creationId xmlns:a16="http://schemas.microsoft.com/office/drawing/2014/main" id="{E7A53F8C-6310-0A40-9D0E-78A2FCEE0362}"/>
                </a:ext>
              </a:extLst>
            </p:cNvPr>
            <p:cNvSpPr txBox="1"/>
            <p:nvPr/>
          </p:nvSpPr>
          <p:spPr>
            <a:xfrm>
              <a:off x="3750143" y="5536599"/>
              <a:ext cx="987913" cy="921722"/>
            </a:xfrm>
            <a:prstGeom prst="rect">
              <a:avLst/>
            </a:prstGeom>
            <a:noFill/>
          </p:spPr>
          <p:txBody>
            <a:bodyPr wrap="square" rtlCol="0">
              <a:spAutoFit/>
            </a:bodyPr>
            <a:lstStyle/>
            <a:p>
              <a:pPr algn="ctr"/>
              <a:r>
                <a:rPr lang="en-US" sz="2194" b="1" dirty="0">
                  <a:solidFill>
                    <a:srgbClr val="B9B3F4"/>
                  </a:solidFill>
                  <a:latin typeface="Andale Mono" panose="020B0509000000000004" pitchFamily="49" charset="0"/>
                </a:rPr>
                <a:t>MO-</a:t>
              </a:r>
              <a:r>
                <a:rPr lang="en-US" sz="2194" b="1" dirty="0">
                  <a:solidFill>
                    <a:srgbClr val="000000"/>
                  </a:solidFill>
                  <a:latin typeface="Andale Mono" panose="020B0509000000000004" pitchFamily="49" charset="0"/>
                </a:rPr>
                <a:t>MIN</a:t>
              </a:r>
            </a:p>
          </p:txBody>
        </p:sp>
        <p:sp>
          <p:nvSpPr>
            <p:cNvPr id="29" name="TextBox 28">
              <a:extLst>
                <a:ext uri="{FF2B5EF4-FFF2-40B4-BE49-F238E27FC236}">
                  <a16:creationId xmlns:a16="http://schemas.microsoft.com/office/drawing/2014/main" id="{7C873895-1310-E34C-A48B-89590389B311}"/>
                </a:ext>
              </a:extLst>
            </p:cNvPr>
            <p:cNvSpPr txBox="1"/>
            <p:nvPr/>
          </p:nvSpPr>
          <p:spPr>
            <a:xfrm>
              <a:off x="2680002" y="5536599"/>
              <a:ext cx="1130798"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MO-</a:t>
              </a:r>
              <a:r>
                <a:rPr lang="en-US" sz="2194" b="1" dirty="0">
                  <a:solidFill>
                    <a:srgbClr val="000000"/>
                  </a:solidFill>
                  <a:latin typeface="Andale Mono" panose="020B0509000000000004" pitchFamily="49" charset="0"/>
                </a:rPr>
                <a:t>MAX</a:t>
              </a:r>
            </a:p>
          </p:txBody>
        </p:sp>
        <p:sp>
          <p:nvSpPr>
            <p:cNvPr id="45" name="TextBox 44">
              <a:extLst>
                <a:ext uri="{FF2B5EF4-FFF2-40B4-BE49-F238E27FC236}">
                  <a16:creationId xmlns:a16="http://schemas.microsoft.com/office/drawing/2014/main" id="{BAE8AF56-6E99-D14E-A5E0-234C3897ACD4}"/>
                </a:ext>
              </a:extLst>
            </p:cNvPr>
            <p:cNvSpPr txBox="1"/>
            <p:nvPr/>
          </p:nvSpPr>
          <p:spPr>
            <a:xfrm>
              <a:off x="4806476" y="5536599"/>
              <a:ext cx="1013372" cy="921722"/>
            </a:xfrm>
            <a:prstGeom prst="rect">
              <a:avLst/>
            </a:prstGeom>
            <a:noFill/>
            <a:ln>
              <a:noFill/>
            </a:ln>
          </p:spPr>
          <p:txBody>
            <a:bodyPr wrap="square" rtlCol="0">
              <a:spAutoFit/>
            </a:bodyPr>
            <a:lstStyle/>
            <a:p>
              <a:pPr algn="ctr"/>
              <a:r>
                <a:rPr lang="en-US" sz="2194" b="1" dirty="0">
                  <a:solidFill>
                    <a:srgbClr val="B9B3F4"/>
                  </a:solidFill>
                  <a:latin typeface="Andale Mono" panose="020B0509000000000004" pitchFamily="49" charset="0"/>
                </a:rPr>
                <a:t>MS-</a:t>
              </a:r>
              <a:r>
                <a:rPr lang="en-US" sz="2194" b="1" dirty="0">
                  <a:solidFill>
                    <a:srgbClr val="000000"/>
                  </a:solidFill>
                  <a:latin typeface="Andale Mono" panose="020B0509000000000004" pitchFamily="49" charset="0"/>
                </a:rPr>
                <a:t>MAX</a:t>
              </a:r>
            </a:p>
          </p:txBody>
        </p:sp>
      </p:grpSp>
      <p:grpSp>
        <p:nvGrpSpPr>
          <p:cNvPr id="33" name="Group 32">
            <a:extLst>
              <a:ext uri="{FF2B5EF4-FFF2-40B4-BE49-F238E27FC236}">
                <a16:creationId xmlns:a16="http://schemas.microsoft.com/office/drawing/2014/main" id="{EF5E7021-6722-4647-AF30-FF1AE52798DA}"/>
              </a:ext>
            </a:extLst>
          </p:cNvPr>
          <p:cNvGrpSpPr/>
          <p:nvPr/>
        </p:nvGrpSpPr>
        <p:grpSpPr>
          <a:xfrm>
            <a:off x="9108867" y="581180"/>
            <a:ext cx="1038985" cy="1385912"/>
            <a:chOff x="7736171" y="2262858"/>
            <a:chExt cx="1038985" cy="1524503"/>
          </a:xfrm>
        </p:grpSpPr>
        <p:sp>
          <p:nvSpPr>
            <p:cNvPr id="34" name="TextBox 33">
              <a:extLst>
                <a:ext uri="{FF2B5EF4-FFF2-40B4-BE49-F238E27FC236}">
                  <a16:creationId xmlns:a16="http://schemas.microsoft.com/office/drawing/2014/main" id="{7EBF99A6-5797-1949-842F-6D3DF6AA6182}"/>
                </a:ext>
              </a:extLst>
            </p:cNvPr>
            <p:cNvSpPr txBox="1"/>
            <p:nvPr/>
          </p:nvSpPr>
          <p:spPr>
            <a:xfrm>
              <a:off x="7736172" y="2262858"/>
              <a:ext cx="569312"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35" name="TextBox 34">
              <a:extLst>
                <a:ext uri="{FF2B5EF4-FFF2-40B4-BE49-F238E27FC236}">
                  <a16:creationId xmlns:a16="http://schemas.microsoft.com/office/drawing/2014/main" id="{950C4C0A-4DD4-6347-8448-23613AB4D39A}"/>
                </a:ext>
              </a:extLst>
            </p:cNvPr>
            <p:cNvSpPr txBox="1"/>
            <p:nvPr/>
          </p:nvSpPr>
          <p:spPr>
            <a:xfrm>
              <a:off x="7736171" y="2559345"/>
              <a:ext cx="908975"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MS-MAX</a:t>
              </a:r>
            </a:p>
          </p:txBody>
        </p:sp>
        <p:sp>
          <p:nvSpPr>
            <p:cNvPr id="36" name="TextBox 35">
              <a:extLst>
                <a:ext uri="{FF2B5EF4-FFF2-40B4-BE49-F238E27FC236}">
                  <a16:creationId xmlns:a16="http://schemas.microsoft.com/office/drawing/2014/main" id="{658195FB-80E1-8B4A-B4A7-DD001534CCA8}"/>
                </a:ext>
              </a:extLst>
            </p:cNvPr>
            <p:cNvSpPr txBox="1"/>
            <p:nvPr/>
          </p:nvSpPr>
          <p:spPr>
            <a:xfrm>
              <a:off x="7736172" y="2855832"/>
              <a:ext cx="1038984"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MO-MAX</a:t>
              </a:r>
            </a:p>
          </p:txBody>
        </p:sp>
        <p:sp>
          <p:nvSpPr>
            <p:cNvPr id="37" name="TextBox 36">
              <a:extLst>
                <a:ext uri="{FF2B5EF4-FFF2-40B4-BE49-F238E27FC236}">
                  <a16:creationId xmlns:a16="http://schemas.microsoft.com/office/drawing/2014/main" id="{672E655C-27FE-7A4D-97AB-F0E295B61917}"/>
                </a:ext>
              </a:extLst>
            </p:cNvPr>
            <p:cNvSpPr txBox="1"/>
            <p:nvPr/>
          </p:nvSpPr>
          <p:spPr>
            <a:xfrm>
              <a:off x="7736172" y="3152319"/>
              <a:ext cx="1038984"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MS-MIN</a:t>
              </a:r>
            </a:p>
          </p:txBody>
        </p:sp>
        <p:sp>
          <p:nvSpPr>
            <p:cNvPr id="38" name="TextBox 37">
              <a:extLst>
                <a:ext uri="{FF2B5EF4-FFF2-40B4-BE49-F238E27FC236}">
                  <a16:creationId xmlns:a16="http://schemas.microsoft.com/office/drawing/2014/main" id="{FEDD6C87-6FA2-2A4B-A404-32DDB5547D4C}"/>
                </a:ext>
              </a:extLst>
            </p:cNvPr>
            <p:cNvSpPr txBox="1"/>
            <p:nvPr/>
          </p:nvSpPr>
          <p:spPr>
            <a:xfrm>
              <a:off x="7736172" y="3448806"/>
              <a:ext cx="1025052" cy="338555"/>
            </a:xfrm>
            <a:prstGeom prst="rect">
              <a:avLst/>
            </a:prstGeom>
            <a:noFill/>
          </p:spPr>
          <p:txBody>
            <a:bodyPr wrap="square" rtlCol="0">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MO-MIN</a:t>
              </a:r>
            </a:p>
          </p:txBody>
        </p:sp>
      </p:grpSp>
    </p:spTree>
    <p:extLst>
      <p:ext uri="{BB962C8B-B14F-4D97-AF65-F5344CB8AC3E}">
        <p14:creationId xmlns:p14="http://schemas.microsoft.com/office/powerpoint/2010/main" val="114682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2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20">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30" grpId="0" animBg="1"/>
      <p:bldP spid="30" grpId="1" animBg="1"/>
      <p:bldP spid="20" grpId="0" uiExpand="1" build="allAtOnce"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0267B-8EDC-8B43-90B5-D8CA8C49431C}"/>
              </a:ext>
            </a:extLst>
          </p:cNvPr>
          <p:cNvSpPr>
            <a:spLocks noGrp="1"/>
          </p:cNvSpPr>
          <p:nvPr>
            <p:ph type="title"/>
          </p:nvPr>
        </p:nvSpPr>
        <p:spPr/>
        <p:txBody>
          <a:bodyPr/>
          <a:lstStyle/>
          <a:p>
            <a:r>
              <a:rPr lang="en-US" b="1" dirty="0"/>
              <a:t>Summary</a:t>
            </a:r>
            <a:r>
              <a:rPr lang="en-US" dirty="0"/>
              <a:t> | Experiment 2</a:t>
            </a:r>
          </a:p>
        </p:txBody>
      </p:sp>
      <p:sp>
        <p:nvSpPr>
          <p:cNvPr id="3" name="Content Placeholder 2">
            <a:extLst>
              <a:ext uri="{FF2B5EF4-FFF2-40B4-BE49-F238E27FC236}">
                <a16:creationId xmlns:a16="http://schemas.microsoft.com/office/drawing/2014/main" id="{2FC3E4AC-B447-2243-B4BA-DC7EA9E0C39D}"/>
              </a:ext>
            </a:extLst>
          </p:cNvPr>
          <p:cNvSpPr>
            <a:spLocks noGrp="1"/>
          </p:cNvSpPr>
          <p:nvPr>
            <p:ph idx="1"/>
          </p:nvPr>
        </p:nvSpPr>
        <p:spPr>
          <a:xfrm>
            <a:off x="707231" y="1825625"/>
            <a:ext cx="6457244" cy="4351338"/>
          </a:xfrm>
        </p:spPr>
        <p:txBody>
          <a:bodyPr>
            <a:normAutofit/>
          </a:bodyPr>
          <a:lstStyle/>
          <a:p>
            <a:pPr marL="0" indent="0">
              <a:buNone/>
            </a:pPr>
            <a:r>
              <a:rPr lang="en-US" b="1" dirty="0"/>
              <a:t>MA is dispreferred in Low Stakes.</a:t>
            </a:r>
          </a:p>
          <a:p>
            <a:pPr lvl="1"/>
            <a:r>
              <a:rPr lang="en-US" u="sng" dirty="0"/>
              <a:t>MOST</a:t>
            </a:r>
            <a:r>
              <a:rPr lang="en-US" dirty="0"/>
              <a:t> information isn’t always best.</a:t>
            </a:r>
          </a:p>
          <a:p>
            <a:pPr lvl="1"/>
            <a:r>
              <a:rPr lang="en-US" dirty="0"/>
              <a:t>Even in +FIN(-Modal) questions</a:t>
            </a:r>
          </a:p>
          <a:p>
            <a:pPr marL="0" indent="0">
              <a:buNone/>
            </a:pPr>
            <a:endParaRPr lang="en-US" dirty="0"/>
          </a:p>
          <a:p>
            <a:pPr marL="0" indent="0">
              <a:buNone/>
            </a:pPr>
            <a:r>
              <a:rPr lang="en-US" dirty="0"/>
              <a:t>Participants calculate a </a:t>
            </a:r>
            <a:r>
              <a:rPr lang="en-US" b="1" dirty="0"/>
              <a:t>threshold </a:t>
            </a:r>
            <a:r>
              <a:rPr lang="en-US" dirty="0"/>
              <a:t>of informational sufficiency </a:t>
            </a:r>
            <a:r>
              <a:rPr lang="en-US" b="1" dirty="0"/>
              <a:t>relative to contextual goals.</a:t>
            </a:r>
          </a:p>
        </p:txBody>
      </p:sp>
      <p:sp>
        <p:nvSpPr>
          <p:cNvPr id="5" name="Slide Number Placeholder 4">
            <a:extLst>
              <a:ext uri="{FF2B5EF4-FFF2-40B4-BE49-F238E27FC236}">
                <a16:creationId xmlns:a16="http://schemas.microsoft.com/office/drawing/2014/main" id="{298A3D2E-A7AE-744D-A3CC-28F012C033A1}"/>
              </a:ext>
            </a:extLst>
          </p:cNvPr>
          <p:cNvSpPr>
            <a:spLocks noGrp="1"/>
          </p:cNvSpPr>
          <p:nvPr>
            <p:ph type="sldNum" sz="quarter" idx="12"/>
          </p:nvPr>
        </p:nvSpPr>
        <p:spPr/>
        <p:txBody>
          <a:bodyPr/>
          <a:lstStyle/>
          <a:p>
            <a:fld id="{C37A6A5D-4452-2B46-A9F4-EDAA047C7BD2}" type="slidenum">
              <a:rPr lang="en-US" smtClean="0"/>
              <a:t>41</a:t>
            </a:fld>
            <a:endParaRPr lang="en-US"/>
          </a:p>
        </p:txBody>
      </p:sp>
      <p:pic>
        <p:nvPicPr>
          <p:cNvPr id="9220" name="Picture 4" descr="BLOG: Goldilocks...The little golden-haired moppet of the children's  classic had to deal with a series of three choices: too much of somethi… |  Bowl, Porridge, Cold">
            <a:extLst>
              <a:ext uri="{FF2B5EF4-FFF2-40B4-BE49-F238E27FC236}">
                <a16:creationId xmlns:a16="http://schemas.microsoft.com/office/drawing/2014/main" id="{F89C1AA6-E45A-2349-ABB3-A1CBA79B2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5774" y="3528921"/>
            <a:ext cx="2602281" cy="2237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024E6-6A6A-4E41-A6E8-ED478CB25AB7}"/>
              </a:ext>
            </a:extLst>
          </p:cNvPr>
          <p:cNvSpPr>
            <a:spLocks noGrp="1"/>
          </p:cNvSpPr>
          <p:nvPr>
            <p:ph type="title"/>
          </p:nvPr>
        </p:nvSpPr>
        <p:spPr/>
        <p:txBody>
          <a:bodyPr/>
          <a:lstStyle/>
          <a:p>
            <a:r>
              <a:rPr lang="en-US" b="1" dirty="0"/>
              <a:t>Ex3a &amp; Ex3b</a:t>
            </a:r>
            <a:r>
              <a:rPr lang="en-US" dirty="0"/>
              <a:t> | conditional probability of answers</a:t>
            </a:r>
          </a:p>
        </p:txBody>
      </p:sp>
      <p:sp>
        <p:nvSpPr>
          <p:cNvPr id="3" name="Content Placeholder 2">
            <a:extLst>
              <a:ext uri="{FF2B5EF4-FFF2-40B4-BE49-F238E27FC236}">
                <a16:creationId xmlns:a16="http://schemas.microsoft.com/office/drawing/2014/main" id="{96E50EAA-1559-204B-9625-44393805D366}"/>
              </a:ext>
            </a:extLst>
          </p:cNvPr>
          <p:cNvSpPr>
            <a:spLocks noGrp="1"/>
          </p:cNvSpPr>
          <p:nvPr>
            <p:ph idx="1"/>
          </p:nvPr>
        </p:nvSpPr>
        <p:spPr/>
        <p:txBody>
          <a:bodyPr>
            <a:normAutofit/>
          </a:bodyPr>
          <a:lstStyle/>
          <a:p>
            <a:pPr marL="0" indent="0">
              <a:buNone/>
            </a:pPr>
            <a:r>
              <a:rPr lang="en-US" b="1" dirty="0"/>
              <a:t>Experiment 3a </a:t>
            </a:r>
            <a:r>
              <a:rPr lang="en-US" dirty="0"/>
              <a:t>| P(MS/MA | Form)</a:t>
            </a:r>
          </a:p>
          <a:p>
            <a:pPr lvl="1"/>
            <a:r>
              <a:rPr lang="en-US" dirty="0"/>
              <a:t>Form (</a:t>
            </a:r>
            <a:r>
              <a:rPr lang="en-US" dirty="0" err="1"/>
              <a:t>wh</a:t>
            </a:r>
            <a:r>
              <a:rPr lang="en-US" dirty="0"/>
              <a:t>, modal) significant</a:t>
            </a:r>
          </a:p>
          <a:p>
            <a:pPr lvl="1"/>
            <a:r>
              <a:rPr lang="en-US" dirty="0"/>
              <a:t>MS acceptable but degraded (like Ex1)</a:t>
            </a:r>
          </a:p>
          <a:p>
            <a:pPr lvl="1"/>
            <a:r>
              <a:rPr lang="en-US" dirty="0"/>
              <a:t>Task effect (likelihood vs. acceptability)</a:t>
            </a:r>
          </a:p>
          <a:p>
            <a:pPr marL="457200" lvl="1" indent="0">
              <a:buNone/>
            </a:pPr>
            <a:endParaRPr lang="en-US" dirty="0"/>
          </a:p>
          <a:p>
            <a:pPr marL="0" indent="0">
              <a:buNone/>
            </a:pPr>
            <a:r>
              <a:rPr lang="en-US" b="1" dirty="0"/>
              <a:t>Experiment 3b</a:t>
            </a:r>
            <a:r>
              <a:rPr lang="en-US" dirty="0"/>
              <a:t> | P(MS/MA | Stakes, Form)</a:t>
            </a:r>
          </a:p>
          <a:p>
            <a:pPr lvl="1"/>
            <a:r>
              <a:rPr lang="en-US" dirty="0"/>
              <a:t>Form (modal) </a:t>
            </a:r>
            <a:r>
              <a:rPr lang="en-US" b="1" dirty="0"/>
              <a:t>not</a:t>
            </a:r>
            <a:r>
              <a:rPr lang="en-US" dirty="0"/>
              <a:t> significant</a:t>
            </a:r>
          </a:p>
          <a:p>
            <a:pPr lvl="1"/>
            <a:r>
              <a:rPr lang="en-US" dirty="0"/>
              <a:t>Stakes x Answer*** but only for MS/MO</a:t>
            </a:r>
          </a:p>
          <a:p>
            <a:pPr lvl="1"/>
            <a:r>
              <a:rPr lang="en-US" dirty="0"/>
              <a:t>General preference for MA</a:t>
            </a:r>
          </a:p>
        </p:txBody>
      </p:sp>
      <p:sp>
        <p:nvSpPr>
          <p:cNvPr id="4" name="Slide Number Placeholder 3">
            <a:extLst>
              <a:ext uri="{FF2B5EF4-FFF2-40B4-BE49-F238E27FC236}">
                <a16:creationId xmlns:a16="http://schemas.microsoft.com/office/drawing/2014/main" id="{D65DA51F-7F6E-634C-9B1E-7A85C94B97D9}"/>
              </a:ext>
            </a:extLst>
          </p:cNvPr>
          <p:cNvSpPr>
            <a:spLocks noGrp="1"/>
          </p:cNvSpPr>
          <p:nvPr>
            <p:ph type="sldNum" sz="quarter" idx="12"/>
          </p:nvPr>
        </p:nvSpPr>
        <p:spPr/>
        <p:txBody>
          <a:bodyPr/>
          <a:lstStyle/>
          <a:p>
            <a:fld id="{C37A6A5D-4452-2B46-A9F4-EDAA047C7BD2}" type="slidenum">
              <a:rPr lang="en-US" smtClean="0"/>
              <a:t>42</a:t>
            </a:fld>
            <a:endParaRPr lang="en-US"/>
          </a:p>
        </p:txBody>
      </p:sp>
    </p:spTree>
    <p:extLst>
      <p:ext uri="{BB962C8B-B14F-4D97-AF65-F5344CB8AC3E}">
        <p14:creationId xmlns:p14="http://schemas.microsoft.com/office/powerpoint/2010/main" val="277527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37C-B5F6-6C46-8438-26B9866B24DA}"/>
              </a:ext>
            </a:extLst>
          </p:cNvPr>
          <p:cNvSpPr>
            <a:spLocks noGrp="1"/>
          </p:cNvSpPr>
          <p:nvPr>
            <p:ph type="title"/>
          </p:nvPr>
        </p:nvSpPr>
        <p:spPr/>
        <p:txBody>
          <a:bodyPr/>
          <a:lstStyle/>
          <a:p>
            <a:r>
              <a:rPr lang="en-US" dirty="0"/>
              <a:t>C. Whither exhaustivity?</a:t>
            </a:r>
          </a:p>
        </p:txBody>
      </p:sp>
      <p:sp>
        <p:nvSpPr>
          <p:cNvPr id="3" name="Text Placeholder 2">
            <a:extLst>
              <a:ext uri="{FF2B5EF4-FFF2-40B4-BE49-F238E27FC236}">
                <a16:creationId xmlns:a16="http://schemas.microsoft.com/office/drawing/2014/main" id="{E2045FFB-1A73-A249-897F-35840A72A748}"/>
              </a:ext>
            </a:extLst>
          </p:cNvPr>
          <p:cNvSpPr>
            <a:spLocks noGrp="1"/>
          </p:cNvSpPr>
          <p:nvPr>
            <p:ph type="body" idx="1"/>
          </p:nvPr>
        </p:nvSpPr>
        <p:spPr/>
        <p:txBody>
          <a:bodyPr/>
          <a:lstStyle/>
          <a:p>
            <a:r>
              <a:rPr lang="en-US" dirty="0"/>
              <a:t>(Non-)exhaustivity resolution and the speaker-hearer dynamic</a:t>
            </a:r>
          </a:p>
        </p:txBody>
      </p:sp>
      <p:sp>
        <p:nvSpPr>
          <p:cNvPr id="4" name="Slide Number Placeholder 3">
            <a:extLst>
              <a:ext uri="{FF2B5EF4-FFF2-40B4-BE49-F238E27FC236}">
                <a16:creationId xmlns:a16="http://schemas.microsoft.com/office/drawing/2014/main" id="{C491204E-120D-D645-92DB-C46708E8697F}"/>
              </a:ext>
            </a:extLst>
          </p:cNvPr>
          <p:cNvSpPr>
            <a:spLocks noGrp="1"/>
          </p:cNvSpPr>
          <p:nvPr>
            <p:ph type="sldNum" sz="quarter" idx="12"/>
          </p:nvPr>
        </p:nvSpPr>
        <p:spPr/>
        <p:txBody>
          <a:bodyPr/>
          <a:lstStyle/>
          <a:p>
            <a:fld id="{C37A6A5D-4452-2B46-A9F4-EDAA047C7BD2}" type="slidenum">
              <a:rPr lang="en-US" smtClean="0"/>
              <a:t>43</a:t>
            </a:fld>
            <a:endParaRPr lang="en-US"/>
          </a:p>
        </p:txBody>
      </p:sp>
    </p:spTree>
    <p:extLst>
      <p:ext uri="{BB962C8B-B14F-4D97-AF65-F5344CB8AC3E}">
        <p14:creationId xmlns:p14="http://schemas.microsoft.com/office/powerpoint/2010/main" val="3884393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CF89-9AF1-BF40-B95D-BAFB8E095822}"/>
              </a:ext>
            </a:extLst>
          </p:cNvPr>
          <p:cNvSpPr>
            <a:spLocks noGrp="1"/>
          </p:cNvSpPr>
          <p:nvPr>
            <p:ph type="title"/>
          </p:nvPr>
        </p:nvSpPr>
        <p:spPr/>
        <p:txBody>
          <a:bodyPr/>
          <a:lstStyle/>
          <a:p>
            <a:r>
              <a:rPr lang="en-US" b="1" dirty="0"/>
              <a:t>Taking stock</a:t>
            </a:r>
            <a:r>
              <a:rPr lang="en-US" dirty="0"/>
              <a:t> | dual licensing</a:t>
            </a:r>
          </a:p>
        </p:txBody>
      </p:sp>
      <p:sp>
        <p:nvSpPr>
          <p:cNvPr id="3" name="Content Placeholder 2">
            <a:extLst>
              <a:ext uri="{FF2B5EF4-FFF2-40B4-BE49-F238E27FC236}">
                <a16:creationId xmlns:a16="http://schemas.microsoft.com/office/drawing/2014/main" id="{D6B6A8E2-D13F-D646-8632-10A3D4F9D6A2}"/>
              </a:ext>
            </a:extLst>
          </p:cNvPr>
          <p:cNvSpPr>
            <a:spLocks noGrp="1"/>
          </p:cNvSpPr>
          <p:nvPr>
            <p:ph idx="1"/>
          </p:nvPr>
        </p:nvSpPr>
        <p:spPr/>
        <p:txBody>
          <a:bodyPr>
            <a:normAutofit/>
          </a:bodyPr>
          <a:lstStyle/>
          <a:p>
            <a:pPr marL="0" indent="0">
              <a:buNone/>
            </a:pPr>
            <a:r>
              <a:rPr lang="en-US" b="1" dirty="0"/>
              <a:t>There’s a “semantic” component</a:t>
            </a:r>
            <a:r>
              <a:rPr lang="en-US" dirty="0"/>
              <a:t> | -FIN (modal) clauses do boost acceptability of MS.</a:t>
            </a:r>
          </a:p>
          <a:p>
            <a:pPr lvl="1"/>
            <a:r>
              <a:rPr lang="en-US" dirty="0"/>
              <a:t>Interaction with embedding verb (</a:t>
            </a:r>
            <a:r>
              <a:rPr lang="en-US" i="1" dirty="0"/>
              <a:t>wh-</a:t>
            </a:r>
            <a:r>
              <a:rPr lang="en-US" dirty="0"/>
              <a:t>word too)</a:t>
            </a:r>
          </a:p>
          <a:p>
            <a:pPr lvl="1"/>
            <a:r>
              <a:rPr lang="en-US" dirty="0"/>
              <a:t>But these are </a:t>
            </a:r>
            <a:r>
              <a:rPr lang="en-US" b="1" dirty="0"/>
              <a:t>not</a:t>
            </a:r>
            <a:r>
              <a:rPr lang="en-US" dirty="0"/>
              <a:t> categorical effects</a:t>
            </a:r>
          </a:p>
          <a:p>
            <a:pPr marL="0" indent="0">
              <a:buNone/>
            </a:pPr>
            <a:endParaRPr lang="en-US" dirty="0"/>
          </a:p>
          <a:p>
            <a:pPr marL="0" indent="0">
              <a:buNone/>
            </a:pPr>
            <a:r>
              <a:rPr lang="en-US" b="1" dirty="0"/>
              <a:t>There’s a “pragmatic” component</a:t>
            </a:r>
            <a:r>
              <a:rPr lang="en-US" dirty="0"/>
              <a:t> | acceptability of MS/MA conditioned on Stakes</a:t>
            </a:r>
          </a:p>
          <a:p>
            <a:pPr lvl="1"/>
            <a:r>
              <a:rPr lang="en-US" dirty="0"/>
              <a:t>Relative informativity trumps absolute exhaustivity</a:t>
            </a:r>
          </a:p>
        </p:txBody>
      </p:sp>
      <p:sp>
        <p:nvSpPr>
          <p:cNvPr id="5" name="Slide Number Placeholder 4">
            <a:extLst>
              <a:ext uri="{FF2B5EF4-FFF2-40B4-BE49-F238E27FC236}">
                <a16:creationId xmlns:a16="http://schemas.microsoft.com/office/drawing/2014/main" id="{0135E745-F859-9B4C-9841-7E753AC29FDB}"/>
              </a:ext>
            </a:extLst>
          </p:cNvPr>
          <p:cNvSpPr>
            <a:spLocks noGrp="1"/>
          </p:cNvSpPr>
          <p:nvPr>
            <p:ph type="sldNum" sz="quarter" idx="12"/>
          </p:nvPr>
        </p:nvSpPr>
        <p:spPr/>
        <p:txBody>
          <a:bodyPr/>
          <a:lstStyle/>
          <a:p>
            <a:fld id="{C37A6A5D-4452-2B46-A9F4-EDAA047C7BD2}" type="slidenum">
              <a:rPr lang="en-US" smtClean="0"/>
              <a:t>44</a:t>
            </a:fld>
            <a:endParaRPr lang="en-US"/>
          </a:p>
        </p:txBody>
      </p:sp>
    </p:spTree>
    <p:extLst>
      <p:ext uri="{BB962C8B-B14F-4D97-AF65-F5344CB8AC3E}">
        <p14:creationId xmlns:p14="http://schemas.microsoft.com/office/powerpoint/2010/main" val="1622048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6D54E-905E-8747-9AE4-0039CD3AB13A}"/>
              </a:ext>
            </a:extLst>
          </p:cNvPr>
          <p:cNvSpPr>
            <a:spLocks noGrp="1"/>
          </p:cNvSpPr>
          <p:nvPr>
            <p:ph type="title"/>
          </p:nvPr>
        </p:nvSpPr>
        <p:spPr/>
        <p:txBody>
          <a:bodyPr/>
          <a:lstStyle/>
          <a:p>
            <a:r>
              <a:rPr lang="en-US" dirty="0"/>
              <a:t>Uncertainty in dialogue</a:t>
            </a:r>
          </a:p>
        </p:txBody>
      </p:sp>
      <p:sp>
        <p:nvSpPr>
          <p:cNvPr id="3" name="Content Placeholder 2">
            <a:extLst>
              <a:ext uri="{FF2B5EF4-FFF2-40B4-BE49-F238E27FC236}">
                <a16:creationId xmlns:a16="http://schemas.microsoft.com/office/drawing/2014/main" id="{0E05891A-5ED0-DC40-BDDB-19DC56D7D478}"/>
              </a:ext>
            </a:extLst>
          </p:cNvPr>
          <p:cNvSpPr>
            <a:spLocks noGrp="1"/>
          </p:cNvSpPr>
          <p:nvPr>
            <p:ph idx="1"/>
          </p:nvPr>
        </p:nvSpPr>
        <p:spPr/>
        <p:txBody>
          <a:bodyPr/>
          <a:lstStyle/>
          <a:p>
            <a:pPr marL="0" indent="0">
              <a:buNone/>
            </a:pPr>
            <a:endParaRPr lang="en-US" b="1" dirty="0"/>
          </a:p>
          <a:p>
            <a:pPr marL="0" indent="0">
              <a:buNone/>
            </a:pPr>
            <a:endParaRPr lang="en-US" b="1" dirty="0"/>
          </a:p>
          <a:p>
            <a:pPr marL="0" indent="0">
              <a:buNone/>
            </a:pPr>
            <a:r>
              <a:rPr lang="en-US" b="1" dirty="0"/>
              <a:t>The hearer </a:t>
            </a:r>
            <a:r>
              <a:rPr lang="en-US" dirty="0"/>
              <a:t>must reason about </a:t>
            </a:r>
          </a:p>
          <a:p>
            <a:pPr marL="971550" lvl="1" indent="-514350">
              <a:buFont typeface="+mj-lt"/>
              <a:buAutoNum type="arabicPeriod"/>
            </a:pPr>
            <a:r>
              <a:rPr lang="en-US" dirty="0"/>
              <a:t>the meaning of the linguistic signal</a:t>
            </a:r>
          </a:p>
          <a:p>
            <a:pPr marL="971550" lvl="1" indent="-514350">
              <a:buFont typeface="+mj-lt"/>
              <a:buAutoNum type="arabicPeriod"/>
            </a:pPr>
            <a:r>
              <a:rPr lang="en-US" dirty="0"/>
              <a:t>speaker’s goals/plan</a:t>
            </a:r>
          </a:p>
          <a:p>
            <a:pPr marL="0" indent="0">
              <a:buNone/>
            </a:pPr>
            <a:endParaRPr lang="en-US" dirty="0"/>
          </a:p>
        </p:txBody>
      </p:sp>
      <p:sp>
        <p:nvSpPr>
          <p:cNvPr id="4" name="Slide Number Placeholder 3">
            <a:extLst>
              <a:ext uri="{FF2B5EF4-FFF2-40B4-BE49-F238E27FC236}">
                <a16:creationId xmlns:a16="http://schemas.microsoft.com/office/drawing/2014/main" id="{BE391634-BB84-6E45-B4B2-F362C4A1EEF1}"/>
              </a:ext>
            </a:extLst>
          </p:cNvPr>
          <p:cNvSpPr>
            <a:spLocks noGrp="1"/>
          </p:cNvSpPr>
          <p:nvPr>
            <p:ph type="sldNum" sz="quarter" idx="12"/>
          </p:nvPr>
        </p:nvSpPr>
        <p:spPr/>
        <p:txBody>
          <a:bodyPr/>
          <a:lstStyle/>
          <a:p>
            <a:fld id="{C37A6A5D-4452-2B46-A9F4-EDAA047C7BD2}" type="slidenum">
              <a:rPr lang="en-US" smtClean="0"/>
              <a:t>45</a:t>
            </a:fld>
            <a:endParaRPr lang="en-US"/>
          </a:p>
        </p:txBody>
      </p:sp>
      <p:sp>
        <p:nvSpPr>
          <p:cNvPr id="15" name="Rounded Rectangular Callout 14">
            <a:extLst>
              <a:ext uri="{FF2B5EF4-FFF2-40B4-BE49-F238E27FC236}">
                <a16:creationId xmlns:a16="http://schemas.microsoft.com/office/drawing/2014/main" id="{84348AB4-2C6E-2B47-8D93-E5901B40EEA3}"/>
              </a:ext>
            </a:extLst>
          </p:cNvPr>
          <p:cNvSpPr/>
          <p:nvPr/>
        </p:nvSpPr>
        <p:spPr>
          <a:xfrm>
            <a:off x="1891476" y="1646236"/>
            <a:ext cx="2308860" cy="857250"/>
          </a:xfrm>
          <a:prstGeom prst="wedgeRoundRectCallout">
            <a:avLst>
              <a:gd name="adj1" fmla="val -117633"/>
              <a:gd name="adj2" fmla="val -10238"/>
              <a:gd name="adj3" fmla="val 16667"/>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Excuse me, where can we find coffee?</a:t>
            </a:r>
          </a:p>
        </p:txBody>
      </p:sp>
      <p:grpSp>
        <p:nvGrpSpPr>
          <p:cNvPr id="23" name="Group 22">
            <a:extLst>
              <a:ext uri="{FF2B5EF4-FFF2-40B4-BE49-F238E27FC236}">
                <a16:creationId xmlns:a16="http://schemas.microsoft.com/office/drawing/2014/main" id="{E1081F14-CA2F-ED4B-8998-B2356054BB4F}"/>
              </a:ext>
            </a:extLst>
          </p:cNvPr>
          <p:cNvGrpSpPr/>
          <p:nvPr/>
        </p:nvGrpSpPr>
        <p:grpSpPr>
          <a:xfrm>
            <a:off x="6611815" y="1183878"/>
            <a:ext cx="2597598" cy="2282803"/>
            <a:chOff x="6611815" y="1183878"/>
            <a:chExt cx="2597598" cy="2282803"/>
          </a:xfrm>
        </p:grpSpPr>
        <p:grpSp>
          <p:nvGrpSpPr>
            <p:cNvPr id="11" name="Group 10">
              <a:extLst>
                <a:ext uri="{FF2B5EF4-FFF2-40B4-BE49-F238E27FC236}">
                  <a16:creationId xmlns:a16="http://schemas.microsoft.com/office/drawing/2014/main" id="{33139E1E-8FFB-8741-A809-FD908192F5A2}"/>
                </a:ext>
              </a:extLst>
            </p:cNvPr>
            <p:cNvGrpSpPr/>
            <p:nvPr/>
          </p:nvGrpSpPr>
          <p:grpSpPr>
            <a:xfrm>
              <a:off x="6975895" y="1183878"/>
              <a:ext cx="2233518" cy="2180019"/>
              <a:chOff x="6263754" y="1599009"/>
              <a:chExt cx="2233518" cy="2180019"/>
            </a:xfrm>
          </p:grpSpPr>
          <p:sp>
            <p:nvSpPr>
              <p:cNvPr id="7" name="Oval 6">
                <a:extLst>
                  <a:ext uri="{FF2B5EF4-FFF2-40B4-BE49-F238E27FC236}">
                    <a16:creationId xmlns:a16="http://schemas.microsoft.com/office/drawing/2014/main" id="{9E05984F-DB90-B84B-A9B4-5DABC28E0404}"/>
                  </a:ext>
                </a:extLst>
              </p:cNvPr>
              <p:cNvSpPr/>
              <p:nvPr/>
            </p:nvSpPr>
            <p:spPr>
              <a:xfrm>
                <a:off x="6263754" y="1599009"/>
                <a:ext cx="2233518" cy="2180019"/>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7C10652-21EE-5647-BA7D-21F870FFEECC}"/>
                  </a:ext>
                </a:extLst>
              </p:cNvPr>
              <p:cNvSpPr txBox="1"/>
              <p:nvPr/>
            </p:nvSpPr>
            <p:spPr>
              <a:xfrm>
                <a:off x="6339871" y="1811855"/>
                <a:ext cx="2081283" cy="1754326"/>
              </a:xfrm>
              <a:prstGeom prst="rect">
                <a:avLst/>
              </a:prstGeom>
              <a:noFill/>
            </p:spPr>
            <p:txBody>
              <a:bodyPr wrap="square" rtlCol="0">
                <a:spAutoFit/>
              </a:bodyPr>
              <a:lstStyle/>
              <a:p>
                <a:pPr algn="ctr"/>
                <a:r>
                  <a:rPr lang="en-US" b="1" dirty="0"/>
                  <a:t>Underspecified meaning</a:t>
                </a:r>
                <a:r>
                  <a:rPr lang="en-US" dirty="0"/>
                  <a:t>:</a:t>
                </a:r>
              </a:p>
              <a:p>
                <a:pPr algn="ctr"/>
                <a:r>
                  <a:rPr lang="en-US" dirty="0"/>
                  <a:t>(non-)exhaustivity</a:t>
                </a:r>
              </a:p>
              <a:p>
                <a:pPr algn="ctr"/>
                <a:r>
                  <a:rPr lang="en-US" dirty="0"/>
                  <a:t>referential domain</a:t>
                </a:r>
              </a:p>
              <a:p>
                <a:pPr algn="ctr"/>
                <a:r>
                  <a:rPr lang="en-US" dirty="0"/>
                  <a:t>granularity</a:t>
                </a:r>
              </a:p>
              <a:p>
                <a:pPr algn="ctr"/>
                <a:r>
                  <a:rPr lang="en-US" dirty="0"/>
                  <a:t>specificity</a:t>
                </a:r>
              </a:p>
            </p:txBody>
          </p:sp>
        </p:grpSp>
        <p:cxnSp>
          <p:nvCxnSpPr>
            <p:cNvPr id="17" name="Straight Connector 16">
              <a:extLst>
                <a:ext uri="{FF2B5EF4-FFF2-40B4-BE49-F238E27FC236}">
                  <a16:creationId xmlns:a16="http://schemas.microsoft.com/office/drawing/2014/main" id="{63349DDB-2253-5F4F-B872-6C30D4CF7CDB}"/>
                </a:ext>
              </a:extLst>
            </p:cNvPr>
            <p:cNvCxnSpPr>
              <a:cxnSpLocks/>
              <a:endCxn id="7" idx="3"/>
            </p:cNvCxnSpPr>
            <p:nvPr/>
          </p:nvCxnSpPr>
          <p:spPr>
            <a:xfrm flipV="1">
              <a:off x="6611815" y="3044641"/>
              <a:ext cx="691171" cy="42204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8B578354-B003-F748-AE24-0C13C08C360E}"/>
              </a:ext>
            </a:extLst>
          </p:cNvPr>
          <p:cNvGrpSpPr/>
          <p:nvPr/>
        </p:nvGrpSpPr>
        <p:grpSpPr>
          <a:xfrm>
            <a:off x="3577213" y="4176392"/>
            <a:ext cx="3957932" cy="2217091"/>
            <a:chOff x="3577213" y="4176392"/>
            <a:chExt cx="3957932" cy="2217091"/>
          </a:xfrm>
        </p:grpSpPr>
        <p:grpSp>
          <p:nvGrpSpPr>
            <p:cNvPr id="12" name="Group 11">
              <a:extLst>
                <a:ext uri="{FF2B5EF4-FFF2-40B4-BE49-F238E27FC236}">
                  <a16:creationId xmlns:a16="http://schemas.microsoft.com/office/drawing/2014/main" id="{72596FA6-50D6-4B4A-A928-E5865815E613}"/>
                </a:ext>
              </a:extLst>
            </p:cNvPr>
            <p:cNvGrpSpPr/>
            <p:nvPr/>
          </p:nvGrpSpPr>
          <p:grpSpPr>
            <a:xfrm>
              <a:off x="5504674" y="4411648"/>
              <a:ext cx="2030471" cy="1981835"/>
              <a:chOff x="6365278" y="1698101"/>
              <a:chExt cx="2030471" cy="1981835"/>
            </a:xfrm>
          </p:grpSpPr>
          <p:sp>
            <p:nvSpPr>
              <p:cNvPr id="13" name="Oval 12">
                <a:extLst>
                  <a:ext uri="{FF2B5EF4-FFF2-40B4-BE49-F238E27FC236}">
                    <a16:creationId xmlns:a16="http://schemas.microsoft.com/office/drawing/2014/main" id="{F6C29F0D-D39A-FE45-801E-16CA77347F38}"/>
                  </a:ext>
                </a:extLst>
              </p:cNvPr>
              <p:cNvSpPr/>
              <p:nvPr/>
            </p:nvSpPr>
            <p:spPr>
              <a:xfrm>
                <a:off x="6365278" y="1698101"/>
                <a:ext cx="2030471" cy="1981835"/>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2FAE9336-038F-E14D-8219-99C950AAF4A3}"/>
                  </a:ext>
                </a:extLst>
              </p:cNvPr>
              <p:cNvSpPr txBox="1"/>
              <p:nvPr/>
            </p:nvSpPr>
            <p:spPr>
              <a:xfrm>
                <a:off x="6557463" y="2168116"/>
                <a:ext cx="1568335" cy="923330"/>
              </a:xfrm>
              <a:prstGeom prst="rect">
                <a:avLst/>
              </a:prstGeom>
              <a:noFill/>
            </p:spPr>
            <p:txBody>
              <a:bodyPr wrap="square" rtlCol="0">
                <a:spAutoFit/>
              </a:bodyPr>
              <a:lstStyle/>
              <a:p>
                <a:pPr algn="ctr"/>
                <a:r>
                  <a:rPr lang="en-US" dirty="0"/>
                  <a:t>Private and not always made explicit</a:t>
                </a:r>
              </a:p>
            </p:txBody>
          </p:sp>
        </p:grpSp>
        <p:cxnSp>
          <p:nvCxnSpPr>
            <p:cNvPr id="19" name="Straight Connector 18">
              <a:extLst>
                <a:ext uri="{FF2B5EF4-FFF2-40B4-BE49-F238E27FC236}">
                  <a16:creationId xmlns:a16="http://schemas.microsoft.com/office/drawing/2014/main" id="{21FD9C94-36B4-3842-A93A-DBA5CE9F7C7B}"/>
                </a:ext>
              </a:extLst>
            </p:cNvPr>
            <p:cNvCxnSpPr>
              <a:cxnSpLocks/>
              <a:endCxn id="13" idx="2"/>
            </p:cNvCxnSpPr>
            <p:nvPr/>
          </p:nvCxnSpPr>
          <p:spPr>
            <a:xfrm>
              <a:off x="3577213" y="4176392"/>
              <a:ext cx="1927461" cy="122617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E8A4A38B-BBD0-F64C-8A92-679A8925896E}"/>
              </a:ext>
            </a:extLst>
          </p:cNvPr>
          <p:cNvCxnSpPr>
            <a:cxnSpLocks/>
          </p:cNvCxnSpPr>
          <p:nvPr/>
        </p:nvCxnSpPr>
        <p:spPr>
          <a:xfrm flipH="1">
            <a:off x="7156174" y="3466681"/>
            <a:ext cx="715618" cy="1043012"/>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9832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578B3-E9A8-3247-9466-0059F879D3FA}"/>
              </a:ext>
            </a:extLst>
          </p:cNvPr>
          <p:cNvSpPr>
            <a:spLocks noGrp="1"/>
          </p:cNvSpPr>
          <p:nvPr>
            <p:ph type="title"/>
          </p:nvPr>
        </p:nvSpPr>
        <p:spPr/>
        <p:txBody>
          <a:bodyPr/>
          <a:lstStyle/>
          <a:p>
            <a:r>
              <a:rPr lang="en-US" dirty="0"/>
              <a:t>Cues in the linguistic signal</a:t>
            </a:r>
          </a:p>
        </p:txBody>
      </p:sp>
      <p:sp>
        <p:nvSpPr>
          <p:cNvPr id="3" name="Content Placeholder 2">
            <a:extLst>
              <a:ext uri="{FF2B5EF4-FFF2-40B4-BE49-F238E27FC236}">
                <a16:creationId xmlns:a16="http://schemas.microsoft.com/office/drawing/2014/main" id="{167CEA1F-F884-BF4A-8B0E-1300AD1C5AEF}"/>
              </a:ext>
            </a:extLst>
          </p:cNvPr>
          <p:cNvSpPr>
            <a:spLocks noGrp="1"/>
          </p:cNvSpPr>
          <p:nvPr>
            <p:ph idx="1"/>
          </p:nvPr>
        </p:nvSpPr>
        <p:spPr/>
        <p:txBody>
          <a:bodyPr>
            <a:normAutofit/>
          </a:bodyPr>
          <a:lstStyle/>
          <a:p>
            <a:pPr marL="0" indent="0">
              <a:buNone/>
            </a:pPr>
            <a:r>
              <a:rPr lang="en-US" dirty="0"/>
              <a:t>Did the speaker ask (a), (b), or (c)?</a:t>
            </a:r>
          </a:p>
          <a:p>
            <a:pPr marL="0" indent="0">
              <a:buNone/>
            </a:pPr>
            <a:endParaRPr lang="en-US" dirty="0"/>
          </a:p>
          <a:p>
            <a:pPr marL="0" indent="0">
              <a:buNone/>
            </a:pPr>
            <a:r>
              <a:rPr lang="en-US" dirty="0"/>
              <a:t>	(a) Where can we find </a:t>
            </a:r>
            <a:r>
              <a:rPr lang="en-US" b="1" dirty="0"/>
              <a:t>some</a:t>
            </a:r>
            <a:r>
              <a:rPr lang="en-US" dirty="0"/>
              <a:t> coffee?</a:t>
            </a:r>
          </a:p>
          <a:p>
            <a:pPr marL="0" indent="0">
              <a:buNone/>
            </a:pPr>
            <a:r>
              <a:rPr lang="en-US" dirty="0"/>
              <a:t>	(b) Where are </a:t>
            </a:r>
            <a:r>
              <a:rPr lang="en-US" b="1" dirty="0"/>
              <a:t>all</a:t>
            </a:r>
            <a:r>
              <a:rPr lang="en-US" dirty="0"/>
              <a:t> the coffee shops?</a:t>
            </a:r>
          </a:p>
          <a:p>
            <a:pPr marL="0" indent="0">
              <a:buNone/>
            </a:pPr>
            <a:r>
              <a:rPr lang="en-US" dirty="0"/>
              <a:t>	(c) Where can we find coffee?</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40003BA4-180B-644D-AFD8-88A68A8B2FB2}"/>
              </a:ext>
            </a:extLst>
          </p:cNvPr>
          <p:cNvSpPr>
            <a:spLocks noGrp="1"/>
          </p:cNvSpPr>
          <p:nvPr>
            <p:ph type="sldNum" sz="quarter" idx="12"/>
          </p:nvPr>
        </p:nvSpPr>
        <p:spPr/>
        <p:txBody>
          <a:bodyPr/>
          <a:lstStyle/>
          <a:p>
            <a:fld id="{C37A6A5D-4452-2B46-A9F4-EDAA047C7BD2}" type="slidenum">
              <a:rPr lang="en-US" smtClean="0"/>
              <a:t>46</a:t>
            </a:fld>
            <a:endParaRPr lang="en-US"/>
          </a:p>
        </p:txBody>
      </p:sp>
      <p:sp>
        <p:nvSpPr>
          <p:cNvPr id="6" name="TextBox 5">
            <a:extLst>
              <a:ext uri="{FF2B5EF4-FFF2-40B4-BE49-F238E27FC236}">
                <a16:creationId xmlns:a16="http://schemas.microsoft.com/office/drawing/2014/main" id="{15FF9B6D-F1AE-7346-A8CB-760CF87087A9}"/>
              </a:ext>
            </a:extLst>
          </p:cNvPr>
          <p:cNvSpPr txBox="1"/>
          <p:nvPr/>
        </p:nvSpPr>
        <p:spPr>
          <a:xfrm>
            <a:off x="7558322" y="2843025"/>
            <a:ext cx="1728317" cy="369332"/>
          </a:xfrm>
          <a:prstGeom prst="rect">
            <a:avLst/>
          </a:prstGeom>
          <a:noFill/>
          <a:ln w="38100">
            <a:solidFill>
              <a:srgbClr val="B9B3F4"/>
            </a:solid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P(MS) &gt; P(MA)</a:t>
            </a:r>
          </a:p>
        </p:txBody>
      </p:sp>
      <p:sp>
        <p:nvSpPr>
          <p:cNvPr id="10" name="TextBox 9">
            <a:extLst>
              <a:ext uri="{FF2B5EF4-FFF2-40B4-BE49-F238E27FC236}">
                <a16:creationId xmlns:a16="http://schemas.microsoft.com/office/drawing/2014/main" id="{8B8F6205-AD39-FC41-9AA6-8B224BC47CF2}"/>
              </a:ext>
            </a:extLst>
          </p:cNvPr>
          <p:cNvSpPr txBox="1"/>
          <p:nvPr/>
        </p:nvSpPr>
        <p:spPr>
          <a:xfrm>
            <a:off x="7558322" y="3366216"/>
            <a:ext cx="1728317" cy="369332"/>
          </a:xfrm>
          <a:prstGeom prst="rect">
            <a:avLst/>
          </a:prstGeom>
          <a:noFill/>
          <a:ln w="38100">
            <a:solidFill>
              <a:srgbClr val="FFB1AB"/>
            </a:solid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P(MA) &gt; P(MS)</a:t>
            </a:r>
          </a:p>
        </p:txBody>
      </p:sp>
      <p:sp>
        <p:nvSpPr>
          <p:cNvPr id="14" name="TextBox 13">
            <a:extLst>
              <a:ext uri="{FF2B5EF4-FFF2-40B4-BE49-F238E27FC236}">
                <a16:creationId xmlns:a16="http://schemas.microsoft.com/office/drawing/2014/main" id="{8D23FFBC-EAA0-BF4D-A2EA-7D9B4B560DE9}"/>
              </a:ext>
            </a:extLst>
          </p:cNvPr>
          <p:cNvSpPr txBox="1"/>
          <p:nvPr/>
        </p:nvSpPr>
        <p:spPr>
          <a:xfrm>
            <a:off x="7558322" y="3929599"/>
            <a:ext cx="1728317" cy="369332"/>
          </a:xfrm>
          <a:prstGeom prst="rect">
            <a:avLst/>
          </a:prstGeom>
          <a:noFill/>
          <a:ln w="38100">
            <a:solidFill>
              <a:schemeClr val="tx1"/>
            </a:solid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P(MA) </a:t>
            </a:r>
            <a:r>
              <a:rPr lang="en-US" dirty="0"/>
              <a:t>≈</a:t>
            </a:r>
            <a:r>
              <a:rPr lang="en-US" dirty="0">
                <a:latin typeface="Helvetica Neue" panose="02000503000000020004" pitchFamily="2" charset="0"/>
                <a:ea typeface="Helvetica Neue" panose="02000503000000020004" pitchFamily="2" charset="0"/>
                <a:cs typeface="Helvetica Neue" panose="02000503000000020004" pitchFamily="2" charset="0"/>
              </a:rPr>
              <a:t> P(MS)</a:t>
            </a:r>
          </a:p>
        </p:txBody>
      </p:sp>
      <p:grpSp>
        <p:nvGrpSpPr>
          <p:cNvPr id="20" name="Group 19">
            <a:extLst>
              <a:ext uri="{FF2B5EF4-FFF2-40B4-BE49-F238E27FC236}">
                <a16:creationId xmlns:a16="http://schemas.microsoft.com/office/drawing/2014/main" id="{1B738537-1CCA-244B-B885-DA6F48467231}"/>
              </a:ext>
            </a:extLst>
          </p:cNvPr>
          <p:cNvGrpSpPr/>
          <p:nvPr/>
        </p:nvGrpSpPr>
        <p:grpSpPr>
          <a:xfrm>
            <a:off x="7615597" y="4522557"/>
            <a:ext cx="1613765" cy="1611933"/>
            <a:chOff x="3282797" y="4602944"/>
            <a:chExt cx="1613765" cy="1611933"/>
          </a:xfrm>
        </p:grpSpPr>
        <p:sp>
          <p:nvSpPr>
            <p:cNvPr id="16" name="Oval 15">
              <a:extLst>
                <a:ext uri="{FF2B5EF4-FFF2-40B4-BE49-F238E27FC236}">
                  <a16:creationId xmlns:a16="http://schemas.microsoft.com/office/drawing/2014/main" id="{47D0FFDA-EE54-BA45-BE46-7B086ED274BC}"/>
                </a:ext>
              </a:extLst>
            </p:cNvPr>
            <p:cNvSpPr/>
            <p:nvPr/>
          </p:nvSpPr>
          <p:spPr>
            <a:xfrm>
              <a:off x="3282797" y="4602944"/>
              <a:ext cx="1613765" cy="161193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E6C770AE-294C-A84C-9C47-C16510D13A0E}"/>
                </a:ext>
              </a:extLst>
            </p:cNvPr>
            <p:cNvSpPr txBox="1"/>
            <p:nvPr/>
          </p:nvSpPr>
          <p:spPr>
            <a:xfrm>
              <a:off x="3336053" y="4962050"/>
              <a:ext cx="1507252" cy="923330"/>
            </a:xfrm>
            <a:prstGeom prst="rect">
              <a:avLst/>
            </a:prstGeom>
            <a:no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Additional information needed!</a:t>
              </a:r>
            </a:p>
          </p:txBody>
        </p:sp>
      </p:grpSp>
      <p:pic>
        <p:nvPicPr>
          <p:cNvPr id="23" name="Picture 2" descr="Image result for tourist">
            <a:extLst>
              <a:ext uri="{FF2B5EF4-FFF2-40B4-BE49-F238E27FC236}">
                <a16:creationId xmlns:a16="http://schemas.microsoft.com/office/drawing/2014/main" id="{8444266E-2DCA-5F48-A069-774EC3CAA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4042" y="4853171"/>
            <a:ext cx="1985268" cy="1393248"/>
          </a:xfrm>
          <a:prstGeom prst="rect">
            <a:avLst/>
          </a:prstGeom>
          <a:noFill/>
          <a:ln w="76200">
            <a:solidFill>
              <a:srgbClr val="B9B3F4"/>
            </a:solidFill>
          </a:ln>
          <a:extLst>
            <a:ext uri="{909E8E84-426E-40DD-AFC4-6F175D3DCCD1}">
              <a14:hiddenFill xmlns:a14="http://schemas.microsoft.com/office/drawing/2010/main">
                <a:solidFill>
                  <a:srgbClr val="FFFFFF"/>
                </a:solidFill>
              </a14:hiddenFill>
            </a:ext>
          </a:extLst>
        </p:spPr>
      </p:pic>
      <p:pic>
        <p:nvPicPr>
          <p:cNvPr id="27" name="Picture 4" descr="black-woman-writing-758x506 | Zikoko!">
            <a:extLst>
              <a:ext uri="{FF2B5EF4-FFF2-40B4-BE49-F238E27FC236}">
                <a16:creationId xmlns:a16="http://schemas.microsoft.com/office/drawing/2014/main" id="{E8B4DB98-90C3-D241-BBBD-1AB0E6045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747" y="4841208"/>
            <a:ext cx="2147756" cy="1433725"/>
          </a:xfrm>
          <a:prstGeom prst="rect">
            <a:avLst/>
          </a:prstGeom>
          <a:noFill/>
          <a:ln w="76200">
            <a:solidFill>
              <a:srgbClr val="FFB1AB"/>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3074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1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A9F9-82B4-F247-A817-AE4A3086F228}"/>
              </a:ext>
            </a:extLst>
          </p:cNvPr>
          <p:cNvSpPr>
            <a:spLocks noGrp="1"/>
          </p:cNvSpPr>
          <p:nvPr>
            <p:ph type="title"/>
          </p:nvPr>
        </p:nvSpPr>
        <p:spPr/>
        <p:txBody>
          <a:bodyPr/>
          <a:lstStyle/>
          <a:p>
            <a:r>
              <a:rPr lang="en-US" dirty="0"/>
              <a:t>Cues from the speaker?</a:t>
            </a:r>
          </a:p>
        </p:txBody>
      </p:sp>
      <p:sp>
        <p:nvSpPr>
          <p:cNvPr id="3" name="Content Placeholder 2">
            <a:extLst>
              <a:ext uri="{FF2B5EF4-FFF2-40B4-BE49-F238E27FC236}">
                <a16:creationId xmlns:a16="http://schemas.microsoft.com/office/drawing/2014/main" id="{6BF34A7F-5DC1-574B-9101-2350A7CB8ADB}"/>
              </a:ext>
            </a:extLst>
          </p:cNvPr>
          <p:cNvSpPr>
            <a:spLocks noGrp="1"/>
          </p:cNvSpPr>
          <p:nvPr>
            <p:ph idx="1"/>
          </p:nvPr>
        </p:nvSpPr>
        <p:spPr/>
        <p:txBody>
          <a:bodyPr>
            <a:normAutofit/>
          </a:bodyPr>
          <a:lstStyle/>
          <a:p>
            <a:pPr marL="0" indent="0">
              <a:buNone/>
            </a:pPr>
            <a:r>
              <a:rPr lang="en-US" dirty="0"/>
              <a:t>Cooperative speakers might be maximally informative </a:t>
            </a:r>
            <a:r>
              <a:rPr lang="en-US" dirty="0" err="1"/>
              <a:t>wrt</a:t>
            </a:r>
            <a:r>
              <a:rPr lang="en-US" dirty="0"/>
              <a:t> to their goals by producing cue-heavy utterances</a:t>
            </a:r>
          </a:p>
          <a:p>
            <a:endParaRPr lang="en-US" dirty="0"/>
          </a:p>
          <a:p>
            <a:pPr marL="0" indent="0">
              <a:buNone/>
            </a:pPr>
            <a:r>
              <a:rPr lang="en-US" dirty="0"/>
              <a:t>But this is not so (Corpus &amp; Production study)</a:t>
            </a:r>
          </a:p>
          <a:p>
            <a:endParaRPr lang="en-US" dirty="0"/>
          </a:p>
          <a:p>
            <a:pPr marL="0" indent="0">
              <a:buNone/>
            </a:pPr>
            <a:r>
              <a:rPr lang="en-US" dirty="0"/>
              <a:t>Consistent with many other psycholinguistic findings </a:t>
            </a:r>
            <a:br>
              <a:rPr lang="en-US" dirty="0"/>
            </a:br>
            <a:r>
              <a:rPr lang="en-US" sz="1900" dirty="0">
                <a:solidFill>
                  <a:schemeClr val="bg1">
                    <a:lumMod val="50000"/>
                  </a:schemeClr>
                </a:solidFill>
              </a:rPr>
              <a:t>(Clark &amp; Wilkes-Gibbs 1986; Brennan &amp; Clark 1996; </a:t>
            </a:r>
            <a:r>
              <a:rPr lang="en-US" sz="1900" dirty="0" err="1">
                <a:solidFill>
                  <a:schemeClr val="bg1">
                    <a:lumMod val="50000"/>
                  </a:schemeClr>
                </a:solidFill>
              </a:rPr>
              <a:t>Kehler</a:t>
            </a:r>
            <a:r>
              <a:rPr lang="en-US" sz="1900" dirty="0">
                <a:solidFill>
                  <a:schemeClr val="bg1">
                    <a:lumMod val="50000"/>
                  </a:schemeClr>
                </a:solidFill>
              </a:rPr>
              <a:t> &amp; Rohde 2018; </a:t>
            </a:r>
            <a:r>
              <a:rPr lang="en-US" sz="1900" dirty="0" err="1">
                <a:solidFill>
                  <a:schemeClr val="bg1">
                    <a:lumMod val="50000"/>
                  </a:schemeClr>
                </a:solidFill>
              </a:rPr>
              <a:t>Kehler</a:t>
            </a:r>
            <a:r>
              <a:rPr lang="en-US" sz="1900" dirty="0">
                <a:solidFill>
                  <a:schemeClr val="bg1">
                    <a:lumMod val="50000"/>
                  </a:schemeClr>
                </a:solidFill>
              </a:rPr>
              <a:t> et al 2008; Arnold et al. 2004; Ferreira &amp; Dell 2000; Ferreira &amp; Hudson 2011; Ferreira &amp; </a:t>
            </a:r>
            <a:r>
              <a:rPr lang="en-US" sz="1900" dirty="0" err="1">
                <a:solidFill>
                  <a:schemeClr val="bg1">
                    <a:lumMod val="50000"/>
                  </a:schemeClr>
                </a:solidFill>
              </a:rPr>
              <a:t>Schotter</a:t>
            </a:r>
            <a:r>
              <a:rPr lang="en-US" sz="1900" dirty="0">
                <a:solidFill>
                  <a:schemeClr val="bg1">
                    <a:lumMod val="50000"/>
                  </a:schemeClr>
                </a:solidFill>
              </a:rPr>
              <a:t>; Jaeger 2010, 2011; Ferreira 2019; Wu &amp; Keyser 2006; </a:t>
            </a:r>
            <a:r>
              <a:rPr lang="en-US" sz="1900" dirty="0" err="1">
                <a:solidFill>
                  <a:schemeClr val="bg1">
                    <a:lumMod val="50000"/>
                  </a:schemeClr>
                </a:solidFill>
              </a:rPr>
              <a:t>Keysar</a:t>
            </a:r>
            <a:r>
              <a:rPr lang="en-US" sz="1900" dirty="0">
                <a:solidFill>
                  <a:schemeClr val="bg1">
                    <a:lumMod val="50000"/>
                  </a:schemeClr>
                </a:solidFill>
              </a:rPr>
              <a:t> et al. 2003; Lin et al., 2010; Keyser et al., 2000)</a:t>
            </a:r>
          </a:p>
        </p:txBody>
      </p:sp>
      <p:sp>
        <p:nvSpPr>
          <p:cNvPr id="4" name="Slide Number Placeholder 3">
            <a:extLst>
              <a:ext uri="{FF2B5EF4-FFF2-40B4-BE49-F238E27FC236}">
                <a16:creationId xmlns:a16="http://schemas.microsoft.com/office/drawing/2014/main" id="{D2BD114F-9074-6640-A296-2EA0A0DC6658}"/>
              </a:ext>
            </a:extLst>
          </p:cNvPr>
          <p:cNvSpPr>
            <a:spLocks noGrp="1"/>
          </p:cNvSpPr>
          <p:nvPr>
            <p:ph type="sldNum" sz="quarter" idx="12"/>
          </p:nvPr>
        </p:nvSpPr>
        <p:spPr/>
        <p:txBody>
          <a:bodyPr/>
          <a:lstStyle/>
          <a:p>
            <a:fld id="{C37A6A5D-4452-2B46-A9F4-EDAA047C7BD2}" type="slidenum">
              <a:rPr lang="en-US" smtClean="0"/>
              <a:t>47</a:t>
            </a:fld>
            <a:endParaRPr lang="en-US"/>
          </a:p>
        </p:txBody>
      </p:sp>
    </p:spTree>
    <p:extLst>
      <p:ext uri="{BB962C8B-B14F-4D97-AF65-F5344CB8AC3E}">
        <p14:creationId xmlns:p14="http://schemas.microsoft.com/office/powerpoint/2010/main" val="35573070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11F1B-91C3-5841-8AA8-420B1304BC4D}"/>
              </a:ext>
            </a:extLst>
          </p:cNvPr>
          <p:cNvSpPr>
            <a:spLocks noGrp="1"/>
          </p:cNvSpPr>
          <p:nvPr>
            <p:ph type="title"/>
          </p:nvPr>
        </p:nvSpPr>
        <p:spPr/>
        <p:txBody>
          <a:bodyPr/>
          <a:lstStyle/>
          <a:p>
            <a:r>
              <a:rPr lang="en-US" b="1" dirty="0"/>
              <a:t>Summary | </a:t>
            </a:r>
            <a:r>
              <a:rPr lang="en-US" dirty="0"/>
              <a:t>Interim discussion</a:t>
            </a:r>
          </a:p>
        </p:txBody>
      </p:sp>
      <p:sp>
        <p:nvSpPr>
          <p:cNvPr id="3" name="Content Placeholder 2">
            <a:extLst>
              <a:ext uri="{FF2B5EF4-FFF2-40B4-BE49-F238E27FC236}">
                <a16:creationId xmlns:a16="http://schemas.microsoft.com/office/drawing/2014/main" id="{087017DB-DF85-7B4C-A325-8DAF97D7FDEE}"/>
              </a:ext>
            </a:extLst>
          </p:cNvPr>
          <p:cNvSpPr>
            <a:spLocks noGrp="1"/>
          </p:cNvSpPr>
          <p:nvPr>
            <p:ph idx="1"/>
          </p:nvPr>
        </p:nvSpPr>
        <p:spPr/>
        <p:txBody>
          <a:bodyPr>
            <a:normAutofit/>
          </a:bodyPr>
          <a:lstStyle/>
          <a:p>
            <a:pPr marL="0" indent="0">
              <a:buNone/>
            </a:pPr>
            <a:r>
              <a:rPr lang="en-US" dirty="0"/>
              <a:t>Context, world knowledge and hearer expectations fill in goal-relevant information and resolve (non-) exhaustivity.</a:t>
            </a:r>
          </a:p>
          <a:p>
            <a:pPr marL="0" indent="0">
              <a:buNone/>
            </a:pPr>
            <a:endParaRPr lang="en-US" dirty="0"/>
          </a:p>
          <a:p>
            <a:pPr marL="0" indent="0">
              <a:buNone/>
            </a:pPr>
            <a:r>
              <a:rPr lang="en-US" dirty="0"/>
              <a:t>The linguistic form of a question provides a </a:t>
            </a:r>
            <a:r>
              <a:rPr lang="en-US" b="1" dirty="0"/>
              <a:t>defeasible </a:t>
            </a:r>
            <a:r>
              <a:rPr lang="en-US" dirty="0"/>
              <a:t>cue</a:t>
            </a:r>
            <a:r>
              <a:rPr lang="en-US" b="1" dirty="0"/>
              <a:t> </a:t>
            </a:r>
            <a:r>
              <a:rPr lang="en-US" dirty="0"/>
              <a:t>to goals, in virtue of hearer expectations.</a:t>
            </a:r>
          </a:p>
          <a:p>
            <a:pPr marL="0" indent="0">
              <a:buNone/>
            </a:pPr>
            <a:endParaRPr lang="en-US" dirty="0"/>
          </a:p>
        </p:txBody>
      </p:sp>
      <p:sp>
        <p:nvSpPr>
          <p:cNvPr id="4" name="Slide Number Placeholder 3">
            <a:extLst>
              <a:ext uri="{FF2B5EF4-FFF2-40B4-BE49-F238E27FC236}">
                <a16:creationId xmlns:a16="http://schemas.microsoft.com/office/drawing/2014/main" id="{F11D15A3-7D77-1546-95D9-70C61140C739}"/>
              </a:ext>
            </a:extLst>
          </p:cNvPr>
          <p:cNvSpPr>
            <a:spLocks noGrp="1"/>
          </p:cNvSpPr>
          <p:nvPr>
            <p:ph type="sldNum" sz="quarter" idx="12"/>
          </p:nvPr>
        </p:nvSpPr>
        <p:spPr/>
        <p:txBody>
          <a:bodyPr/>
          <a:lstStyle/>
          <a:p>
            <a:fld id="{C37A6A5D-4452-2B46-A9F4-EDAA047C7BD2}" type="slidenum">
              <a:rPr lang="en-US" smtClean="0"/>
              <a:t>48</a:t>
            </a:fld>
            <a:endParaRPr lang="en-US"/>
          </a:p>
        </p:txBody>
      </p:sp>
    </p:spTree>
    <p:extLst>
      <p:ext uri="{BB962C8B-B14F-4D97-AF65-F5344CB8AC3E}">
        <p14:creationId xmlns:p14="http://schemas.microsoft.com/office/powerpoint/2010/main" val="23104653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p:txBody>
          <a:bodyPr>
            <a:normAutofit fontScale="90000"/>
          </a:bodyPr>
          <a:lstStyle/>
          <a:p>
            <a:r>
              <a:rPr lang="en-US" dirty="0"/>
              <a:t>World knowledge and expectations</a:t>
            </a:r>
            <a:br>
              <a:rPr lang="en-US" dirty="0"/>
            </a:br>
            <a:r>
              <a:rPr lang="en-US" sz="1800" dirty="0">
                <a:solidFill>
                  <a:schemeClr val="bg1">
                    <a:lumMod val="65000"/>
                  </a:schemeClr>
                </a:solidFill>
              </a:rPr>
              <a:t>(Degen 2015; Degen &amp; </a:t>
            </a:r>
            <a:r>
              <a:rPr lang="en-US" sz="1800" dirty="0" err="1">
                <a:solidFill>
                  <a:schemeClr val="bg1">
                    <a:lumMod val="65000"/>
                  </a:schemeClr>
                </a:solidFill>
              </a:rPr>
              <a:t>Tanenhaus</a:t>
            </a:r>
            <a:r>
              <a:rPr lang="en-US" sz="1800" dirty="0">
                <a:solidFill>
                  <a:schemeClr val="bg1">
                    <a:lumMod val="65000"/>
                  </a:schemeClr>
                </a:solidFill>
              </a:rPr>
              <a:t> 2015; Goodman &amp; </a:t>
            </a:r>
            <a:r>
              <a:rPr lang="en-US" sz="1800" dirty="0" err="1">
                <a:solidFill>
                  <a:schemeClr val="bg1">
                    <a:lumMod val="65000"/>
                  </a:schemeClr>
                </a:solidFill>
              </a:rPr>
              <a:t>Stuhlmüller</a:t>
            </a:r>
            <a:r>
              <a:rPr lang="en-US" sz="1800" dirty="0">
                <a:solidFill>
                  <a:schemeClr val="bg1">
                    <a:lumMod val="65000"/>
                  </a:schemeClr>
                </a:solidFill>
              </a:rPr>
              <a:t> 2013; Degen, Tessler &amp; Goodman 2015; Zondervan, </a:t>
            </a:r>
            <a:r>
              <a:rPr lang="en-US" sz="1800" dirty="0" err="1">
                <a:solidFill>
                  <a:schemeClr val="bg1">
                    <a:lumMod val="65000"/>
                  </a:schemeClr>
                </a:solidFill>
              </a:rPr>
              <a:t>Meroni</a:t>
            </a:r>
            <a:r>
              <a:rPr lang="en-US" sz="1800" dirty="0">
                <a:solidFill>
                  <a:schemeClr val="bg1">
                    <a:lumMod val="65000"/>
                  </a:schemeClr>
                </a:solidFill>
              </a:rPr>
              <a:t> &amp; </a:t>
            </a:r>
            <a:r>
              <a:rPr lang="en-US" sz="1800" dirty="0" err="1">
                <a:solidFill>
                  <a:schemeClr val="bg1">
                    <a:lumMod val="65000"/>
                  </a:schemeClr>
                </a:solidFill>
              </a:rPr>
              <a:t>Gualmini</a:t>
            </a:r>
            <a:r>
              <a:rPr lang="en-US" sz="1800" dirty="0">
                <a:solidFill>
                  <a:schemeClr val="bg1">
                    <a:lumMod val="65000"/>
                  </a:schemeClr>
                </a:solidFill>
              </a:rPr>
              <a:t> 2008; </a:t>
            </a:r>
            <a:r>
              <a:rPr lang="en-US" sz="1800" dirty="0" err="1">
                <a:solidFill>
                  <a:schemeClr val="bg1">
                    <a:lumMod val="65000"/>
                  </a:schemeClr>
                </a:solidFill>
              </a:rPr>
              <a:t>Tonhauser</a:t>
            </a:r>
            <a:r>
              <a:rPr lang="en-US" sz="1800" dirty="0">
                <a:solidFill>
                  <a:schemeClr val="bg1">
                    <a:lumMod val="65000"/>
                  </a:schemeClr>
                </a:solidFill>
              </a:rPr>
              <a:t>, </a:t>
            </a:r>
            <a:r>
              <a:rPr lang="en-US" sz="1800" dirty="0" err="1">
                <a:solidFill>
                  <a:schemeClr val="bg1">
                    <a:lumMod val="65000"/>
                  </a:schemeClr>
                </a:solidFill>
              </a:rPr>
              <a:t>Bever</a:t>
            </a:r>
            <a:r>
              <a:rPr lang="en-US" sz="1800" dirty="0">
                <a:solidFill>
                  <a:schemeClr val="bg1">
                    <a:lumMod val="65000"/>
                  </a:schemeClr>
                </a:solidFill>
              </a:rPr>
              <a:t> &amp; Degen </a:t>
            </a:r>
            <a:r>
              <a:rPr lang="en-US" sz="1800" i="1" dirty="0">
                <a:solidFill>
                  <a:schemeClr val="bg1">
                    <a:lumMod val="65000"/>
                  </a:schemeClr>
                </a:solidFill>
              </a:rPr>
              <a:t>in press</a:t>
            </a:r>
            <a:r>
              <a:rPr lang="en-US" sz="1800" dirty="0">
                <a:solidFill>
                  <a:schemeClr val="bg1">
                    <a:lumMod val="65000"/>
                  </a:schemeClr>
                </a:solidFill>
              </a:rPr>
              <a:t>, </a:t>
            </a:r>
            <a:r>
              <a:rPr lang="en-US" sz="1800" dirty="0" err="1">
                <a:solidFill>
                  <a:schemeClr val="bg1">
                    <a:lumMod val="65000"/>
                  </a:schemeClr>
                </a:solidFill>
              </a:rPr>
              <a:t>a.o</a:t>
            </a:r>
            <a:r>
              <a:rPr lang="en-US" sz="1800" dirty="0">
                <a:solidFill>
                  <a:schemeClr val="bg1">
                    <a:lumMod val="65000"/>
                  </a:schemeClr>
                </a:solidFill>
              </a:rPr>
              <a:t>….)</a:t>
            </a:r>
            <a:endParaRPr lang="en-US" sz="1800" dirty="0"/>
          </a:p>
        </p:txBody>
      </p:sp>
      <p:sp>
        <p:nvSpPr>
          <p:cNvPr id="5" name="Slide Number Placeholder 4">
            <a:extLst>
              <a:ext uri="{FF2B5EF4-FFF2-40B4-BE49-F238E27FC236}">
                <a16:creationId xmlns:a16="http://schemas.microsoft.com/office/drawing/2014/main" id="{1F29D1E3-407D-1C4B-9B64-B87E71DBA76B}"/>
              </a:ext>
            </a:extLst>
          </p:cNvPr>
          <p:cNvSpPr>
            <a:spLocks noGrp="1"/>
          </p:cNvSpPr>
          <p:nvPr>
            <p:ph type="sldNum" sz="quarter" idx="12"/>
          </p:nvPr>
        </p:nvSpPr>
        <p:spPr/>
        <p:txBody>
          <a:bodyPr/>
          <a:lstStyle/>
          <a:p>
            <a:fld id="{C37A6A5D-4452-2B46-A9F4-EDAA047C7BD2}" type="slidenum">
              <a:rPr lang="en-US" smtClean="0"/>
              <a:t>49</a:t>
            </a:fld>
            <a:endParaRPr lang="en-US"/>
          </a:p>
        </p:txBody>
      </p:sp>
      <p:grpSp>
        <p:nvGrpSpPr>
          <p:cNvPr id="9" name="Group 8">
            <a:extLst>
              <a:ext uri="{FF2B5EF4-FFF2-40B4-BE49-F238E27FC236}">
                <a16:creationId xmlns:a16="http://schemas.microsoft.com/office/drawing/2014/main" id="{C07E0798-60E0-7247-A7C1-2AAE82DBF896}"/>
              </a:ext>
            </a:extLst>
          </p:cNvPr>
          <p:cNvGrpSpPr/>
          <p:nvPr/>
        </p:nvGrpSpPr>
        <p:grpSpPr>
          <a:xfrm>
            <a:off x="1007550" y="2212151"/>
            <a:ext cx="5480391" cy="3074814"/>
            <a:chOff x="1294990" y="1689244"/>
            <a:chExt cx="5480391" cy="3074814"/>
          </a:xfrm>
        </p:grpSpPr>
        <p:pic>
          <p:nvPicPr>
            <p:cNvPr id="10" name="Picture 4" descr="Image result for lighters at rock concert">
              <a:extLst>
                <a:ext uri="{FF2B5EF4-FFF2-40B4-BE49-F238E27FC236}">
                  <a16:creationId xmlns:a16="http://schemas.microsoft.com/office/drawing/2014/main" id="{097AFE81-38E0-B146-A0BC-F4DD9526C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990" y="2738787"/>
              <a:ext cx="3284223" cy="2025271"/>
            </a:xfrm>
            <a:prstGeom prst="rect">
              <a:avLst/>
            </a:prstGeom>
            <a:noFill/>
            <a:ln w="38100">
              <a:solidFill>
                <a:srgbClr val="FFB1AB"/>
              </a:solidFill>
            </a:ln>
            <a:extLst>
              <a:ext uri="{909E8E84-426E-40DD-AFC4-6F175D3DCCD1}">
                <a14:hiddenFill xmlns:a14="http://schemas.microsoft.com/office/drawing/2010/main">
                  <a:solidFill>
                    <a:srgbClr val="FFFFFF"/>
                  </a:solidFill>
                </a14:hiddenFill>
              </a:ext>
            </a:extLst>
          </p:spPr>
        </p:pic>
        <p:sp>
          <p:nvSpPr>
            <p:cNvPr id="11" name="Rectangular Callout 10">
              <a:extLst>
                <a:ext uri="{FF2B5EF4-FFF2-40B4-BE49-F238E27FC236}">
                  <a16:creationId xmlns:a16="http://schemas.microsoft.com/office/drawing/2014/main" id="{E1F67A9A-75D5-974A-8311-42D19E5DD2DD}"/>
                </a:ext>
              </a:extLst>
            </p:cNvPr>
            <p:cNvSpPr/>
            <p:nvPr/>
          </p:nvSpPr>
          <p:spPr>
            <a:xfrm flipH="1">
              <a:off x="3825025" y="1689244"/>
              <a:ext cx="2950356" cy="756056"/>
            </a:xfrm>
            <a:prstGeom prst="wedgeRectCallout">
              <a:avLst>
                <a:gd name="adj1" fmla="val 68557"/>
                <a:gd name="adj2" fmla="val 167158"/>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6" name="Group 5">
            <a:extLst>
              <a:ext uri="{FF2B5EF4-FFF2-40B4-BE49-F238E27FC236}">
                <a16:creationId xmlns:a16="http://schemas.microsoft.com/office/drawing/2014/main" id="{E50BF5F8-0124-6A47-A609-5BD890D948DB}"/>
              </a:ext>
            </a:extLst>
          </p:cNvPr>
          <p:cNvGrpSpPr/>
          <p:nvPr/>
        </p:nvGrpSpPr>
        <p:grpSpPr>
          <a:xfrm>
            <a:off x="3537585" y="2212151"/>
            <a:ext cx="5402685" cy="3051862"/>
            <a:chOff x="2811876" y="1229219"/>
            <a:chExt cx="7190973" cy="4062028"/>
          </a:xfrm>
        </p:grpSpPr>
        <p:pic>
          <p:nvPicPr>
            <p:cNvPr id="7" name="Picture 2" descr="American actor Humphrey Bogart (1899 - 1957) lights a cigarette for actress Lauren Bacall in a still from the film 'To Have and Have Not', directed by Howard Hawks, 1944.">
              <a:extLst>
                <a:ext uri="{FF2B5EF4-FFF2-40B4-BE49-F238E27FC236}">
                  <a16:creationId xmlns:a16="http://schemas.microsoft.com/office/drawing/2014/main" id="{02C53F77-989E-334E-80A7-F2AE828D6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3874" y="2621823"/>
              <a:ext cx="4748975" cy="2669424"/>
            </a:xfrm>
            <a:prstGeom prst="rect">
              <a:avLst/>
            </a:prstGeom>
            <a:noFill/>
            <a:ln w="38100">
              <a:solidFill>
                <a:srgbClr val="B9B3F4"/>
              </a:solidFill>
            </a:ln>
            <a:extLst>
              <a:ext uri="{909E8E84-426E-40DD-AFC4-6F175D3DCCD1}">
                <a14:hiddenFill xmlns:a14="http://schemas.microsoft.com/office/drawing/2010/main">
                  <a:solidFill>
                    <a:srgbClr val="FFFFFF"/>
                  </a:solidFill>
                </a14:hiddenFill>
              </a:ext>
            </a:extLst>
          </p:spPr>
        </p:pic>
        <p:sp>
          <p:nvSpPr>
            <p:cNvPr id="8" name="Rectangular Callout 7">
              <a:extLst>
                <a:ext uri="{FF2B5EF4-FFF2-40B4-BE49-F238E27FC236}">
                  <a16:creationId xmlns:a16="http://schemas.microsoft.com/office/drawing/2014/main" id="{69974203-6CF8-5B44-A539-9792B91D0BAF}"/>
                </a:ext>
              </a:extLst>
            </p:cNvPr>
            <p:cNvSpPr/>
            <p:nvPr/>
          </p:nvSpPr>
          <p:spPr>
            <a:xfrm>
              <a:off x="2811876" y="1229219"/>
              <a:ext cx="3926923" cy="1006310"/>
            </a:xfrm>
            <a:prstGeom prst="wedgeRectCallout">
              <a:avLst>
                <a:gd name="adj1" fmla="val 68557"/>
                <a:gd name="adj2" fmla="val 167158"/>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grpSp>
      <p:sp>
        <p:nvSpPr>
          <p:cNvPr id="12" name="TextBox 11">
            <a:extLst>
              <a:ext uri="{FF2B5EF4-FFF2-40B4-BE49-F238E27FC236}">
                <a16:creationId xmlns:a16="http://schemas.microsoft.com/office/drawing/2014/main" id="{13602490-89A2-B645-AC8E-F05B27F7AC61}"/>
              </a:ext>
            </a:extLst>
          </p:cNvPr>
          <p:cNvSpPr txBox="1"/>
          <p:nvPr/>
        </p:nvSpPr>
        <p:spPr>
          <a:xfrm>
            <a:off x="3537585" y="2342321"/>
            <a:ext cx="2900926" cy="477054"/>
          </a:xfrm>
          <a:prstGeom prst="rect">
            <a:avLst/>
          </a:prstGeom>
          <a:noFill/>
          <a:ln>
            <a:noFill/>
          </a:ln>
        </p:spPr>
        <p:txBody>
          <a:bodyPr wrap="square" rtlCol="0">
            <a:spAutoFit/>
          </a:bodyPr>
          <a:lstStyle/>
          <a:p>
            <a:pPr algn="ctr"/>
            <a:r>
              <a:rPr lang="en-US" sz="2500" b="1" dirty="0">
                <a:latin typeface="Helvetica Neue" panose="02000503000000020004" pitchFamily="2" charset="0"/>
                <a:ea typeface="Helvetica Neue" panose="02000503000000020004" pitchFamily="2" charset="0"/>
                <a:cs typeface="Helvetica Neue" panose="02000503000000020004" pitchFamily="2" charset="0"/>
              </a:rPr>
              <a:t>Who has a light?</a:t>
            </a:r>
          </a:p>
        </p:txBody>
      </p:sp>
      <p:pic>
        <p:nvPicPr>
          <p:cNvPr id="1026" name="Picture 2" descr="Pin on Turkey">
            <a:extLst>
              <a:ext uri="{FF2B5EF4-FFF2-40B4-BE49-F238E27FC236}">
                <a16:creationId xmlns:a16="http://schemas.microsoft.com/office/drawing/2014/main" id="{8F7BE8DA-A0B2-E04F-80B1-A30BBFB125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7554" y="3214442"/>
            <a:ext cx="3511697" cy="2170575"/>
          </a:xfrm>
          <a:prstGeom prst="rect">
            <a:avLst/>
          </a:prstGeom>
          <a:noFill/>
          <a:ln w="38100">
            <a:solidFill>
              <a:srgbClr val="B9B3F4"/>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054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26"/>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3D6FD-59F7-8348-994B-D94A447DB1AB}"/>
              </a:ext>
            </a:extLst>
          </p:cNvPr>
          <p:cNvSpPr>
            <a:spLocks noGrp="1"/>
          </p:cNvSpPr>
          <p:nvPr>
            <p:ph type="title"/>
          </p:nvPr>
        </p:nvSpPr>
        <p:spPr>
          <a:xfrm>
            <a:off x="701873" y="1709740"/>
            <a:ext cx="9093767" cy="2852737"/>
          </a:xfrm>
        </p:spPr>
        <p:txBody>
          <a:bodyPr/>
          <a:lstStyle/>
          <a:p>
            <a:r>
              <a:rPr lang="en-US" dirty="0"/>
              <a:t>A. A tale of two theories</a:t>
            </a:r>
          </a:p>
        </p:txBody>
      </p:sp>
      <p:sp>
        <p:nvSpPr>
          <p:cNvPr id="3" name="Text Placeholder 2">
            <a:extLst>
              <a:ext uri="{FF2B5EF4-FFF2-40B4-BE49-F238E27FC236}">
                <a16:creationId xmlns:a16="http://schemas.microsoft.com/office/drawing/2014/main" id="{89C72380-49CD-784A-94F0-4E5609A59875}"/>
              </a:ext>
            </a:extLst>
          </p:cNvPr>
          <p:cNvSpPr>
            <a:spLocks noGrp="1"/>
          </p:cNvSpPr>
          <p:nvPr>
            <p:ph type="body" idx="1"/>
          </p:nvPr>
        </p:nvSpPr>
        <p:spPr/>
        <p:txBody>
          <a:bodyPr/>
          <a:lstStyle/>
          <a:p>
            <a:pPr marL="342900" indent="-342900">
              <a:buFont typeface="Arial" panose="020B0604020202020204" pitchFamily="34" charset="0"/>
              <a:buChar char="•"/>
            </a:pPr>
            <a:r>
              <a:rPr lang="en-US" dirty="0"/>
              <a:t>Linguistic constraints (wh-word, matrix verb, Modal)</a:t>
            </a:r>
          </a:p>
          <a:p>
            <a:pPr marL="342900" indent="-342900">
              <a:buFont typeface="Arial" panose="020B0604020202020204" pitchFamily="34" charset="0"/>
              <a:buChar char="•"/>
            </a:pPr>
            <a:r>
              <a:rPr lang="en-US" dirty="0"/>
              <a:t>Contextual licensing</a:t>
            </a:r>
          </a:p>
          <a:p>
            <a:pPr marL="342900" indent="-342900">
              <a:buFont typeface="Arial" panose="020B0604020202020204" pitchFamily="34" charset="0"/>
              <a:buChar char="•"/>
            </a:pPr>
            <a:r>
              <a:rPr lang="en-US" dirty="0"/>
              <a:t>The Form vs. The Goal Hypothesis</a:t>
            </a:r>
          </a:p>
        </p:txBody>
      </p:sp>
      <p:sp>
        <p:nvSpPr>
          <p:cNvPr id="4" name="Slide Number Placeholder 3">
            <a:extLst>
              <a:ext uri="{FF2B5EF4-FFF2-40B4-BE49-F238E27FC236}">
                <a16:creationId xmlns:a16="http://schemas.microsoft.com/office/drawing/2014/main" id="{68561403-E4BF-1E4E-B396-D450A2599883}"/>
              </a:ext>
            </a:extLst>
          </p:cNvPr>
          <p:cNvSpPr>
            <a:spLocks noGrp="1"/>
          </p:cNvSpPr>
          <p:nvPr>
            <p:ph type="sldNum" sz="quarter" idx="12"/>
          </p:nvPr>
        </p:nvSpPr>
        <p:spPr/>
        <p:txBody>
          <a:bodyPr/>
          <a:lstStyle/>
          <a:p>
            <a:fld id="{C37A6A5D-4452-2B46-A9F4-EDAA047C7BD2}" type="slidenum">
              <a:rPr lang="en-US" smtClean="0"/>
              <a:t>5</a:t>
            </a:fld>
            <a:endParaRPr lang="en-US"/>
          </a:p>
        </p:txBody>
      </p:sp>
    </p:spTree>
    <p:extLst>
      <p:ext uri="{BB962C8B-B14F-4D97-AF65-F5344CB8AC3E}">
        <p14:creationId xmlns:p14="http://schemas.microsoft.com/office/powerpoint/2010/main" val="18506716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a:xfrm>
            <a:off x="707230" y="365127"/>
            <a:ext cx="8872539" cy="1325563"/>
          </a:xfrm>
        </p:spPr>
        <p:txBody>
          <a:bodyPr/>
          <a:lstStyle/>
          <a:p>
            <a:r>
              <a:rPr lang="en-US" dirty="0"/>
              <a:t>Why MS </a:t>
            </a:r>
            <a:r>
              <a:rPr lang="en-US" i="1" dirty="0"/>
              <a:t>seems</a:t>
            </a:r>
            <a:r>
              <a:rPr lang="en-US" dirty="0"/>
              <a:t> constrained.</a:t>
            </a:r>
          </a:p>
        </p:txBody>
      </p:sp>
      <p:sp>
        <p:nvSpPr>
          <p:cNvPr id="3" name="Content Placeholder 2">
            <a:extLst>
              <a:ext uri="{FF2B5EF4-FFF2-40B4-BE49-F238E27FC236}">
                <a16:creationId xmlns:a16="http://schemas.microsoft.com/office/drawing/2014/main" id="{3DD17420-F660-2244-BD7B-F9EFDD1EDF65}"/>
              </a:ext>
            </a:extLst>
          </p:cNvPr>
          <p:cNvSpPr>
            <a:spLocks noGrp="1"/>
          </p:cNvSpPr>
          <p:nvPr>
            <p:ph idx="1"/>
          </p:nvPr>
        </p:nvSpPr>
        <p:spPr/>
        <p:txBody>
          <a:bodyPr>
            <a:normAutofit/>
          </a:bodyPr>
          <a:lstStyle/>
          <a:p>
            <a:pPr marL="0" indent="0">
              <a:buNone/>
            </a:pPr>
            <a:r>
              <a:rPr lang="en-US" dirty="0"/>
              <a:t>Question forms encode default baselines for MS/MA. </a:t>
            </a:r>
            <a:br>
              <a:rPr lang="en-US" dirty="0"/>
            </a:br>
            <a:r>
              <a:rPr lang="en-US" sz="1800" dirty="0">
                <a:solidFill>
                  <a:schemeClr val="bg1">
                    <a:lumMod val="50000"/>
                  </a:schemeClr>
                </a:solidFill>
              </a:rPr>
              <a:t>(</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Ginzburg 1995; Asher &amp; </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Lascarides</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1998)</a:t>
            </a:r>
            <a:endParaRPr lang="en-US" dirty="0"/>
          </a:p>
          <a:p>
            <a:endParaRPr lang="en-US" i="1" dirty="0"/>
          </a:p>
          <a:p>
            <a:pPr marL="0" indent="0">
              <a:buNone/>
            </a:pPr>
            <a:r>
              <a:rPr lang="en-US" b="1" i="1" dirty="0">
                <a:solidFill>
                  <a:srgbClr val="FFB1AB"/>
                </a:solidFill>
              </a:rPr>
              <a:t>Who</a:t>
            </a:r>
            <a:r>
              <a:rPr lang="en-US" dirty="0"/>
              <a:t>-questions</a:t>
            </a:r>
            <a:r>
              <a:rPr lang="en-US" dirty="0">
                <a:latin typeface="Helvetica Neue" panose="02000503000000020004" pitchFamily="2" charset="0"/>
                <a:ea typeface="Helvetica Neue" panose="02000503000000020004" pitchFamily="2" charset="0"/>
                <a:cs typeface="Helvetica Neue" panose="02000503000000020004" pitchFamily="2" charset="0"/>
              </a:rPr>
              <a:t>, and </a:t>
            </a:r>
            <a:r>
              <a:rPr lang="en-US" b="1" i="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know-who</a:t>
            </a:r>
            <a:r>
              <a:rPr lang="en-US" i="1" dirty="0">
                <a:latin typeface="Helvetica Neue" panose="02000503000000020004" pitchFamily="2" charset="0"/>
                <a:ea typeface="Helvetica Neue" panose="02000503000000020004" pitchFamily="2" charset="0"/>
                <a:cs typeface="Helvetica Neue" panose="02000503000000020004" pitchFamily="2" charset="0"/>
              </a:rPr>
              <a:t> </a:t>
            </a:r>
            <a:r>
              <a:rPr lang="en-US" dirty="0">
                <a:latin typeface="Helvetica Neue" panose="02000503000000020004" pitchFamily="2" charset="0"/>
                <a:ea typeface="Helvetica Neue" panose="02000503000000020004" pitchFamily="2" charset="0"/>
                <a:cs typeface="Helvetica Neue" panose="02000503000000020004" pitchFamily="2" charset="0"/>
              </a:rPr>
              <a:t>are “default” </a:t>
            </a:r>
            <a:r>
              <a:rPr lang="en-US"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MA</a:t>
            </a:r>
            <a:r>
              <a:rPr lang="en-US" dirty="0">
                <a:latin typeface="Helvetica Neue" panose="02000503000000020004" pitchFamily="2" charset="0"/>
                <a:ea typeface="Helvetica Neue" panose="02000503000000020004" pitchFamily="2" charset="0"/>
                <a:cs typeface="Helvetica Neue" panose="02000503000000020004" pitchFamily="2" charset="0"/>
              </a:rPr>
              <a:t>. </a:t>
            </a:r>
            <a:endParaRPr lang="en-US" b="1" i="1" dirty="0">
              <a:solidFill>
                <a:srgbClr val="C5E0B4"/>
              </a:solidFill>
            </a:endParaRPr>
          </a:p>
          <a:p>
            <a:pPr marL="0" indent="0">
              <a:buNone/>
            </a:pPr>
            <a:r>
              <a:rPr lang="en-US" b="1" i="1" dirty="0">
                <a:solidFill>
                  <a:srgbClr val="BCBAFF"/>
                </a:solidFill>
              </a:rPr>
              <a:t>How</a:t>
            </a:r>
            <a:r>
              <a:rPr lang="en-US" dirty="0"/>
              <a:t>-, </a:t>
            </a:r>
            <a:r>
              <a:rPr lang="en-US" b="1" i="1" dirty="0">
                <a:solidFill>
                  <a:srgbClr val="BCBAFF"/>
                </a:solidFill>
              </a:rPr>
              <a:t>why</a:t>
            </a:r>
            <a:r>
              <a:rPr lang="en-US" dirty="0"/>
              <a:t>-, and </a:t>
            </a:r>
            <a:r>
              <a:rPr lang="en-US" b="1" i="1" dirty="0">
                <a:solidFill>
                  <a:srgbClr val="BCBAFF"/>
                </a:solidFill>
              </a:rPr>
              <a:t>where</a:t>
            </a:r>
            <a:r>
              <a:rPr lang="en-US" dirty="0"/>
              <a:t>-questions are “default” </a:t>
            </a:r>
            <a:r>
              <a:rPr lang="en-US" b="1" dirty="0">
                <a:solidFill>
                  <a:srgbClr val="BCBAFF"/>
                </a:solidFill>
              </a:rPr>
              <a:t>MS</a:t>
            </a:r>
            <a:r>
              <a:rPr lang="en-US" dirty="0"/>
              <a:t>.</a:t>
            </a:r>
          </a:p>
          <a:p>
            <a:pPr marL="0" indent="0">
              <a:buNone/>
            </a:pPr>
            <a:endParaRPr lang="en-US" dirty="0"/>
          </a:p>
          <a:p>
            <a:pPr marL="0" indent="0">
              <a:buNone/>
            </a:pPr>
            <a:r>
              <a:rPr lang="en-US" dirty="0"/>
              <a:t>Defaults do </a:t>
            </a:r>
            <a:r>
              <a:rPr lang="en-US" b="1" dirty="0"/>
              <a:t>not</a:t>
            </a:r>
            <a:r>
              <a:rPr lang="en-US" dirty="0"/>
              <a:t> reflect the underlying semantics. </a:t>
            </a:r>
          </a:p>
          <a:p>
            <a:pPr marL="0" indent="0">
              <a:buNone/>
            </a:pPr>
            <a:endParaRPr lang="en-US" sz="1800" dirty="0">
              <a:solidFill>
                <a:schemeClr val="bg1">
                  <a:lumMod val="65000"/>
                </a:schemeClr>
              </a:solidFill>
            </a:endParaRPr>
          </a:p>
        </p:txBody>
      </p:sp>
      <p:sp>
        <p:nvSpPr>
          <p:cNvPr id="5" name="Slide Number Placeholder 4">
            <a:extLst>
              <a:ext uri="{FF2B5EF4-FFF2-40B4-BE49-F238E27FC236}">
                <a16:creationId xmlns:a16="http://schemas.microsoft.com/office/drawing/2014/main" id="{1F29D1E3-407D-1C4B-9B64-B87E71DBA76B}"/>
              </a:ext>
            </a:extLst>
          </p:cNvPr>
          <p:cNvSpPr>
            <a:spLocks noGrp="1"/>
          </p:cNvSpPr>
          <p:nvPr>
            <p:ph type="sldNum" sz="quarter" idx="12"/>
          </p:nvPr>
        </p:nvSpPr>
        <p:spPr/>
        <p:txBody>
          <a:bodyPr/>
          <a:lstStyle/>
          <a:p>
            <a:fld id="{C37A6A5D-4452-2B46-A9F4-EDAA047C7BD2}" type="slidenum">
              <a:rPr lang="en-US" smtClean="0"/>
              <a:t>50</a:t>
            </a:fld>
            <a:endParaRPr lang="en-US" dirty="0"/>
          </a:p>
        </p:txBody>
      </p:sp>
    </p:spTree>
    <p:extLst>
      <p:ext uri="{BB962C8B-B14F-4D97-AF65-F5344CB8AC3E}">
        <p14:creationId xmlns:p14="http://schemas.microsoft.com/office/powerpoint/2010/main" val="414997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a:xfrm>
            <a:off x="707230" y="365127"/>
            <a:ext cx="8872539" cy="1325563"/>
          </a:xfrm>
        </p:spPr>
        <p:txBody>
          <a:bodyPr/>
          <a:lstStyle/>
          <a:p>
            <a:r>
              <a:rPr lang="en-US" dirty="0"/>
              <a:t>“Default” MA</a:t>
            </a:r>
          </a:p>
        </p:txBody>
      </p:sp>
      <p:sp>
        <p:nvSpPr>
          <p:cNvPr id="3" name="Content Placeholder 2">
            <a:extLst>
              <a:ext uri="{FF2B5EF4-FFF2-40B4-BE49-F238E27FC236}">
                <a16:creationId xmlns:a16="http://schemas.microsoft.com/office/drawing/2014/main" id="{3DD17420-F660-2244-BD7B-F9EFDD1EDF65}"/>
              </a:ext>
            </a:extLst>
          </p:cNvPr>
          <p:cNvSpPr>
            <a:spLocks noGrp="1"/>
          </p:cNvSpPr>
          <p:nvPr>
            <p:ph idx="1"/>
          </p:nvPr>
        </p:nvSpPr>
        <p:spPr/>
        <p:txBody>
          <a:bodyPr>
            <a:normAutofit/>
          </a:bodyPr>
          <a:lstStyle/>
          <a:p>
            <a:pPr marL="0" indent="0">
              <a:buNone/>
            </a:pPr>
            <a:r>
              <a:rPr lang="en-US" dirty="0"/>
              <a:t>MA defaults reflect a strategy to be as informative as possible.</a:t>
            </a:r>
          </a:p>
          <a:p>
            <a:pPr marL="0" indent="0">
              <a:buNone/>
            </a:pPr>
            <a:endParaRPr lang="en-US" sz="1800" b="1"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solidFill>
                  <a:srgbClr val="FFB1AB"/>
                </a:solidFill>
                <a:latin typeface="Helvetica Neue" panose="02000503000000020004" pitchFamily="2" charset="0"/>
                <a:ea typeface="Helvetica Neue" panose="02000503000000020004" pitchFamily="2" charset="0"/>
                <a:cs typeface="Helvetica Neue" panose="02000503000000020004" pitchFamily="2" charset="0"/>
              </a:rPr>
              <a:t>“Make your contribution as informative as is required” (Grice 1975, Quantity 1)</a:t>
            </a:r>
          </a:p>
          <a:p>
            <a:pPr marL="0" indent="0">
              <a:buNone/>
            </a:pPr>
            <a:endPar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b="1" dirty="0"/>
              <a:t>For </a:t>
            </a:r>
            <a:r>
              <a:rPr lang="en-US" b="1" i="1" dirty="0">
                <a:solidFill>
                  <a:srgbClr val="FFB1AB"/>
                </a:solidFill>
              </a:rPr>
              <a:t>who</a:t>
            </a:r>
            <a:r>
              <a:rPr lang="en-US" b="1" dirty="0"/>
              <a:t>-questions </a:t>
            </a:r>
            <a:r>
              <a:rPr lang="en-US" dirty="0"/>
              <a:t>| generally easy (cognitively?) to construct MA answer set</a:t>
            </a:r>
            <a:br>
              <a:rPr lang="en-US" dirty="0"/>
            </a:br>
            <a:r>
              <a:rPr lang="en-US" sz="1800" dirty="0">
                <a:solidFill>
                  <a:schemeClr val="bg1">
                    <a:lumMod val="50000"/>
                  </a:schemeClr>
                </a:solidFill>
              </a:rPr>
              <a:t>(cf. Asher &amp; </a:t>
            </a:r>
            <a:r>
              <a:rPr lang="en-US" sz="1800" dirty="0" err="1">
                <a:solidFill>
                  <a:schemeClr val="bg1">
                    <a:lumMod val="50000"/>
                  </a:schemeClr>
                </a:solidFill>
              </a:rPr>
              <a:t>Lascarides</a:t>
            </a:r>
            <a:r>
              <a:rPr lang="en-US" sz="1800" dirty="0">
                <a:solidFill>
                  <a:schemeClr val="bg1">
                    <a:lumMod val="50000"/>
                  </a:schemeClr>
                </a:solidFill>
              </a:rPr>
              <a:t> 1998; </a:t>
            </a:r>
            <a:r>
              <a:rPr lang="en-US" sz="1800" dirty="0" err="1">
                <a:solidFill>
                  <a:schemeClr val="bg1">
                    <a:lumMod val="50000"/>
                  </a:schemeClr>
                </a:solidFill>
              </a:rPr>
              <a:t>Lascarides</a:t>
            </a:r>
            <a:r>
              <a:rPr lang="en-US" sz="1800" dirty="0">
                <a:solidFill>
                  <a:schemeClr val="bg1">
                    <a:lumMod val="50000"/>
                  </a:schemeClr>
                </a:solidFill>
              </a:rPr>
              <a:t>, p.c.)</a:t>
            </a:r>
          </a:p>
          <a:p>
            <a:pPr marL="0" indent="0">
              <a:buNone/>
            </a:pPr>
            <a:endParaRPr lang="en-US" sz="1800" dirty="0"/>
          </a:p>
        </p:txBody>
      </p:sp>
      <p:sp>
        <p:nvSpPr>
          <p:cNvPr id="5" name="Slide Number Placeholder 4">
            <a:extLst>
              <a:ext uri="{FF2B5EF4-FFF2-40B4-BE49-F238E27FC236}">
                <a16:creationId xmlns:a16="http://schemas.microsoft.com/office/drawing/2014/main" id="{1F29D1E3-407D-1C4B-9B64-B87E71DBA76B}"/>
              </a:ext>
            </a:extLst>
          </p:cNvPr>
          <p:cNvSpPr>
            <a:spLocks noGrp="1"/>
          </p:cNvSpPr>
          <p:nvPr>
            <p:ph type="sldNum" sz="quarter" idx="12"/>
          </p:nvPr>
        </p:nvSpPr>
        <p:spPr/>
        <p:txBody>
          <a:bodyPr/>
          <a:lstStyle/>
          <a:p>
            <a:fld id="{C37A6A5D-4452-2B46-A9F4-EDAA047C7BD2}" type="slidenum">
              <a:rPr lang="en-US" smtClean="0"/>
              <a:t>51</a:t>
            </a:fld>
            <a:endParaRPr lang="en-US"/>
          </a:p>
        </p:txBody>
      </p:sp>
    </p:spTree>
    <p:extLst>
      <p:ext uri="{BB962C8B-B14F-4D97-AF65-F5344CB8AC3E}">
        <p14:creationId xmlns:p14="http://schemas.microsoft.com/office/powerpoint/2010/main" val="118324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8A132-2188-D544-A838-AF28F4BC38CC}"/>
              </a:ext>
            </a:extLst>
          </p:cNvPr>
          <p:cNvSpPr>
            <a:spLocks noGrp="1"/>
          </p:cNvSpPr>
          <p:nvPr>
            <p:ph type="title"/>
          </p:nvPr>
        </p:nvSpPr>
        <p:spPr/>
        <p:txBody>
          <a:bodyPr/>
          <a:lstStyle/>
          <a:p>
            <a:r>
              <a:rPr lang="en-US" dirty="0"/>
              <a:t>“Default” MS</a:t>
            </a:r>
          </a:p>
        </p:txBody>
      </p:sp>
      <p:sp>
        <p:nvSpPr>
          <p:cNvPr id="3" name="Content Placeholder 2">
            <a:extLst>
              <a:ext uri="{FF2B5EF4-FFF2-40B4-BE49-F238E27FC236}">
                <a16:creationId xmlns:a16="http://schemas.microsoft.com/office/drawing/2014/main" id="{3DD17420-F660-2244-BD7B-F9EFDD1EDF65}"/>
              </a:ext>
            </a:extLst>
          </p:cNvPr>
          <p:cNvSpPr>
            <a:spLocks noGrp="1"/>
          </p:cNvSpPr>
          <p:nvPr>
            <p:ph idx="1"/>
          </p:nvPr>
        </p:nvSpPr>
        <p:spPr/>
        <p:txBody>
          <a:bodyPr>
            <a:normAutofit/>
          </a:bodyPr>
          <a:lstStyle/>
          <a:p>
            <a:pPr marL="0" indent="0">
              <a:buNone/>
            </a:pPr>
            <a:r>
              <a:rPr lang="en-US" dirty="0"/>
              <a:t>Goldilocks non-exhaustivity. (Ex2)</a:t>
            </a:r>
            <a:br>
              <a:rPr lang="en-US" dirty="0"/>
            </a:br>
            <a:r>
              <a:rPr lang="en-US" sz="1800" dirty="0">
                <a:solidFill>
                  <a:schemeClr val="bg1">
                    <a:lumMod val="50000"/>
                  </a:schemeClr>
                </a:solidFill>
              </a:rPr>
              <a:t>(cf. Schulz &amp; van </a:t>
            </a:r>
            <a:r>
              <a:rPr lang="en-US" sz="1800" dirty="0" err="1">
                <a:solidFill>
                  <a:schemeClr val="bg1">
                    <a:lumMod val="50000"/>
                  </a:schemeClr>
                </a:solidFill>
              </a:rPr>
              <a:t>Rooij</a:t>
            </a:r>
            <a:r>
              <a:rPr lang="en-US" sz="1800" dirty="0">
                <a:solidFill>
                  <a:schemeClr val="bg1">
                    <a:lumMod val="50000"/>
                  </a:schemeClr>
                </a:solidFill>
              </a:rPr>
              <a:t> 2006; Zimmermann 2010)</a:t>
            </a:r>
            <a:endParaRPr lang="en-US" sz="1800" b="1" dirty="0">
              <a:solidFill>
                <a:schemeClr val="bg1">
                  <a:lumMod val="50000"/>
                </a:schemeClr>
              </a:solidFill>
            </a:endParaRPr>
          </a:p>
          <a:p>
            <a:pPr marL="0" indent="0">
              <a:buNone/>
            </a:pPr>
            <a:endParaRPr lang="en-US" b="1" dirty="0">
              <a:solidFill>
                <a:srgbClr val="BCBAFF"/>
              </a:solidFill>
            </a:endParaRPr>
          </a:p>
          <a:p>
            <a:pPr marL="0" indent="0">
              <a:buNone/>
            </a:pPr>
            <a:r>
              <a:rPr lang="en-US" b="1" dirty="0">
                <a:solidFill>
                  <a:srgbClr val="BCBAFF"/>
                </a:solidFill>
              </a:rPr>
              <a:t>“Do not make your contribution more informative than is required” (Grice 1975, Quantity 2)</a:t>
            </a:r>
          </a:p>
          <a:p>
            <a:pPr marL="0" indent="0">
              <a:buNone/>
            </a:pPr>
            <a:endParaRPr lang="en-US" b="1" dirty="0">
              <a:solidFill>
                <a:srgbClr val="BCBAFF"/>
              </a:solidFill>
            </a:endParaRPr>
          </a:p>
          <a:p>
            <a:pPr marL="0" indent="0">
              <a:buNone/>
            </a:pPr>
            <a:r>
              <a:rPr lang="en-US" b="1" dirty="0"/>
              <a:t>For</a:t>
            </a:r>
            <a:r>
              <a:rPr lang="en-US" b="1" dirty="0">
                <a:solidFill>
                  <a:srgbClr val="C5E0B4"/>
                </a:solidFill>
              </a:rPr>
              <a:t> </a:t>
            </a:r>
            <a:r>
              <a:rPr lang="en-US" b="1" i="1" dirty="0">
                <a:solidFill>
                  <a:srgbClr val="BCBAFF"/>
                </a:solidFill>
              </a:rPr>
              <a:t>why</a:t>
            </a:r>
            <a:r>
              <a:rPr lang="en-US" b="1" i="1" dirty="0"/>
              <a:t>-</a:t>
            </a:r>
            <a:r>
              <a:rPr lang="en-US" b="1" dirty="0"/>
              <a:t>, </a:t>
            </a:r>
            <a:r>
              <a:rPr lang="en-US" b="1" i="1" dirty="0">
                <a:solidFill>
                  <a:srgbClr val="BCBAFF"/>
                </a:solidFill>
              </a:rPr>
              <a:t>how</a:t>
            </a:r>
            <a:r>
              <a:rPr lang="en-US" b="1" i="1" dirty="0"/>
              <a:t>-</a:t>
            </a:r>
            <a:r>
              <a:rPr lang="en-US" b="1" dirty="0"/>
              <a:t>,</a:t>
            </a:r>
            <a:r>
              <a:rPr lang="en-US" b="1" dirty="0">
                <a:solidFill>
                  <a:srgbClr val="C5E0B4"/>
                </a:solidFill>
              </a:rPr>
              <a:t> </a:t>
            </a:r>
            <a:r>
              <a:rPr lang="en-US" b="1" i="1" dirty="0">
                <a:solidFill>
                  <a:srgbClr val="BCBAFF"/>
                </a:solidFill>
              </a:rPr>
              <a:t>where</a:t>
            </a:r>
            <a:r>
              <a:rPr lang="en-US" b="1" dirty="0"/>
              <a:t>-questions </a:t>
            </a:r>
            <a:r>
              <a:rPr lang="en-US" dirty="0"/>
              <a:t>| difficult to construct MA answer set</a:t>
            </a:r>
            <a:br>
              <a:rPr lang="en-US" dirty="0"/>
            </a:br>
            <a:r>
              <a:rPr lang="en-US" sz="1800" dirty="0">
                <a:solidFill>
                  <a:schemeClr val="bg1">
                    <a:lumMod val="50000"/>
                  </a:schemeClr>
                </a:solidFill>
              </a:rPr>
              <a:t>(cf. Asher &amp; </a:t>
            </a:r>
            <a:r>
              <a:rPr lang="en-US" sz="1800" dirty="0" err="1">
                <a:solidFill>
                  <a:schemeClr val="bg1">
                    <a:lumMod val="50000"/>
                  </a:schemeClr>
                </a:solidFill>
              </a:rPr>
              <a:t>Lascarides</a:t>
            </a:r>
            <a:r>
              <a:rPr lang="en-US" sz="1800" dirty="0">
                <a:solidFill>
                  <a:schemeClr val="bg1">
                    <a:lumMod val="50000"/>
                  </a:schemeClr>
                </a:solidFill>
              </a:rPr>
              <a:t> 1998; </a:t>
            </a:r>
            <a:r>
              <a:rPr lang="en-US" sz="1800" dirty="0" err="1">
                <a:solidFill>
                  <a:schemeClr val="bg1">
                    <a:lumMod val="50000"/>
                  </a:schemeClr>
                </a:solidFill>
              </a:rPr>
              <a:t>Lascarides</a:t>
            </a:r>
            <a:r>
              <a:rPr lang="en-US" sz="1800" dirty="0">
                <a:solidFill>
                  <a:schemeClr val="bg1">
                    <a:lumMod val="50000"/>
                  </a:schemeClr>
                </a:solidFill>
              </a:rPr>
              <a:t>, p.c.)</a:t>
            </a:r>
          </a:p>
          <a:p>
            <a:pPr marL="0" indent="0">
              <a:buNone/>
            </a:pPr>
            <a:endParaRPr lang="en-US" sz="1800" dirty="0">
              <a:solidFill>
                <a:schemeClr val="bg1">
                  <a:lumMod val="50000"/>
                </a:schemeClr>
              </a:solidFill>
            </a:endParaRPr>
          </a:p>
          <a:p>
            <a:pPr marL="0" indent="0">
              <a:buNone/>
            </a:pPr>
            <a:endParaRPr lang="en-US" sz="1800" dirty="0">
              <a:solidFill>
                <a:schemeClr val="bg1">
                  <a:lumMod val="50000"/>
                </a:schemeClr>
              </a:solidFill>
            </a:endParaRPr>
          </a:p>
        </p:txBody>
      </p:sp>
      <p:sp>
        <p:nvSpPr>
          <p:cNvPr id="5" name="Slide Number Placeholder 4">
            <a:extLst>
              <a:ext uri="{FF2B5EF4-FFF2-40B4-BE49-F238E27FC236}">
                <a16:creationId xmlns:a16="http://schemas.microsoft.com/office/drawing/2014/main" id="{1F29D1E3-407D-1C4B-9B64-B87E71DBA76B}"/>
              </a:ext>
            </a:extLst>
          </p:cNvPr>
          <p:cNvSpPr>
            <a:spLocks noGrp="1"/>
          </p:cNvSpPr>
          <p:nvPr>
            <p:ph type="sldNum" sz="quarter" idx="12"/>
          </p:nvPr>
        </p:nvSpPr>
        <p:spPr/>
        <p:txBody>
          <a:bodyPr/>
          <a:lstStyle/>
          <a:p>
            <a:fld id="{C37A6A5D-4452-2B46-A9F4-EDAA047C7BD2}" type="slidenum">
              <a:rPr lang="en-US" smtClean="0"/>
              <a:t>52</a:t>
            </a:fld>
            <a:endParaRPr lang="en-US"/>
          </a:p>
        </p:txBody>
      </p:sp>
    </p:spTree>
    <p:extLst>
      <p:ext uri="{BB962C8B-B14F-4D97-AF65-F5344CB8AC3E}">
        <p14:creationId xmlns:p14="http://schemas.microsoft.com/office/powerpoint/2010/main" val="270983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7A48-4775-764A-83B2-63F02D713D71}"/>
              </a:ext>
            </a:extLst>
          </p:cNvPr>
          <p:cNvSpPr>
            <a:spLocks noGrp="1"/>
          </p:cNvSpPr>
          <p:nvPr>
            <p:ph type="title"/>
          </p:nvPr>
        </p:nvSpPr>
        <p:spPr>
          <a:xfrm>
            <a:off x="707230" y="365127"/>
            <a:ext cx="9183745" cy="1325563"/>
          </a:xfrm>
        </p:spPr>
        <p:txBody>
          <a:bodyPr>
            <a:normAutofit fontScale="90000"/>
          </a:bodyPr>
          <a:lstStyle/>
          <a:p>
            <a:r>
              <a:rPr lang="en-US" dirty="0"/>
              <a:t>Speakers produce ambiguous, underspecified, vague, difficult utterances </a:t>
            </a:r>
          </a:p>
        </p:txBody>
      </p:sp>
      <p:sp>
        <p:nvSpPr>
          <p:cNvPr id="3" name="Content Placeholder 2">
            <a:extLst>
              <a:ext uri="{FF2B5EF4-FFF2-40B4-BE49-F238E27FC236}">
                <a16:creationId xmlns:a16="http://schemas.microsoft.com/office/drawing/2014/main" id="{9C1528C6-C1ED-FB44-9DAA-94A544AEA78D}"/>
              </a:ext>
            </a:extLst>
          </p:cNvPr>
          <p:cNvSpPr>
            <a:spLocks noGrp="1"/>
          </p:cNvSpPr>
          <p:nvPr>
            <p:ph idx="1"/>
          </p:nvPr>
        </p:nvSpPr>
        <p:spPr>
          <a:xfrm>
            <a:off x="707231" y="1980173"/>
            <a:ext cx="8872538" cy="4351338"/>
          </a:xfrm>
        </p:spPr>
        <p:txBody>
          <a:bodyPr>
            <a:normAutofit lnSpcReduction="10000"/>
          </a:bodyPr>
          <a:lstStyle/>
          <a:p>
            <a:r>
              <a:rPr lang="en-US" dirty="0"/>
              <a:t>They often give vague provisional descriptions that are refined over the course of the discourse </a:t>
            </a:r>
            <a:br>
              <a:rPr lang="en-US" dirty="0"/>
            </a:br>
            <a:r>
              <a:rPr lang="en-US" sz="1800" dirty="0">
                <a:solidFill>
                  <a:schemeClr val="bg1">
                    <a:lumMod val="65000"/>
                  </a:schemeClr>
                </a:solidFill>
              </a:rPr>
              <a:t>(Clark &amp; Wilkes-Gibbs 1986; Brennan &amp; Clark 1996)</a:t>
            </a:r>
          </a:p>
          <a:p>
            <a:endParaRPr lang="en-US" dirty="0"/>
          </a:p>
          <a:p>
            <a:r>
              <a:rPr lang="en-US" b="1" dirty="0"/>
              <a:t>Pronouns</a:t>
            </a:r>
            <a:r>
              <a:rPr lang="en-US" dirty="0"/>
              <a:t> are highly ambiguous, yet incredibly common, and learned early</a:t>
            </a:r>
            <a:br>
              <a:rPr lang="en-US" dirty="0"/>
            </a:br>
            <a:r>
              <a:rPr lang="en-US" sz="1800" dirty="0">
                <a:solidFill>
                  <a:schemeClr val="bg1">
                    <a:lumMod val="65000"/>
                  </a:schemeClr>
                </a:solidFill>
              </a:rPr>
              <a:t>(</a:t>
            </a:r>
            <a:r>
              <a:rPr lang="en-US" sz="1800" dirty="0" err="1">
                <a:solidFill>
                  <a:schemeClr val="bg1">
                    <a:lumMod val="65000"/>
                  </a:schemeClr>
                </a:solidFill>
              </a:rPr>
              <a:t>Kehler</a:t>
            </a:r>
            <a:r>
              <a:rPr lang="en-US" sz="1800" dirty="0">
                <a:solidFill>
                  <a:schemeClr val="bg1">
                    <a:lumMod val="65000"/>
                  </a:schemeClr>
                </a:solidFill>
              </a:rPr>
              <a:t> &amp; Rohde 2018; </a:t>
            </a:r>
            <a:r>
              <a:rPr lang="en-US" sz="1800" dirty="0" err="1">
                <a:solidFill>
                  <a:schemeClr val="bg1">
                    <a:lumMod val="65000"/>
                  </a:schemeClr>
                </a:solidFill>
              </a:rPr>
              <a:t>Kehler</a:t>
            </a:r>
            <a:r>
              <a:rPr lang="en-US" sz="1800" dirty="0">
                <a:solidFill>
                  <a:schemeClr val="bg1">
                    <a:lumMod val="65000"/>
                  </a:schemeClr>
                </a:solidFill>
              </a:rPr>
              <a:t> et al 2008; Moyer et al 2014)</a:t>
            </a:r>
          </a:p>
          <a:p>
            <a:endParaRPr lang="en-US" dirty="0"/>
          </a:p>
          <a:p>
            <a:r>
              <a:rPr lang="en-US" b="1" dirty="0"/>
              <a:t>Garden-path sentences </a:t>
            </a:r>
            <a:r>
              <a:rPr lang="en-US" dirty="0"/>
              <a:t>are difficult for hearers to parse, yet very frequent in speaker productions</a:t>
            </a:r>
            <a:br>
              <a:rPr lang="en-US" dirty="0"/>
            </a:br>
            <a:r>
              <a:rPr lang="en-US" sz="1800" dirty="0">
                <a:solidFill>
                  <a:schemeClr val="bg1">
                    <a:lumMod val="65000"/>
                  </a:schemeClr>
                </a:solidFill>
              </a:rPr>
              <a:t>(Arnold et al. 2004; Ferreira &amp; Dell 2000; Ferreira &amp; Hudson 2011; Ferreira &amp; </a:t>
            </a:r>
            <a:r>
              <a:rPr lang="en-US" sz="1800" dirty="0" err="1">
                <a:solidFill>
                  <a:schemeClr val="bg1">
                    <a:lumMod val="65000"/>
                  </a:schemeClr>
                </a:solidFill>
              </a:rPr>
              <a:t>Schotter</a:t>
            </a:r>
            <a:r>
              <a:rPr lang="en-US" sz="1800" dirty="0">
                <a:solidFill>
                  <a:schemeClr val="bg1">
                    <a:lumMod val="65000"/>
                  </a:schemeClr>
                </a:solidFill>
              </a:rPr>
              <a:t>; Jaeger 2010, 2011; Ferreira 2019)</a:t>
            </a:r>
          </a:p>
        </p:txBody>
      </p:sp>
      <p:sp>
        <p:nvSpPr>
          <p:cNvPr id="4" name="Slide Number Placeholder 3">
            <a:extLst>
              <a:ext uri="{FF2B5EF4-FFF2-40B4-BE49-F238E27FC236}">
                <a16:creationId xmlns:a16="http://schemas.microsoft.com/office/drawing/2014/main" id="{974C3920-36A6-0D42-A6C0-B68C012EA763}"/>
              </a:ext>
            </a:extLst>
          </p:cNvPr>
          <p:cNvSpPr>
            <a:spLocks noGrp="1"/>
          </p:cNvSpPr>
          <p:nvPr>
            <p:ph type="sldNum" sz="quarter" idx="12"/>
          </p:nvPr>
        </p:nvSpPr>
        <p:spPr/>
        <p:txBody>
          <a:bodyPr/>
          <a:lstStyle/>
          <a:p>
            <a:fld id="{C37A6A5D-4452-2B46-A9F4-EDAA047C7BD2}" type="slidenum">
              <a:rPr lang="en-US" smtClean="0"/>
              <a:t>53</a:t>
            </a:fld>
            <a:endParaRPr lang="en-US"/>
          </a:p>
        </p:txBody>
      </p:sp>
    </p:spTree>
    <p:extLst>
      <p:ext uri="{BB962C8B-B14F-4D97-AF65-F5344CB8AC3E}">
        <p14:creationId xmlns:p14="http://schemas.microsoft.com/office/powerpoint/2010/main" val="3996159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7F6E-BCB7-FA4A-B377-E009EBE4C706}"/>
              </a:ext>
            </a:extLst>
          </p:cNvPr>
          <p:cNvSpPr>
            <a:spLocks noGrp="1"/>
          </p:cNvSpPr>
          <p:nvPr>
            <p:ph type="title"/>
          </p:nvPr>
        </p:nvSpPr>
        <p:spPr/>
        <p:txBody>
          <a:bodyPr/>
          <a:lstStyle/>
          <a:p>
            <a:r>
              <a:rPr lang="en-US" dirty="0"/>
              <a:t>Informative contexts</a:t>
            </a:r>
          </a:p>
        </p:txBody>
      </p:sp>
      <p:sp>
        <p:nvSpPr>
          <p:cNvPr id="3" name="Content Placeholder 2">
            <a:extLst>
              <a:ext uri="{FF2B5EF4-FFF2-40B4-BE49-F238E27FC236}">
                <a16:creationId xmlns:a16="http://schemas.microsoft.com/office/drawing/2014/main" id="{8C48D8C7-CBB5-244F-8A37-DD442C986E52}"/>
              </a:ext>
            </a:extLst>
          </p:cNvPr>
          <p:cNvSpPr>
            <a:spLocks noGrp="1"/>
          </p:cNvSpPr>
          <p:nvPr>
            <p:ph idx="1"/>
          </p:nvPr>
        </p:nvSpPr>
        <p:spPr/>
        <p:txBody>
          <a:bodyPr/>
          <a:lstStyle/>
          <a:p>
            <a:pPr marL="0" indent="0">
              <a:buNone/>
            </a:pPr>
            <a:r>
              <a:rPr lang="en-US" dirty="0"/>
              <a:t>Speakers don’t often recruit their theory of mind to reason about their hearers’ mental states…</a:t>
            </a:r>
          </a:p>
          <a:p>
            <a:r>
              <a:rPr lang="en-US" dirty="0"/>
              <a:t>…when the context is informative </a:t>
            </a:r>
            <a:br>
              <a:rPr lang="en-US" dirty="0"/>
            </a:br>
            <a:r>
              <a:rPr lang="en-US" sz="1800" dirty="0">
                <a:solidFill>
                  <a:schemeClr val="bg1">
                    <a:lumMod val="50000"/>
                  </a:schemeClr>
                </a:solidFill>
              </a:rPr>
              <a:t>(Wu &amp; Keyser 2006)</a:t>
            </a:r>
          </a:p>
          <a:p>
            <a:r>
              <a:rPr lang="en-US" dirty="0"/>
              <a:t>…it is cognitively demanding to do so </a:t>
            </a:r>
            <a:br>
              <a:rPr lang="en-US" dirty="0"/>
            </a:br>
            <a:r>
              <a:rPr lang="en-US" sz="1800" dirty="0">
                <a:solidFill>
                  <a:schemeClr val="bg1">
                    <a:lumMod val="50000"/>
                  </a:schemeClr>
                </a:solidFill>
              </a:rPr>
              <a:t>(</a:t>
            </a:r>
            <a:r>
              <a:rPr lang="en-US" sz="1800" dirty="0" err="1">
                <a:solidFill>
                  <a:schemeClr val="bg1">
                    <a:lumMod val="50000"/>
                  </a:schemeClr>
                </a:solidFill>
              </a:rPr>
              <a:t>Keysar</a:t>
            </a:r>
            <a:r>
              <a:rPr lang="en-US" sz="1800" dirty="0">
                <a:solidFill>
                  <a:schemeClr val="bg1">
                    <a:lumMod val="50000"/>
                  </a:schemeClr>
                </a:solidFill>
              </a:rPr>
              <a:t> et al. 2003; Lin et al., 2010)</a:t>
            </a:r>
          </a:p>
          <a:p>
            <a:pPr marL="0" indent="0">
              <a:buNone/>
            </a:pPr>
            <a:endParaRPr lang="en-US" dirty="0"/>
          </a:p>
          <a:p>
            <a:pPr marL="0" indent="0">
              <a:buNone/>
            </a:pPr>
            <a:r>
              <a:rPr lang="en-US" dirty="0"/>
              <a:t>Sometimes speaker consider referents despite lack of mutual knowledge between hearer</a:t>
            </a:r>
            <a:br>
              <a:rPr lang="en-US" dirty="0"/>
            </a:br>
            <a:r>
              <a:rPr lang="en-US" sz="1800" dirty="0">
                <a:solidFill>
                  <a:schemeClr val="bg1">
                    <a:lumMod val="50000"/>
                  </a:schemeClr>
                </a:solidFill>
              </a:rPr>
              <a:t>(cf. Keyser et al., 2000)</a:t>
            </a:r>
          </a:p>
          <a:p>
            <a:endParaRPr lang="en-US" dirty="0"/>
          </a:p>
        </p:txBody>
      </p:sp>
      <p:sp>
        <p:nvSpPr>
          <p:cNvPr id="4" name="Slide Number Placeholder 3">
            <a:extLst>
              <a:ext uri="{FF2B5EF4-FFF2-40B4-BE49-F238E27FC236}">
                <a16:creationId xmlns:a16="http://schemas.microsoft.com/office/drawing/2014/main" id="{1485D1EF-FD5D-4C4D-9A2E-B6D6EBA46EAA}"/>
              </a:ext>
            </a:extLst>
          </p:cNvPr>
          <p:cNvSpPr>
            <a:spLocks noGrp="1"/>
          </p:cNvSpPr>
          <p:nvPr>
            <p:ph type="sldNum" sz="quarter" idx="12"/>
          </p:nvPr>
        </p:nvSpPr>
        <p:spPr/>
        <p:txBody>
          <a:bodyPr/>
          <a:lstStyle/>
          <a:p>
            <a:fld id="{C37A6A5D-4452-2B46-A9F4-EDAA047C7BD2}" type="slidenum">
              <a:rPr lang="en-US" smtClean="0"/>
              <a:t>54</a:t>
            </a:fld>
            <a:endParaRPr lang="en-US"/>
          </a:p>
        </p:txBody>
      </p:sp>
    </p:spTree>
    <p:extLst>
      <p:ext uri="{BB962C8B-B14F-4D97-AF65-F5344CB8AC3E}">
        <p14:creationId xmlns:p14="http://schemas.microsoft.com/office/powerpoint/2010/main" val="2186207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81F21-9266-0242-99CB-16B3CCD708E6}"/>
              </a:ext>
            </a:extLst>
          </p:cNvPr>
          <p:cNvSpPr>
            <a:spLocks noGrp="1"/>
          </p:cNvSpPr>
          <p:nvPr>
            <p:ph type="title"/>
          </p:nvPr>
        </p:nvSpPr>
        <p:spPr/>
        <p:txBody>
          <a:bodyPr/>
          <a:lstStyle/>
          <a:p>
            <a:r>
              <a:rPr lang="en-US" dirty="0"/>
              <a:t>Experiment 3a</a:t>
            </a:r>
            <a:br>
              <a:rPr lang="en-US" dirty="0"/>
            </a:br>
            <a:r>
              <a:rPr lang="en-US" sz="3000" dirty="0"/>
              <a:t>2x3x2(x3) Factorial Design</a:t>
            </a:r>
          </a:p>
        </p:txBody>
      </p:sp>
      <p:sp>
        <p:nvSpPr>
          <p:cNvPr id="3" name="Content Placeholder 2">
            <a:extLst>
              <a:ext uri="{FF2B5EF4-FFF2-40B4-BE49-F238E27FC236}">
                <a16:creationId xmlns:a16="http://schemas.microsoft.com/office/drawing/2014/main" id="{BA0211C2-89C7-374F-B128-E27425F36FFA}"/>
              </a:ext>
            </a:extLst>
          </p:cNvPr>
          <p:cNvSpPr>
            <a:spLocks noGrp="1"/>
          </p:cNvSpPr>
          <p:nvPr>
            <p:ph idx="1"/>
          </p:nvPr>
        </p:nvSpPr>
        <p:spPr/>
        <p:txBody>
          <a:bodyPr>
            <a:normAutofit fontScale="92500" lnSpcReduction="10000"/>
          </a:bodyPr>
          <a:lstStyle/>
          <a:p>
            <a:pPr marL="0" indent="0">
              <a:buNone/>
            </a:pPr>
            <a:r>
              <a:rPr lang="en-US" dirty="0"/>
              <a:t>12 Test trials, with embedded </a:t>
            </a:r>
            <a:r>
              <a:rPr lang="en-US" i="1" dirty="0"/>
              <a:t>know</a:t>
            </a:r>
            <a:r>
              <a:rPr lang="en-US" dirty="0"/>
              <a:t>-questions</a:t>
            </a:r>
            <a:endParaRPr lang="en-US" b="1" dirty="0"/>
          </a:p>
          <a:p>
            <a:pPr marL="17463" indent="0">
              <a:buNone/>
            </a:pPr>
            <a:r>
              <a:rPr lang="en-US" b="1" dirty="0"/>
              <a:t>Between-subjects factors</a:t>
            </a:r>
            <a:r>
              <a:rPr lang="en-US" dirty="0"/>
              <a:t>:</a:t>
            </a:r>
          </a:p>
          <a:p>
            <a:pPr marL="696913" lvl="1" indent="-233363"/>
            <a:r>
              <a:rPr lang="en-US" dirty="0"/>
              <a:t>Task (Likely, Accept)</a:t>
            </a:r>
          </a:p>
          <a:p>
            <a:pPr marL="696913" lvl="1" indent="-233363"/>
            <a:r>
              <a:rPr lang="en-US" dirty="0"/>
              <a:t>Answer (MS, MO, MA)</a:t>
            </a:r>
          </a:p>
          <a:p>
            <a:pPr marL="696913" lvl="1" indent="-233363"/>
            <a:r>
              <a:rPr lang="en-US" dirty="0"/>
              <a:t>Modal (modal, </a:t>
            </a:r>
            <a:r>
              <a:rPr lang="en-US" dirty="0" err="1"/>
              <a:t>nomodal</a:t>
            </a:r>
            <a:r>
              <a:rPr lang="en-US" dirty="0"/>
              <a:t>)</a:t>
            </a:r>
          </a:p>
          <a:p>
            <a:pPr marL="17463" lvl="1" indent="0">
              <a:buNone/>
            </a:pPr>
            <a:endParaRPr lang="en-US" dirty="0"/>
          </a:p>
          <a:p>
            <a:pPr marL="17463" indent="0">
              <a:buNone/>
            </a:pPr>
            <a:r>
              <a:rPr lang="en-US" b="1" dirty="0"/>
              <a:t>Within-subjects</a:t>
            </a:r>
            <a:r>
              <a:rPr lang="en-US" dirty="0"/>
              <a:t>:</a:t>
            </a:r>
          </a:p>
          <a:p>
            <a:pPr marL="696913" lvl="1" indent="-233363"/>
            <a:r>
              <a:rPr lang="en-US" dirty="0"/>
              <a:t>WH (</a:t>
            </a:r>
            <a:r>
              <a:rPr lang="en-US" i="1" dirty="0"/>
              <a:t>who</a:t>
            </a:r>
            <a:r>
              <a:rPr lang="en-US" dirty="0"/>
              <a:t>, </a:t>
            </a:r>
            <a:r>
              <a:rPr lang="en-US" i="1" dirty="0"/>
              <a:t>where</a:t>
            </a:r>
            <a:r>
              <a:rPr lang="en-US" dirty="0"/>
              <a:t>, </a:t>
            </a:r>
            <a:r>
              <a:rPr lang="en-US" i="1" dirty="0"/>
              <a:t>how</a:t>
            </a:r>
            <a:r>
              <a:rPr lang="en-US" dirty="0"/>
              <a:t>)</a:t>
            </a:r>
          </a:p>
          <a:p>
            <a:pPr marL="457200" lvl="1" indent="0">
              <a:buNone/>
            </a:pPr>
            <a:endParaRPr lang="en-US" dirty="0"/>
          </a:p>
          <a:p>
            <a:pPr marL="0" indent="0">
              <a:buNone/>
            </a:pPr>
            <a:r>
              <a:rPr lang="en-US" dirty="0"/>
              <a:t>32 Fillers</a:t>
            </a:r>
          </a:p>
          <a:p>
            <a:pPr marL="0" indent="0">
              <a:buNone/>
            </a:pPr>
            <a:r>
              <a:rPr lang="en-US" dirty="0"/>
              <a:t>Pseudo-randomized in a Latin-square, 12 lists</a:t>
            </a:r>
          </a:p>
        </p:txBody>
      </p:sp>
      <p:sp>
        <p:nvSpPr>
          <p:cNvPr id="4" name="Slide Number Placeholder 3">
            <a:extLst>
              <a:ext uri="{FF2B5EF4-FFF2-40B4-BE49-F238E27FC236}">
                <a16:creationId xmlns:a16="http://schemas.microsoft.com/office/drawing/2014/main" id="{940DDBF7-3770-B04C-A3AA-00189973009A}"/>
              </a:ext>
            </a:extLst>
          </p:cNvPr>
          <p:cNvSpPr>
            <a:spLocks noGrp="1"/>
          </p:cNvSpPr>
          <p:nvPr>
            <p:ph type="sldNum" sz="quarter" idx="12"/>
          </p:nvPr>
        </p:nvSpPr>
        <p:spPr/>
        <p:txBody>
          <a:bodyPr/>
          <a:lstStyle/>
          <a:p>
            <a:fld id="{FEB9F926-EAA6-3E43-AD95-B802FED0C1D7}" type="slidenum">
              <a:rPr lang="en-US" smtClean="0"/>
              <a:t>55</a:t>
            </a:fld>
            <a:endParaRPr lang="en-US"/>
          </a:p>
        </p:txBody>
      </p:sp>
    </p:spTree>
    <p:extLst>
      <p:ext uri="{BB962C8B-B14F-4D97-AF65-F5344CB8AC3E}">
        <p14:creationId xmlns:p14="http://schemas.microsoft.com/office/powerpoint/2010/main" val="1915172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DEB3-EC87-B44F-86CE-1760CD650015}"/>
              </a:ext>
            </a:extLst>
          </p:cNvPr>
          <p:cNvSpPr>
            <a:spLocks noGrp="1"/>
          </p:cNvSpPr>
          <p:nvPr>
            <p:ph type="title"/>
          </p:nvPr>
        </p:nvSpPr>
        <p:spPr/>
        <p:txBody>
          <a:bodyPr/>
          <a:lstStyle/>
          <a:p>
            <a:r>
              <a:rPr lang="en-US" dirty="0"/>
              <a:t>Experiment 3a</a:t>
            </a:r>
          </a:p>
        </p:txBody>
      </p:sp>
      <p:sp>
        <p:nvSpPr>
          <p:cNvPr id="3" name="Content Placeholder 2">
            <a:extLst>
              <a:ext uri="{FF2B5EF4-FFF2-40B4-BE49-F238E27FC236}">
                <a16:creationId xmlns:a16="http://schemas.microsoft.com/office/drawing/2014/main" id="{2349D62D-EFDF-8F41-908E-5F63F7C9D0F8}"/>
              </a:ext>
            </a:extLst>
          </p:cNvPr>
          <p:cNvSpPr>
            <a:spLocks noGrp="1"/>
          </p:cNvSpPr>
          <p:nvPr>
            <p:ph idx="1"/>
          </p:nvPr>
        </p:nvSpPr>
        <p:spPr/>
        <p:txBody>
          <a:bodyPr/>
          <a:lstStyle/>
          <a:p>
            <a:r>
              <a:rPr lang="en-US" dirty="0"/>
              <a:t>Designed using Qualtrics (Provo, UT)</a:t>
            </a:r>
          </a:p>
          <a:p>
            <a:r>
              <a:rPr lang="en-US" dirty="0"/>
              <a:t>Run on Amazon Mechanical Turk</a:t>
            </a:r>
          </a:p>
          <a:p>
            <a:endParaRPr lang="en-US" dirty="0"/>
          </a:p>
          <a:p>
            <a:r>
              <a:rPr lang="en-US" dirty="0"/>
              <a:t>Workers restricted to US location</a:t>
            </a:r>
          </a:p>
          <a:p>
            <a:r>
              <a:rPr lang="en-US" dirty="0"/>
              <a:t>HIT accept rate greater than or equal to 99%</a:t>
            </a:r>
          </a:p>
          <a:p>
            <a:r>
              <a:rPr lang="en-US" dirty="0"/>
              <a:t>HIT completion at 1,000 or above</a:t>
            </a:r>
          </a:p>
        </p:txBody>
      </p:sp>
      <p:sp>
        <p:nvSpPr>
          <p:cNvPr id="4" name="Slide Number Placeholder 3">
            <a:extLst>
              <a:ext uri="{FF2B5EF4-FFF2-40B4-BE49-F238E27FC236}">
                <a16:creationId xmlns:a16="http://schemas.microsoft.com/office/drawing/2014/main" id="{06D09E58-AA67-3245-87C4-3C006D8D4C62}"/>
              </a:ext>
            </a:extLst>
          </p:cNvPr>
          <p:cNvSpPr>
            <a:spLocks noGrp="1"/>
          </p:cNvSpPr>
          <p:nvPr>
            <p:ph type="sldNum" sz="quarter" idx="12"/>
          </p:nvPr>
        </p:nvSpPr>
        <p:spPr/>
        <p:txBody>
          <a:bodyPr/>
          <a:lstStyle/>
          <a:p>
            <a:fld id="{FEB9F926-EAA6-3E43-AD95-B802FED0C1D7}" type="slidenum">
              <a:rPr lang="en-US" smtClean="0"/>
              <a:t>56</a:t>
            </a:fld>
            <a:endParaRPr lang="en-US"/>
          </a:p>
        </p:txBody>
      </p:sp>
    </p:spTree>
    <p:extLst>
      <p:ext uri="{BB962C8B-B14F-4D97-AF65-F5344CB8AC3E}">
        <p14:creationId xmlns:p14="http://schemas.microsoft.com/office/powerpoint/2010/main" val="9735544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9405-B1B2-E541-A3D2-8391D6ED2124}"/>
              </a:ext>
            </a:extLst>
          </p:cNvPr>
          <p:cNvSpPr>
            <a:spLocks noGrp="1"/>
          </p:cNvSpPr>
          <p:nvPr>
            <p:ph type="title"/>
          </p:nvPr>
        </p:nvSpPr>
        <p:spPr/>
        <p:txBody>
          <a:bodyPr/>
          <a:lstStyle/>
          <a:p>
            <a:r>
              <a:rPr lang="en-US" dirty="0"/>
              <a:t>Two tasks</a:t>
            </a:r>
          </a:p>
        </p:txBody>
      </p:sp>
      <p:sp>
        <p:nvSpPr>
          <p:cNvPr id="3" name="Content Placeholder 2">
            <a:extLst>
              <a:ext uri="{FF2B5EF4-FFF2-40B4-BE49-F238E27FC236}">
                <a16:creationId xmlns:a16="http://schemas.microsoft.com/office/drawing/2014/main" id="{1976C0E6-3CD2-6A45-8193-828634CBE31B}"/>
              </a:ext>
            </a:extLst>
          </p:cNvPr>
          <p:cNvSpPr>
            <a:spLocks noGrp="1"/>
          </p:cNvSpPr>
          <p:nvPr>
            <p:ph idx="1"/>
          </p:nvPr>
        </p:nvSpPr>
        <p:spPr/>
        <p:txBody>
          <a:bodyPr>
            <a:normAutofit/>
          </a:bodyPr>
          <a:lstStyle/>
          <a:p>
            <a:pPr marL="0" indent="0">
              <a:buNone/>
            </a:pPr>
            <a:r>
              <a:rPr lang="en-US" dirty="0"/>
              <a:t>“How </a:t>
            </a:r>
            <a:r>
              <a:rPr lang="en-US" b="1" i="1" dirty="0"/>
              <a:t>likely</a:t>
            </a:r>
            <a:r>
              <a:rPr lang="en-US" dirty="0"/>
              <a:t> is X to give an answer like ____?” </a:t>
            </a:r>
          </a:p>
          <a:p>
            <a:pPr marL="0" indent="0">
              <a:buNone/>
            </a:pPr>
            <a:endParaRPr lang="en-US" dirty="0"/>
          </a:p>
          <a:p>
            <a:pPr marL="0" indent="0">
              <a:buNone/>
            </a:pPr>
            <a:r>
              <a:rPr lang="en-US" dirty="0"/>
              <a:t>“How </a:t>
            </a:r>
            <a:r>
              <a:rPr lang="en-US" b="1" i="1" dirty="0"/>
              <a:t>acceptable</a:t>
            </a:r>
            <a:r>
              <a:rPr lang="en-US" dirty="0"/>
              <a:t> is it for X to give an answer like ___?”</a:t>
            </a:r>
          </a:p>
          <a:p>
            <a:endParaRPr lang="en-US" dirty="0"/>
          </a:p>
          <a:p>
            <a:pPr marL="0" indent="0">
              <a:buNone/>
            </a:pPr>
            <a:r>
              <a:rPr lang="en-US" dirty="0"/>
              <a:t>6-point Likert scale (unacceptable/unlikely to acceptable/likely)</a:t>
            </a:r>
          </a:p>
          <a:p>
            <a:pPr marL="0" indent="0">
              <a:buNone/>
            </a:pPr>
            <a:endParaRPr lang="en-US" dirty="0"/>
          </a:p>
          <a:p>
            <a:endParaRPr lang="en-US" dirty="0"/>
          </a:p>
        </p:txBody>
      </p:sp>
      <p:sp>
        <p:nvSpPr>
          <p:cNvPr id="4" name="Slide Number Placeholder 3">
            <a:extLst>
              <a:ext uri="{FF2B5EF4-FFF2-40B4-BE49-F238E27FC236}">
                <a16:creationId xmlns:a16="http://schemas.microsoft.com/office/drawing/2014/main" id="{19F3ECBC-D8EF-204A-B3AF-B279037DC7C8}"/>
              </a:ext>
            </a:extLst>
          </p:cNvPr>
          <p:cNvSpPr>
            <a:spLocks noGrp="1"/>
          </p:cNvSpPr>
          <p:nvPr>
            <p:ph type="sldNum" sz="quarter" idx="12"/>
          </p:nvPr>
        </p:nvSpPr>
        <p:spPr/>
        <p:txBody>
          <a:bodyPr/>
          <a:lstStyle/>
          <a:p>
            <a:fld id="{FEB9F926-EAA6-3E43-AD95-B802FED0C1D7}" type="slidenum">
              <a:rPr lang="en-US" smtClean="0"/>
              <a:t>57</a:t>
            </a:fld>
            <a:endParaRPr lang="en-US"/>
          </a:p>
        </p:txBody>
      </p:sp>
    </p:spTree>
    <p:extLst>
      <p:ext uri="{BB962C8B-B14F-4D97-AF65-F5344CB8AC3E}">
        <p14:creationId xmlns:p14="http://schemas.microsoft.com/office/powerpoint/2010/main" val="1842256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A54E-766C-6348-8975-EDBE6222FFB8}"/>
              </a:ext>
            </a:extLst>
          </p:cNvPr>
          <p:cNvSpPr>
            <a:spLocks noGrp="1"/>
          </p:cNvSpPr>
          <p:nvPr>
            <p:ph type="title"/>
          </p:nvPr>
        </p:nvSpPr>
        <p:spPr/>
        <p:txBody>
          <a:bodyPr/>
          <a:lstStyle/>
          <a:p>
            <a:r>
              <a:rPr lang="en-US" dirty="0"/>
              <a:t>Likely, who-</a:t>
            </a:r>
            <a:r>
              <a:rPr lang="en-US" dirty="0" err="1"/>
              <a:t>nomodal</a:t>
            </a:r>
            <a:r>
              <a:rPr lang="en-US" dirty="0"/>
              <a:t>-MO</a:t>
            </a:r>
          </a:p>
        </p:txBody>
      </p:sp>
      <p:sp>
        <p:nvSpPr>
          <p:cNvPr id="3" name="Content Placeholder 2">
            <a:extLst>
              <a:ext uri="{FF2B5EF4-FFF2-40B4-BE49-F238E27FC236}">
                <a16:creationId xmlns:a16="http://schemas.microsoft.com/office/drawing/2014/main" id="{66AFB967-D3AF-5142-A18C-8486BC490BA1}"/>
              </a:ext>
            </a:extLst>
          </p:cNvPr>
          <p:cNvSpPr>
            <a:spLocks noGrp="1"/>
          </p:cNvSpPr>
          <p:nvPr>
            <p:ph idx="1"/>
          </p:nvPr>
        </p:nvSpPr>
        <p:spPr/>
        <p:txBody>
          <a:bodyPr>
            <a:normAutofit/>
          </a:bodyPr>
          <a:lstStyle/>
          <a:p>
            <a:pPr marL="0" indent="0">
              <a:buNone/>
            </a:pPr>
            <a:r>
              <a:rPr lang="en-US" dirty="0"/>
              <a:t>The Paris Hotel only accommodates seven people in a hotel room. The </a:t>
            </a:r>
            <a:r>
              <a:rPr lang="en-US" dirty="0" err="1"/>
              <a:t>Vellucis</a:t>
            </a:r>
            <a:r>
              <a:rPr lang="en-US" dirty="0"/>
              <a:t> have decided to go on vacation and stay in a fancy hotel. Mom and Dad allowed Amanda to invite three friends to come on vacation with them.</a:t>
            </a:r>
            <a:br>
              <a:rPr lang="en-US" dirty="0"/>
            </a:br>
            <a:endParaRPr lang="en-US" dirty="0"/>
          </a:p>
          <a:p>
            <a:pPr marL="0" indent="0">
              <a:buNone/>
            </a:pPr>
            <a:r>
              <a:rPr lang="en-US" dirty="0"/>
              <a:t>Amanda invited Jenny, Buster, and Janice, but not Robbie or Sally. </a:t>
            </a:r>
          </a:p>
        </p:txBody>
      </p:sp>
      <p:sp>
        <p:nvSpPr>
          <p:cNvPr id="4" name="Slide Number Placeholder 3">
            <a:extLst>
              <a:ext uri="{FF2B5EF4-FFF2-40B4-BE49-F238E27FC236}">
                <a16:creationId xmlns:a16="http://schemas.microsoft.com/office/drawing/2014/main" id="{A88B723B-F971-A840-A958-B9A3438CEEA7}"/>
              </a:ext>
            </a:extLst>
          </p:cNvPr>
          <p:cNvSpPr>
            <a:spLocks noGrp="1"/>
          </p:cNvSpPr>
          <p:nvPr>
            <p:ph type="sldNum" sz="quarter" idx="12"/>
          </p:nvPr>
        </p:nvSpPr>
        <p:spPr/>
        <p:txBody>
          <a:bodyPr/>
          <a:lstStyle/>
          <a:p>
            <a:fld id="{FEB9F926-EAA6-3E43-AD95-B802FED0C1D7}" type="slidenum">
              <a:rPr lang="en-US" smtClean="0"/>
              <a:t>58</a:t>
            </a:fld>
            <a:endParaRPr lang="en-US"/>
          </a:p>
        </p:txBody>
      </p:sp>
    </p:spTree>
    <p:extLst>
      <p:ext uri="{BB962C8B-B14F-4D97-AF65-F5344CB8AC3E}">
        <p14:creationId xmlns:p14="http://schemas.microsoft.com/office/powerpoint/2010/main" val="5631759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0A54E-766C-6348-8975-EDBE6222FFB8}"/>
              </a:ext>
            </a:extLst>
          </p:cNvPr>
          <p:cNvSpPr>
            <a:spLocks noGrp="1"/>
          </p:cNvSpPr>
          <p:nvPr>
            <p:ph type="title"/>
          </p:nvPr>
        </p:nvSpPr>
        <p:spPr/>
        <p:txBody>
          <a:bodyPr/>
          <a:lstStyle/>
          <a:p>
            <a:r>
              <a:rPr lang="en-US" dirty="0"/>
              <a:t>Likely, who-</a:t>
            </a:r>
            <a:r>
              <a:rPr lang="en-US" dirty="0" err="1"/>
              <a:t>nomodal</a:t>
            </a:r>
            <a:r>
              <a:rPr lang="en-US" dirty="0"/>
              <a:t>-MO</a:t>
            </a:r>
          </a:p>
        </p:txBody>
      </p:sp>
      <p:sp>
        <p:nvSpPr>
          <p:cNvPr id="3" name="Content Placeholder 2">
            <a:extLst>
              <a:ext uri="{FF2B5EF4-FFF2-40B4-BE49-F238E27FC236}">
                <a16:creationId xmlns:a16="http://schemas.microsoft.com/office/drawing/2014/main" id="{66AFB967-D3AF-5142-A18C-8486BC490BA1}"/>
              </a:ext>
            </a:extLst>
          </p:cNvPr>
          <p:cNvSpPr>
            <a:spLocks noGrp="1"/>
          </p:cNvSpPr>
          <p:nvPr>
            <p:ph idx="1"/>
          </p:nvPr>
        </p:nvSpPr>
        <p:spPr/>
        <p:txBody>
          <a:bodyPr>
            <a:normAutofit/>
          </a:bodyPr>
          <a:lstStyle/>
          <a:p>
            <a:pPr marL="0" indent="0">
              <a:buNone/>
            </a:pPr>
            <a:r>
              <a:rPr lang="en-US" dirty="0"/>
              <a:t>Mom asks Dad, "</a:t>
            </a:r>
            <a:r>
              <a:rPr lang="en-US" b="1" dirty="0"/>
              <a:t>Who did Amanda invite</a:t>
            </a:r>
            <a:r>
              <a:rPr lang="en-US" dirty="0"/>
              <a:t>?”</a:t>
            </a:r>
          </a:p>
          <a:p>
            <a:pPr marL="0" indent="0">
              <a:buNone/>
            </a:pPr>
            <a:endParaRPr lang="en-US" dirty="0"/>
          </a:p>
          <a:p>
            <a:pPr marL="0" indent="0">
              <a:buNone/>
            </a:pPr>
            <a:r>
              <a:rPr lang="en-US" dirty="0"/>
              <a:t>Based on Dad's answer, Mom concludes, </a:t>
            </a:r>
          </a:p>
          <a:p>
            <a:pPr marL="0" indent="0">
              <a:buNone/>
            </a:pPr>
            <a:r>
              <a:rPr lang="en-US" dirty="0"/>
              <a:t>		"</a:t>
            </a:r>
            <a:r>
              <a:rPr lang="en-US" b="1" dirty="0"/>
              <a:t>Dad knows who Amanda invited.</a:t>
            </a:r>
            <a:r>
              <a:rPr lang="en-US" dirty="0"/>
              <a:t>"</a:t>
            </a:r>
          </a:p>
          <a:p>
            <a:pPr marL="0" indent="0">
              <a:buNone/>
            </a:pPr>
            <a:endParaRPr lang="en-US" dirty="0"/>
          </a:p>
          <a:p>
            <a:pPr marL="0" indent="0">
              <a:buNone/>
            </a:pPr>
            <a:endParaRPr lang="en-US" dirty="0"/>
          </a:p>
          <a:p>
            <a:pPr marL="0" indent="0">
              <a:buNone/>
            </a:pPr>
            <a:r>
              <a:rPr lang="en-US" b="1" dirty="0"/>
              <a:t>How likely is it that Dad gave an answer like, "Jenny"?</a:t>
            </a:r>
          </a:p>
        </p:txBody>
      </p:sp>
      <p:sp>
        <p:nvSpPr>
          <p:cNvPr id="4" name="Slide Number Placeholder 3">
            <a:extLst>
              <a:ext uri="{FF2B5EF4-FFF2-40B4-BE49-F238E27FC236}">
                <a16:creationId xmlns:a16="http://schemas.microsoft.com/office/drawing/2014/main" id="{A88B723B-F971-A840-A958-B9A3438CEEA7}"/>
              </a:ext>
            </a:extLst>
          </p:cNvPr>
          <p:cNvSpPr>
            <a:spLocks noGrp="1"/>
          </p:cNvSpPr>
          <p:nvPr>
            <p:ph type="sldNum" sz="quarter" idx="12"/>
          </p:nvPr>
        </p:nvSpPr>
        <p:spPr/>
        <p:txBody>
          <a:bodyPr/>
          <a:lstStyle/>
          <a:p>
            <a:fld id="{FEB9F926-EAA6-3E43-AD95-B802FED0C1D7}" type="slidenum">
              <a:rPr lang="en-US" smtClean="0"/>
              <a:t>59</a:t>
            </a:fld>
            <a:endParaRPr lang="en-US"/>
          </a:p>
        </p:txBody>
      </p:sp>
      <p:grpSp>
        <p:nvGrpSpPr>
          <p:cNvPr id="22" name="Group 21">
            <a:extLst>
              <a:ext uri="{FF2B5EF4-FFF2-40B4-BE49-F238E27FC236}">
                <a16:creationId xmlns:a16="http://schemas.microsoft.com/office/drawing/2014/main" id="{9243C108-0DB9-DA45-8447-FD0810921A50}"/>
              </a:ext>
            </a:extLst>
          </p:cNvPr>
          <p:cNvGrpSpPr/>
          <p:nvPr/>
        </p:nvGrpSpPr>
        <p:grpSpPr>
          <a:xfrm>
            <a:off x="2620776" y="1814116"/>
            <a:ext cx="6555557" cy="1952630"/>
            <a:chOff x="2620776" y="1814116"/>
            <a:chExt cx="6555557" cy="1952630"/>
          </a:xfrm>
        </p:grpSpPr>
        <p:grpSp>
          <p:nvGrpSpPr>
            <p:cNvPr id="34" name="Group 33">
              <a:extLst>
                <a:ext uri="{FF2B5EF4-FFF2-40B4-BE49-F238E27FC236}">
                  <a16:creationId xmlns:a16="http://schemas.microsoft.com/office/drawing/2014/main" id="{B1BE8DA5-B39D-AB44-967B-01108F18BD4B}"/>
                </a:ext>
              </a:extLst>
            </p:cNvPr>
            <p:cNvGrpSpPr/>
            <p:nvPr/>
          </p:nvGrpSpPr>
          <p:grpSpPr>
            <a:xfrm>
              <a:off x="2620776" y="1814116"/>
              <a:ext cx="5897059" cy="1952630"/>
              <a:chOff x="2620776" y="1814116"/>
              <a:chExt cx="5897059" cy="1952630"/>
            </a:xfrm>
          </p:grpSpPr>
          <p:sp>
            <p:nvSpPr>
              <p:cNvPr id="6" name="Rectangle 5">
                <a:extLst>
                  <a:ext uri="{FF2B5EF4-FFF2-40B4-BE49-F238E27FC236}">
                    <a16:creationId xmlns:a16="http://schemas.microsoft.com/office/drawing/2014/main" id="{43C632C7-A9D3-8543-94B8-2A04671F3C3A}"/>
                  </a:ext>
                </a:extLst>
              </p:cNvPr>
              <p:cNvSpPr/>
              <p:nvPr/>
            </p:nvSpPr>
            <p:spPr>
              <a:xfrm>
                <a:off x="3223150" y="1814116"/>
                <a:ext cx="4302760" cy="447823"/>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AA772EB-F1BC-9846-9DB2-7CBEBB4FCAD1}"/>
                  </a:ext>
                </a:extLst>
              </p:cNvPr>
              <p:cNvSpPr/>
              <p:nvPr/>
            </p:nvSpPr>
            <p:spPr>
              <a:xfrm>
                <a:off x="2620776" y="3360746"/>
                <a:ext cx="5300874" cy="406000"/>
              </a:xfrm>
              <a:prstGeom prst="rect">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39C1436E-6EBC-A347-8806-B2E6F2D33BC0}"/>
                  </a:ext>
                </a:extLst>
              </p:cNvPr>
              <p:cNvCxnSpPr>
                <a:cxnSpLocks/>
              </p:cNvCxnSpPr>
              <p:nvPr/>
            </p:nvCxnSpPr>
            <p:spPr>
              <a:xfrm>
                <a:off x="7525910" y="2038027"/>
                <a:ext cx="991925" cy="387552"/>
              </a:xfrm>
              <a:prstGeom prst="straightConnector1">
                <a:avLst/>
              </a:prstGeom>
              <a:ln w="38100">
                <a:solidFill>
                  <a:srgbClr val="FFB1AB"/>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C224032-2D14-764A-81F1-84AC06BBC10E}"/>
                  </a:ext>
                </a:extLst>
              </p:cNvPr>
              <p:cNvCxnSpPr>
                <a:cxnSpLocks/>
              </p:cNvCxnSpPr>
              <p:nvPr/>
            </p:nvCxnSpPr>
            <p:spPr>
              <a:xfrm flipV="1">
                <a:off x="7932473" y="2961175"/>
                <a:ext cx="465921" cy="599920"/>
              </a:xfrm>
              <a:prstGeom prst="straightConnector1">
                <a:avLst/>
              </a:prstGeom>
              <a:ln w="38100">
                <a:solidFill>
                  <a:srgbClr val="FFB1AB"/>
                </a:solidFill>
                <a:tailEnd type="triangle"/>
              </a:ln>
            </p:spPr>
            <p:style>
              <a:lnRef idx="1">
                <a:schemeClr val="accent1"/>
              </a:lnRef>
              <a:fillRef idx="0">
                <a:schemeClr val="accent1"/>
              </a:fillRef>
              <a:effectRef idx="0">
                <a:schemeClr val="accent1"/>
              </a:effectRef>
              <a:fontRef idx="minor">
                <a:schemeClr val="tx1"/>
              </a:fontRef>
            </p:style>
          </p:cxnSp>
        </p:grpSp>
        <p:sp>
          <p:nvSpPr>
            <p:cNvPr id="13" name="Oval 12">
              <a:extLst>
                <a:ext uri="{FF2B5EF4-FFF2-40B4-BE49-F238E27FC236}">
                  <a16:creationId xmlns:a16="http://schemas.microsoft.com/office/drawing/2014/main" id="{3C5DA4E2-EF0E-FA47-9317-8E467F99509C}"/>
                </a:ext>
              </a:extLst>
            </p:cNvPr>
            <p:cNvSpPr/>
            <p:nvPr/>
          </p:nvSpPr>
          <p:spPr>
            <a:xfrm>
              <a:off x="8119520" y="2150951"/>
              <a:ext cx="1056813" cy="1088650"/>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WH</a:t>
              </a:r>
            </a:p>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-Mod</a:t>
              </a:r>
            </a:p>
          </p:txBody>
        </p:sp>
      </p:grpSp>
      <p:grpSp>
        <p:nvGrpSpPr>
          <p:cNvPr id="31" name="Group 30">
            <a:extLst>
              <a:ext uri="{FF2B5EF4-FFF2-40B4-BE49-F238E27FC236}">
                <a16:creationId xmlns:a16="http://schemas.microsoft.com/office/drawing/2014/main" id="{C6055714-7281-244B-98EE-A2A791FF718C}"/>
              </a:ext>
            </a:extLst>
          </p:cNvPr>
          <p:cNvGrpSpPr/>
          <p:nvPr/>
        </p:nvGrpSpPr>
        <p:grpSpPr>
          <a:xfrm>
            <a:off x="7320424" y="3615344"/>
            <a:ext cx="2659230" cy="1718308"/>
            <a:chOff x="7320424" y="3615344"/>
            <a:chExt cx="2659230" cy="1718308"/>
          </a:xfrm>
        </p:grpSpPr>
        <p:grpSp>
          <p:nvGrpSpPr>
            <p:cNvPr id="36" name="Group 35">
              <a:extLst>
                <a:ext uri="{FF2B5EF4-FFF2-40B4-BE49-F238E27FC236}">
                  <a16:creationId xmlns:a16="http://schemas.microsoft.com/office/drawing/2014/main" id="{CAD0E51B-D05D-4F40-B0BC-67B7991D655F}"/>
                </a:ext>
              </a:extLst>
            </p:cNvPr>
            <p:cNvGrpSpPr/>
            <p:nvPr/>
          </p:nvGrpSpPr>
          <p:grpSpPr>
            <a:xfrm>
              <a:off x="7320424" y="4595946"/>
              <a:ext cx="1575098" cy="737706"/>
              <a:chOff x="7320424" y="4595946"/>
              <a:chExt cx="1575098" cy="737706"/>
            </a:xfrm>
          </p:grpSpPr>
          <p:cxnSp>
            <p:nvCxnSpPr>
              <p:cNvPr id="10" name="Straight Arrow Connector 9">
                <a:extLst>
                  <a:ext uri="{FF2B5EF4-FFF2-40B4-BE49-F238E27FC236}">
                    <a16:creationId xmlns:a16="http://schemas.microsoft.com/office/drawing/2014/main" id="{EF647D2C-9899-3B42-AFF9-1502F476C09F}"/>
                  </a:ext>
                </a:extLst>
              </p:cNvPr>
              <p:cNvCxnSpPr>
                <a:cxnSpLocks/>
                <a:stCxn id="21" idx="3"/>
              </p:cNvCxnSpPr>
              <p:nvPr/>
            </p:nvCxnSpPr>
            <p:spPr>
              <a:xfrm flipV="1">
                <a:off x="8717424" y="4595946"/>
                <a:ext cx="178098" cy="513795"/>
              </a:xfrm>
              <a:prstGeom prst="straightConnector1">
                <a:avLst/>
              </a:prstGeom>
              <a:ln w="38100">
                <a:solidFill>
                  <a:srgbClr val="BCBAFF"/>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4FB4686-F8C6-3240-899B-066BF830EFB0}"/>
                  </a:ext>
                </a:extLst>
              </p:cNvPr>
              <p:cNvSpPr/>
              <p:nvPr/>
            </p:nvSpPr>
            <p:spPr>
              <a:xfrm>
                <a:off x="7320424" y="4885829"/>
                <a:ext cx="1397000" cy="447823"/>
              </a:xfrm>
              <a:prstGeom prst="rect">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Oval 27">
              <a:extLst>
                <a:ext uri="{FF2B5EF4-FFF2-40B4-BE49-F238E27FC236}">
                  <a16:creationId xmlns:a16="http://schemas.microsoft.com/office/drawing/2014/main" id="{2ED3693F-DEE1-D547-BB5C-8010EEE85E4F}"/>
                </a:ext>
              </a:extLst>
            </p:cNvPr>
            <p:cNvSpPr/>
            <p:nvPr/>
          </p:nvSpPr>
          <p:spPr>
            <a:xfrm>
              <a:off x="8637104" y="3615344"/>
              <a:ext cx="1342550" cy="1357946"/>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Answer</a:t>
              </a:r>
            </a:p>
          </p:txBody>
        </p:sp>
      </p:grpSp>
      <p:grpSp>
        <p:nvGrpSpPr>
          <p:cNvPr id="11" name="Group 10">
            <a:extLst>
              <a:ext uri="{FF2B5EF4-FFF2-40B4-BE49-F238E27FC236}">
                <a16:creationId xmlns:a16="http://schemas.microsoft.com/office/drawing/2014/main" id="{0B7EF614-0887-CA4B-B03A-4868F8B1F389}"/>
              </a:ext>
            </a:extLst>
          </p:cNvPr>
          <p:cNvGrpSpPr/>
          <p:nvPr/>
        </p:nvGrpSpPr>
        <p:grpSpPr>
          <a:xfrm>
            <a:off x="1418271" y="4865553"/>
            <a:ext cx="1009831" cy="1673361"/>
            <a:chOff x="1418271" y="4865553"/>
            <a:chExt cx="1009831" cy="1673361"/>
          </a:xfrm>
        </p:grpSpPr>
        <p:grpSp>
          <p:nvGrpSpPr>
            <p:cNvPr id="19" name="Group 18">
              <a:extLst>
                <a:ext uri="{FF2B5EF4-FFF2-40B4-BE49-F238E27FC236}">
                  <a16:creationId xmlns:a16="http://schemas.microsoft.com/office/drawing/2014/main" id="{F89727FA-B168-5144-9610-C82C3339E95E}"/>
                </a:ext>
              </a:extLst>
            </p:cNvPr>
            <p:cNvGrpSpPr/>
            <p:nvPr/>
          </p:nvGrpSpPr>
          <p:grpSpPr>
            <a:xfrm>
              <a:off x="1418271" y="4865553"/>
              <a:ext cx="1009831" cy="1673361"/>
              <a:chOff x="1418271" y="4865553"/>
              <a:chExt cx="1009831" cy="1673361"/>
            </a:xfrm>
          </p:grpSpPr>
          <p:sp>
            <p:nvSpPr>
              <p:cNvPr id="5" name="Rectangle 4">
                <a:extLst>
                  <a:ext uri="{FF2B5EF4-FFF2-40B4-BE49-F238E27FC236}">
                    <a16:creationId xmlns:a16="http://schemas.microsoft.com/office/drawing/2014/main" id="{94BF9739-0380-3442-9D1E-BE7272698CD7}"/>
                  </a:ext>
                </a:extLst>
              </p:cNvPr>
              <p:cNvSpPr/>
              <p:nvPr/>
            </p:nvSpPr>
            <p:spPr>
              <a:xfrm>
                <a:off x="1480861" y="4865553"/>
                <a:ext cx="884652" cy="44782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Oval 26">
                <a:extLst>
                  <a:ext uri="{FF2B5EF4-FFF2-40B4-BE49-F238E27FC236}">
                    <a16:creationId xmlns:a16="http://schemas.microsoft.com/office/drawing/2014/main" id="{8F24565C-8E9A-2A43-AD43-29498F4F958C}"/>
                  </a:ext>
                </a:extLst>
              </p:cNvPr>
              <p:cNvSpPr/>
              <p:nvPr/>
            </p:nvSpPr>
            <p:spPr>
              <a:xfrm>
                <a:off x="1418271" y="5532847"/>
                <a:ext cx="1009831" cy="100606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Task</a:t>
                </a:r>
              </a:p>
            </p:txBody>
          </p:sp>
        </p:grpSp>
        <p:cxnSp>
          <p:nvCxnSpPr>
            <p:cNvPr id="9" name="Straight Connector 8">
              <a:extLst>
                <a:ext uri="{FF2B5EF4-FFF2-40B4-BE49-F238E27FC236}">
                  <a16:creationId xmlns:a16="http://schemas.microsoft.com/office/drawing/2014/main" id="{4B4E176C-DE18-DF41-81BA-7FD7090EB83C}"/>
                </a:ext>
              </a:extLst>
            </p:cNvPr>
            <p:cNvCxnSpPr>
              <a:cxnSpLocks/>
              <a:stCxn id="5" idx="2"/>
              <a:endCxn id="27" idx="0"/>
            </p:cNvCxnSpPr>
            <p:nvPr/>
          </p:nvCxnSpPr>
          <p:spPr>
            <a:xfrm>
              <a:off x="1923187" y="5313376"/>
              <a:ext cx="0" cy="21947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7101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1F7BD79-4CE5-3A43-A1ED-132D209CBBAE}"/>
              </a:ext>
            </a:extLst>
          </p:cNvPr>
          <p:cNvGrpSpPr/>
          <p:nvPr/>
        </p:nvGrpSpPr>
        <p:grpSpPr>
          <a:xfrm>
            <a:off x="758732" y="1841775"/>
            <a:ext cx="8278703" cy="2352084"/>
            <a:chOff x="508634" y="2084187"/>
            <a:chExt cx="8278703" cy="2352084"/>
          </a:xfrm>
        </p:grpSpPr>
        <p:pic>
          <p:nvPicPr>
            <p:cNvPr id="4098" name="Picture 2" descr="Drake Hotline Bling Meme Blank Template - Imgflip">
              <a:extLst>
                <a:ext uri="{FF2B5EF4-FFF2-40B4-BE49-F238E27FC236}">
                  <a16:creationId xmlns:a16="http://schemas.microsoft.com/office/drawing/2014/main" id="{5342D229-F118-9449-B28E-40B9DE4EE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5825015" y="2084187"/>
              <a:ext cx="2962322" cy="2352084"/>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Connector 34">
              <a:extLst>
                <a:ext uri="{FF2B5EF4-FFF2-40B4-BE49-F238E27FC236}">
                  <a16:creationId xmlns:a16="http://schemas.microsoft.com/office/drawing/2014/main" id="{3D7BBA04-6E3B-3D4A-8C4A-D4C39699A509}"/>
                </a:ext>
              </a:extLst>
            </p:cNvPr>
            <p:cNvCxnSpPr/>
            <p:nvPr/>
          </p:nvCxnSpPr>
          <p:spPr>
            <a:xfrm flipH="1">
              <a:off x="508634" y="3108067"/>
              <a:ext cx="5339241" cy="0"/>
            </a:xfrm>
            <a:prstGeom prst="line">
              <a:avLst/>
            </a:prstGeom>
            <a:ln w="19050">
              <a:solidFill>
                <a:srgbClr val="000000"/>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465C8CA-54FA-1A46-A605-785B76A1B96C}"/>
              </a:ext>
            </a:extLst>
          </p:cNvPr>
          <p:cNvSpPr>
            <a:spLocks noGrp="1"/>
          </p:cNvSpPr>
          <p:nvPr>
            <p:ph type="title"/>
          </p:nvPr>
        </p:nvSpPr>
        <p:spPr/>
        <p:txBody>
          <a:bodyPr/>
          <a:lstStyle/>
          <a:p>
            <a:r>
              <a:rPr lang="en-US" dirty="0"/>
              <a:t>Form constraints</a:t>
            </a:r>
          </a:p>
        </p:txBody>
      </p:sp>
      <p:sp>
        <p:nvSpPr>
          <p:cNvPr id="4" name="Slide Number Placeholder 3">
            <a:extLst>
              <a:ext uri="{FF2B5EF4-FFF2-40B4-BE49-F238E27FC236}">
                <a16:creationId xmlns:a16="http://schemas.microsoft.com/office/drawing/2014/main" id="{511F0B4E-22EB-704C-AE3B-1C067FD8E93C}"/>
              </a:ext>
            </a:extLst>
          </p:cNvPr>
          <p:cNvSpPr>
            <a:spLocks noGrp="1"/>
          </p:cNvSpPr>
          <p:nvPr>
            <p:ph type="sldNum" sz="quarter" idx="12"/>
          </p:nvPr>
        </p:nvSpPr>
        <p:spPr/>
        <p:txBody>
          <a:bodyPr/>
          <a:lstStyle/>
          <a:p>
            <a:fld id="{C37A6A5D-4452-2B46-A9F4-EDAA047C7BD2}" type="slidenum">
              <a:rPr lang="en-US" smtClean="0"/>
              <a:t>6</a:t>
            </a:fld>
            <a:endParaRPr lang="en-US"/>
          </a:p>
        </p:txBody>
      </p:sp>
      <p:sp>
        <p:nvSpPr>
          <p:cNvPr id="5" name="TextBox 4">
            <a:extLst>
              <a:ext uri="{FF2B5EF4-FFF2-40B4-BE49-F238E27FC236}">
                <a16:creationId xmlns:a16="http://schemas.microsoft.com/office/drawing/2014/main" id="{51CEBC96-2995-AD43-8E6D-0B9C605A50F6}"/>
              </a:ext>
            </a:extLst>
          </p:cNvPr>
          <p:cNvSpPr txBox="1"/>
          <p:nvPr/>
        </p:nvSpPr>
        <p:spPr>
          <a:xfrm>
            <a:off x="1117252" y="2009243"/>
            <a:ext cx="6589395" cy="553998"/>
          </a:xfrm>
          <a:prstGeom prst="rect">
            <a:avLst/>
          </a:prstGeom>
          <a:noFill/>
        </p:spPr>
        <p:txBody>
          <a:bodyPr wrap="square" rtlCol="0">
            <a:spAutoFit/>
          </a:bodyPr>
          <a:lstStyle/>
          <a:p>
            <a:r>
              <a:rPr lang="en-US" sz="3000" dirty="0">
                <a:latin typeface="Helvetica Neue" panose="02000503000000020004" pitchFamily="2" charset="0"/>
                <a:ea typeface="Helvetica Neue" panose="02000503000000020004" pitchFamily="2" charset="0"/>
                <a:cs typeface="Helvetica Neue" panose="02000503000000020004" pitchFamily="2" charset="0"/>
              </a:rPr>
              <a:t>Dana knows who came to the party.</a:t>
            </a:r>
          </a:p>
        </p:txBody>
      </p:sp>
      <p:sp>
        <p:nvSpPr>
          <p:cNvPr id="6" name="TextBox 5">
            <a:extLst>
              <a:ext uri="{FF2B5EF4-FFF2-40B4-BE49-F238E27FC236}">
                <a16:creationId xmlns:a16="http://schemas.microsoft.com/office/drawing/2014/main" id="{0267DB83-41A1-7B4C-9043-B136407BBD11}"/>
              </a:ext>
            </a:extLst>
          </p:cNvPr>
          <p:cNvSpPr txBox="1"/>
          <p:nvPr/>
        </p:nvSpPr>
        <p:spPr>
          <a:xfrm>
            <a:off x="1117252" y="3135691"/>
            <a:ext cx="6779420" cy="553998"/>
          </a:xfrm>
          <a:prstGeom prst="rect">
            <a:avLst/>
          </a:prstGeom>
          <a:noFill/>
        </p:spPr>
        <p:txBody>
          <a:bodyPr wrap="square" rtlCol="0">
            <a:spAutoFit/>
          </a:bodyPr>
          <a:lstStyle/>
          <a:p>
            <a:r>
              <a:rPr lang="en-US" sz="3000" dirty="0">
                <a:latin typeface="Helvetica Neue" panose="02000503000000020004" pitchFamily="2" charset="0"/>
                <a:ea typeface="Helvetica Neue" panose="02000503000000020004" pitchFamily="2" charset="0"/>
                <a:cs typeface="Helvetica Neue" panose="02000503000000020004" pitchFamily="2" charset="0"/>
              </a:rPr>
              <a:t>Dana knows where to find coffee.</a:t>
            </a:r>
          </a:p>
        </p:txBody>
      </p:sp>
      <p:sp>
        <p:nvSpPr>
          <p:cNvPr id="53" name="Oval 52">
            <a:extLst>
              <a:ext uri="{FF2B5EF4-FFF2-40B4-BE49-F238E27FC236}">
                <a16:creationId xmlns:a16="http://schemas.microsoft.com/office/drawing/2014/main" id="{144AA0A4-11CA-E442-8BB9-FBB74105E4A8}"/>
              </a:ext>
            </a:extLst>
          </p:cNvPr>
          <p:cNvSpPr/>
          <p:nvPr/>
        </p:nvSpPr>
        <p:spPr>
          <a:xfrm>
            <a:off x="5844396" y="4328650"/>
            <a:ext cx="2254212" cy="2157713"/>
          </a:xfrm>
          <a:prstGeom prst="ellipse">
            <a:avLst/>
          </a:prstGeom>
          <a:solidFill>
            <a:srgbClr val="B9B3F4"/>
          </a:solidFill>
          <a:ln>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ED2DA541-1696-C547-85A0-1C618017E5FA}"/>
              </a:ext>
            </a:extLst>
          </p:cNvPr>
          <p:cNvGrpSpPr/>
          <p:nvPr/>
        </p:nvGrpSpPr>
        <p:grpSpPr>
          <a:xfrm>
            <a:off x="4186208" y="2009243"/>
            <a:ext cx="3896823" cy="4502815"/>
            <a:chOff x="4439126" y="2009243"/>
            <a:chExt cx="3896823" cy="4502815"/>
          </a:xfrm>
        </p:grpSpPr>
        <p:grpSp>
          <p:nvGrpSpPr>
            <p:cNvPr id="19" name="Group 18">
              <a:extLst>
                <a:ext uri="{FF2B5EF4-FFF2-40B4-BE49-F238E27FC236}">
                  <a16:creationId xmlns:a16="http://schemas.microsoft.com/office/drawing/2014/main" id="{AB0C1D19-2A3B-8D48-BEE4-F8C09DB104B3}"/>
                </a:ext>
              </a:extLst>
            </p:cNvPr>
            <p:cNvGrpSpPr/>
            <p:nvPr/>
          </p:nvGrpSpPr>
          <p:grpSpPr>
            <a:xfrm>
              <a:off x="4439126" y="2009243"/>
              <a:ext cx="1533767" cy="1742718"/>
              <a:chOff x="3554730" y="2263140"/>
              <a:chExt cx="1533767" cy="1742718"/>
            </a:xfrm>
          </p:grpSpPr>
          <p:sp>
            <p:nvSpPr>
              <p:cNvPr id="11" name="Rectangle 10">
                <a:extLst>
                  <a:ext uri="{FF2B5EF4-FFF2-40B4-BE49-F238E27FC236}">
                    <a16:creationId xmlns:a16="http://schemas.microsoft.com/office/drawing/2014/main" id="{CE993DE1-88F5-5047-B964-C41084C86FC6}"/>
                  </a:ext>
                </a:extLst>
              </p:cNvPr>
              <p:cNvSpPr/>
              <p:nvPr/>
            </p:nvSpPr>
            <p:spPr>
              <a:xfrm>
                <a:off x="3554730" y="2263140"/>
                <a:ext cx="1021558" cy="585134"/>
              </a:xfrm>
              <a:prstGeom prst="rect">
                <a:avLst/>
              </a:prstGeom>
              <a:solidFill>
                <a:srgbClr val="FFB1AB">
                  <a:alpha val="50196"/>
                </a:srgbClr>
              </a:solid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2AFE922-947F-CD40-B65D-D888C23B30B6}"/>
                  </a:ext>
                </a:extLst>
              </p:cNvPr>
              <p:cNvSpPr/>
              <p:nvPr/>
            </p:nvSpPr>
            <p:spPr>
              <a:xfrm>
                <a:off x="3846911" y="3420724"/>
                <a:ext cx="1241586" cy="585134"/>
              </a:xfrm>
              <a:prstGeom prst="rect">
                <a:avLst/>
              </a:prstGeom>
              <a:solidFill>
                <a:srgbClr val="B9B3F4">
                  <a:alpha val="50196"/>
                </a:srgbClr>
              </a:solid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A615520C-769A-204C-B22B-BB74377D97C3}"/>
                  </a:ext>
                </a:extLst>
              </p:cNvPr>
              <p:cNvCxnSpPr>
                <a:cxnSpLocks/>
                <a:stCxn id="11" idx="2"/>
                <a:endCxn id="12" idx="0"/>
              </p:cNvCxnSpPr>
              <p:nvPr/>
            </p:nvCxnSpPr>
            <p:spPr>
              <a:xfrm>
                <a:off x="4065509" y="2848274"/>
                <a:ext cx="402195" cy="5724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81003B83-1391-B844-B204-29EEEF73F258}"/>
                </a:ext>
              </a:extLst>
            </p:cNvPr>
            <p:cNvSpPr txBox="1"/>
            <p:nvPr/>
          </p:nvSpPr>
          <p:spPr>
            <a:xfrm>
              <a:off x="6213540" y="4803148"/>
              <a:ext cx="1990605" cy="1107996"/>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 Modal &amp; -FIN</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George 2011, Ch6; Nicolae 2014; Fox 2014;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Dayal</a:t>
              </a:r>
              <a:r>
                <a:rPr lang="en-US" sz="1200" dirty="0">
                  <a:latin typeface="Helvetica Neue" panose="02000503000000020004" pitchFamily="2" charset="0"/>
                  <a:ea typeface="Helvetica Neue" panose="02000503000000020004" pitchFamily="2" charset="0"/>
                  <a:cs typeface="Helvetica Neue" panose="02000503000000020004" pitchFamily="2" charset="0"/>
                </a:rPr>
                <a:t> 2016; Xiang 2016, 2020; Bhatt 1999 for -FIN</a:t>
              </a:r>
            </a:p>
          </p:txBody>
        </p:sp>
        <p:sp>
          <p:nvSpPr>
            <p:cNvPr id="42" name="Oval 41">
              <a:extLst>
                <a:ext uri="{FF2B5EF4-FFF2-40B4-BE49-F238E27FC236}">
                  <a16:creationId xmlns:a16="http://schemas.microsoft.com/office/drawing/2014/main" id="{06CBD119-6011-1046-8F0F-9D72D14C8908}"/>
                </a:ext>
              </a:extLst>
            </p:cNvPr>
            <p:cNvSpPr/>
            <p:nvPr/>
          </p:nvSpPr>
          <p:spPr>
            <a:xfrm>
              <a:off x="6081737" y="4354345"/>
              <a:ext cx="2254212" cy="215771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7" name="Group 46">
            <a:extLst>
              <a:ext uri="{FF2B5EF4-FFF2-40B4-BE49-F238E27FC236}">
                <a16:creationId xmlns:a16="http://schemas.microsoft.com/office/drawing/2014/main" id="{DC7FAC94-7775-EE49-8B89-7932F16675FA}"/>
              </a:ext>
            </a:extLst>
          </p:cNvPr>
          <p:cNvGrpSpPr/>
          <p:nvPr/>
        </p:nvGrpSpPr>
        <p:grpSpPr>
          <a:xfrm>
            <a:off x="3374677" y="2009243"/>
            <a:ext cx="2116412" cy="3976583"/>
            <a:chOff x="3627595" y="2009243"/>
            <a:chExt cx="2116412" cy="3976583"/>
          </a:xfrm>
        </p:grpSpPr>
        <p:grpSp>
          <p:nvGrpSpPr>
            <p:cNvPr id="18" name="Group 17">
              <a:extLst>
                <a:ext uri="{FF2B5EF4-FFF2-40B4-BE49-F238E27FC236}">
                  <a16:creationId xmlns:a16="http://schemas.microsoft.com/office/drawing/2014/main" id="{2E4E4D48-6253-7648-9EB8-A94FD45711A3}"/>
                </a:ext>
              </a:extLst>
            </p:cNvPr>
            <p:cNvGrpSpPr/>
            <p:nvPr/>
          </p:nvGrpSpPr>
          <p:grpSpPr>
            <a:xfrm>
              <a:off x="3627595" y="2009243"/>
              <a:ext cx="1103711" cy="1742718"/>
              <a:chOff x="2743199" y="2263140"/>
              <a:chExt cx="1103711" cy="1742718"/>
            </a:xfrm>
          </p:grpSpPr>
          <p:sp>
            <p:nvSpPr>
              <p:cNvPr id="9" name="Rectangle 8">
                <a:extLst>
                  <a:ext uri="{FF2B5EF4-FFF2-40B4-BE49-F238E27FC236}">
                    <a16:creationId xmlns:a16="http://schemas.microsoft.com/office/drawing/2014/main" id="{3A32DD27-3F5A-7044-823C-0058FD444858}"/>
                  </a:ext>
                </a:extLst>
              </p:cNvPr>
              <p:cNvSpPr/>
              <p:nvPr/>
            </p:nvSpPr>
            <p:spPr>
              <a:xfrm>
                <a:off x="2743199" y="2263140"/>
                <a:ext cx="811531" cy="585134"/>
              </a:xfrm>
              <a:prstGeom prst="rect">
                <a:avLst/>
              </a:prstGeom>
              <a:solidFill>
                <a:srgbClr val="FFB1AB">
                  <a:alpha val="50196"/>
                </a:srgbClr>
              </a:solid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C49FC28-7CC4-BE4C-9895-3648B551B15F}"/>
                  </a:ext>
                </a:extLst>
              </p:cNvPr>
              <p:cNvSpPr/>
              <p:nvPr/>
            </p:nvSpPr>
            <p:spPr>
              <a:xfrm>
                <a:off x="2743199" y="3420724"/>
                <a:ext cx="1103711" cy="585134"/>
              </a:xfrm>
              <a:prstGeom prst="rect">
                <a:avLst/>
              </a:prstGeom>
              <a:solidFill>
                <a:srgbClr val="B9B3F4">
                  <a:alpha val="50196"/>
                </a:srgbClr>
              </a:solid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BA74911-C2D2-724E-B1D1-5A33F625820A}"/>
                  </a:ext>
                </a:extLst>
              </p:cNvPr>
              <p:cNvCxnSpPr>
                <a:cxnSpLocks/>
                <a:stCxn id="9" idx="2"/>
                <a:endCxn id="10" idx="0"/>
              </p:cNvCxnSpPr>
              <p:nvPr/>
            </p:nvCxnSpPr>
            <p:spPr>
              <a:xfrm>
                <a:off x="3148965" y="2848274"/>
                <a:ext cx="146090" cy="5724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4B167045-1634-3B41-841D-DEA8532D6D27}"/>
                </a:ext>
              </a:extLst>
            </p:cNvPr>
            <p:cNvGrpSpPr/>
            <p:nvPr/>
          </p:nvGrpSpPr>
          <p:grpSpPr>
            <a:xfrm>
              <a:off x="4050384" y="4364704"/>
              <a:ext cx="1693623" cy="1621122"/>
              <a:chOff x="4050384" y="4364704"/>
              <a:chExt cx="1693623" cy="1621122"/>
            </a:xfrm>
          </p:grpSpPr>
          <p:sp>
            <p:nvSpPr>
              <p:cNvPr id="39" name="TextBox 38">
                <a:extLst>
                  <a:ext uri="{FF2B5EF4-FFF2-40B4-BE49-F238E27FC236}">
                    <a16:creationId xmlns:a16="http://schemas.microsoft.com/office/drawing/2014/main" id="{0F44B291-3C43-7E42-BFD8-8987BC1126D4}"/>
                  </a:ext>
                </a:extLst>
              </p:cNvPr>
              <p:cNvSpPr txBox="1"/>
              <p:nvPr/>
            </p:nvSpPr>
            <p:spPr>
              <a:xfrm>
                <a:off x="4067805" y="4634287"/>
                <a:ext cx="1658782" cy="1107996"/>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Wh-Word</a:t>
                </a:r>
              </a:p>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Hintikka</a:t>
                </a:r>
                <a:r>
                  <a:rPr lang="en-US" sz="1200" dirty="0">
                    <a:latin typeface="Helvetica Neue" panose="02000503000000020004" pitchFamily="2" charset="0"/>
                    <a:ea typeface="Helvetica Neue" panose="02000503000000020004" pitchFamily="2" charset="0"/>
                    <a:cs typeface="Helvetica Neue" panose="02000503000000020004" pitchFamily="2" charset="0"/>
                  </a:rPr>
                  <a:t> 1976; Ginzburg 1995; Asher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Lascarides</a:t>
                </a:r>
                <a:r>
                  <a:rPr lang="en-US" sz="1200" dirty="0">
                    <a:latin typeface="Helvetica Neue" panose="02000503000000020004" pitchFamily="2" charset="0"/>
                    <a:ea typeface="Helvetica Neue" panose="02000503000000020004" pitchFamily="2" charset="0"/>
                    <a:cs typeface="Helvetica Neue" panose="02000503000000020004" pitchFamily="2" charset="0"/>
                  </a:rPr>
                  <a:t> 1998</a:t>
                </a:r>
              </a:p>
            </p:txBody>
          </p:sp>
          <p:sp>
            <p:nvSpPr>
              <p:cNvPr id="44" name="Oval 43">
                <a:extLst>
                  <a:ext uri="{FF2B5EF4-FFF2-40B4-BE49-F238E27FC236}">
                    <a16:creationId xmlns:a16="http://schemas.microsoft.com/office/drawing/2014/main" id="{CDB928E6-F48A-5B42-A6FA-7F392B1B689A}"/>
                  </a:ext>
                </a:extLst>
              </p:cNvPr>
              <p:cNvSpPr/>
              <p:nvPr/>
            </p:nvSpPr>
            <p:spPr>
              <a:xfrm>
                <a:off x="4050384" y="4364704"/>
                <a:ext cx="1693623" cy="162112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49" name="Group 48">
            <a:extLst>
              <a:ext uri="{FF2B5EF4-FFF2-40B4-BE49-F238E27FC236}">
                <a16:creationId xmlns:a16="http://schemas.microsoft.com/office/drawing/2014/main" id="{7D895670-6609-1244-B009-C611EB4E9092}"/>
              </a:ext>
            </a:extLst>
          </p:cNvPr>
          <p:cNvGrpSpPr/>
          <p:nvPr/>
        </p:nvGrpSpPr>
        <p:grpSpPr>
          <a:xfrm>
            <a:off x="-321203" y="2009243"/>
            <a:ext cx="3780939" cy="5366145"/>
            <a:chOff x="-39101" y="2009243"/>
            <a:chExt cx="3780939" cy="5366145"/>
          </a:xfrm>
        </p:grpSpPr>
        <p:grpSp>
          <p:nvGrpSpPr>
            <p:cNvPr id="20" name="Group 19">
              <a:extLst>
                <a:ext uri="{FF2B5EF4-FFF2-40B4-BE49-F238E27FC236}">
                  <a16:creationId xmlns:a16="http://schemas.microsoft.com/office/drawing/2014/main" id="{6EF19F16-3FD1-574D-80BD-C684F3391D70}"/>
                </a:ext>
              </a:extLst>
            </p:cNvPr>
            <p:cNvGrpSpPr/>
            <p:nvPr/>
          </p:nvGrpSpPr>
          <p:grpSpPr>
            <a:xfrm>
              <a:off x="2386009" y="2009243"/>
              <a:ext cx="1251585" cy="1742718"/>
              <a:chOff x="2753198" y="2325412"/>
              <a:chExt cx="1251585" cy="1742718"/>
            </a:xfrm>
          </p:grpSpPr>
          <p:sp>
            <p:nvSpPr>
              <p:cNvPr id="21" name="Rectangle 20">
                <a:extLst>
                  <a:ext uri="{FF2B5EF4-FFF2-40B4-BE49-F238E27FC236}">
                    <a16:creationId xmlns:a16="http://schemas.microsoft.com/office/drawing/2014/main" id="{45FDB99B-0978-1A45-BDE7-DEC34F90E784}"/>
                  </a:ext>
                </a:extLst>
              </p:cNvPr>
              <p:cNvSpPr/>
              <p:nvPr/>
            </p:nvSpPr>
            <p:spPr>
              <a:xfrm>
                <a:off x="2787489" y="2325412"/>
                <a:ext cx="1183005" cy="585134"/>
              </a:xfrm>
              <a:prstGeom prst="rect">
                <a:avLst/>
              </a:prstGeom>
              <a:solidFill>
                <a:srgbClr val="FFB1AB">
                  <a:alpha val="50196"/>
                </a:srgbClr>
              </a:solid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03C58BD9-6A66-444F-B48A-EAEE36A6D927}"/>
                  </a:ext>
                </a:extLst>
              </p:cNvPr>
              <p:cNvSpPr/>
              <p:nvPr/>
            </p:nvSpPr>
            <p:spPr>
              <a:xfrm>
                <a:off x="2753198" y="3482996"/>
                <a:ext cx="1251585" cy="585134"/>
              </a:xfrm>
              <a:prstGeom prst="rect">
                <a:avLst/>
              </a:prstGeom>
              <a:solidFill>
                <a:srgbClr val="B9B3F4">
                  <a:alpha val="50196"/>
                </a:srgbClr>
              </a:solidFill>
              <a:ln w="38100">
                <a:solidFill>
                  <a:srgbClr val="B9B3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C5437F7B-7B19-1747-AC73-0890339138AF}"/>
                  </a:ext>
                </a:extLst>
              </p:cNvPr>
              <p:cNvCxnSpPr>
                <a:cxnSpLocks/>
                <a:stCxn id="21" idx="2"/>
                <a:endCxn id="22" idx="0"/>
              </p:cNvCxnSpPr>
              <p:nvPr/>
            </p:nvCxnSpPr>
            <p:spPr>
              <a:xfrm flipH="1">
                <a:off x="3378991" y="2910546"/>
                <a:ext cx="1" cy="57245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D86E5680-5E5E-5F4E-9117-5D2E0B467D68}"/>
                </a:ext>
              </a:extLst>
            </p:cNvPr>
            <p:cNvGrpSpPr/>
            <p:nvPr/>
          </p:nvGrpSpPr>
          <p:grpSpPr>
            <a:xfrm>
              <a:off x="-39101" y="3754108"/>
              <a:ext cx="3780939" cy="3621280"/>
              <a:chOff x="-39101" y="3754108"/>
              <a:chExt cx="3780939" cy="3621280"/>
            </a:xfrm>
          </p:grpSpPr>
          <p:sp>
            <p:nvSpPr>
              <p:cNvPr id="37" name="TextBox 36">
                <a:extLst>
                  <a:ext uri="{FF2B5EF4-FFF2-40B4-BE49-F238E27FC236}">
                    <a16:creationId xmlns:a16="http://schemas.microsoft.com/office/drawing/2014/main" id="{D233134F-6B12-4846-82D8-3AC4F1A87E48}"/>
                  </a:ext>
                </a:extLst>
              </p:cNvPr>
              <p:cNvSpPr txBox="1"/>
              <p:nvPr/>
            </p:nvSpPr>
            <p:spPr>
              <a:xfrm>
                <a:off x="494512" y="4262139"/>
                <a:ext cx="2856044" cy="2492990"/>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Matrix Verbs: weak vs. strong MA</a:t>
                </a:r>
              </a:p>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Karttunen</a:t>
                </a:r>
                <a:r>
                  <a:rPr lang="en-US" sz="1200" dirty="0">
                    <a:latin typeface="Helvetica Neue" panose="02000503000000020004" pitchFamily="2" charset="0"/>
                    <a:ea typeface="Helvetica Neue" panose="02000503000000020004" pitchFamily="2" charset="0"/>
                    <a:cs typeface="Helvetica Neue" panose="02000503000000020004" pitchFamily="2" charset="0"/>
                  </a:rPr>
                  <a:t> 1977;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Groenendijk</a:t>
                </a:r>
                <a:r>
                  <a:rPr lang="en-US" sz="1200" dirty="0">
                    <a:latin typeface="Helvetica Neue" panose="02000503000000020004" pitchFamily="2" charset="0"/>
                    <a:ea typeface="Helvetica Neue" panose="02000503000000020004" pitchFamily="2" charset="0"/>
                    <a:cs typeface="Helvetica Neue" panose="02000503000000020004" pitchFamily="2" charset="0"/>
                  </a:rPr>
                  <a:t>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Stokhof</a:t>
                </a:r>
                <a:r>
                  <a:rPr lang="en-US" sz="1200" dirty="0">
                    <a:latin typeface="Helvetica Neue" panose="02000503000000020004" pitchFamily="2" charset="0"/>
                    <a:ea typeface="Helvetica Neue" panose="02000503000000020004" pitchFamily="2" charset="0"/>
                    <a:cs typeface="Helvetica Neue" panose="02000503000000020004" pitchFamily="2" charset="0"/>
                  </a:rPr>
                  <a:t> 1982, 1984; Berman 1991; Heim 1994; Ginzburg 1995;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Lahiri</a:t>
                </a:r>
                <a:r>
                  <a:rPr lang="en-US" sz="1200" dirty="0">
                    <a:latin typeface="Helvetica Neue" panose="02000503000000020004" pitchFamily="2" charset="0"/>
                    <a:ea typeface="Helvetica Neue" panose="02000503000000020004" pitchFamily="2" charset="0"/>
                    <a:cs typeface="Helvetica Neue" panose="02000503000000020004" pitchFamily="2" charset="0"/>
                  </a:rPr>
                  <a:t> 2002; Spector 2005;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Guerzoni</a:t>
                </a:r>
                <a:r>
                  <a:rPr lang="en-US" sz="1200" dirty="0">
                    <a:latin typeface="Helvetica Neue" panose="02000503000000020004" pitchFamily="2" charset="0"/>
                    <a:ea typeface="Helvetica Neue" panose="02000503000000020004" pitchFamily="2" charset="0"/>
                    <a:cs typeface="Helvetica Neue" panose="02000503000000020004" pitchFamily="2" charset="0"/>
                  </a:rPr>
                  <a:t>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Sharvit</a:t>
                </a:r>
                <a:r>
                  <a:rPr lang="en-US" sz="1200" dirty="0">
                    <a:latin typeface="Helvetica Neue" panose="02000503000000020004" pitchFamily="2" charset="0"/>
                    <a:ea typeface="Helvetica Neue" panose="02000503000000020004" pitchFamily="2" charset="0"/>
                    <a:cs typeface="Helvetica Neue" panose="02000503000000020004" pitchFamily="2" charset="0"/>
                  </a:rPr>
                  <a:t> 2007;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Egré</a:t>
                </a:r>
                <a:r>
                  <a:rPr lang="en-US" sz="1200" dirty="0">
                    <a:latin typeface="Helvetica Neue" panose="02000503000000020004" pitchFamily="2" charset="0"/>
                    <a:ea typeface="Helvetica Neue" panose="02000503000000020004" pitchFamily="2" charset="0"/>
                    <a:cs typeface="Helvetica Neue" panose="02000503000000020004" pitchFamily="2" charset="0"/>
                  </a:rPr>
                  <a:t> 2008; Zimmermann 2010;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Klinedinst</a:t>
                </a:r>
                <a:r>
                  <a:rPr lang="en-US" sz="1200" dirty="0">
                    <a:latin typeface="Helvetica Neue" panose="02000503000000020004" pitchFamily="2" charset="0"/>
                    <a:ea typeface="Helvetica Neue" panose="02000503000000020004" pitchFamily="2" charset="0"/>
                    <a:cs typeface="Helvetica Neue" panose="02000503000000020004" pitchFamily="2" charset="0"/>
                  </a:rPr>
                  <a:t> &amp; Rothschild 2011; George 2011; Theiler 2014; Romero 2015; Spector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Egré</a:t>
                </a:r>
                <a:r>
                  <a:rPr lang="en-US" sz="1200" dirty="0">
                    <a:latin typeface="Helvetica Neue" panose="02000503000000020004" pitchFamily="2" charset="0"/>
                    <a:ea typeface="Helvetica Neue" panose="02000503000000020004" pitchFamily="2" charset="0"/>
                    <a:cs typeface="Helvetica Neue" panose="02000503000000020004" pitchFamily="2" charset="0"/>
                  </a:rPr>
                  <a:t> 2015;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Uegaki</a:t>
                </a:r>
                <a:r>
                  <a:rPr lang="en-US" sz="1200" dirty="0">
                    <a:latin typeface="Helvetica Neue" panose="02000503000000020004" pitchFamily="2" charset="0"/>
                    <a:ea typeface="Helvetica Neue" panose="02000503000000020004" pitchFamily="2" charset="0"/>
                    <a:cs typeface="Helvetica Neue" panose="02000503000000020004" pitchFamily="2" charset="0"/>
                  </a:rPr>
                  <a:t> 2015; Theiler,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Roelofson</a:t>
                </a:r>
                <a:r>
                  <a:rPr lang="en-US" sz="1200" dirty="0">
                    <a:latin typeface="Helvetica Neue" panose="02000503000000020004" pitchFamily="2" charset="0"/>
                    <a:ea typeface="Helvetica Neue" panose="02000503000000020004" pitchFamily="2" charset="0"/>
                    <a:cs typeface="Helvetica Neue" panose="02000503000000020004" pitchFamily="2" charset="0"/>
                  </a:rPr>
                  <a:t>,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Aloni</a:t>
                </a:r>
                <a:r>
                  <a:rPr lang="en-US" sz="1200" dirty="0">
                    <a:latin typeface="Helvetica Neue" panose="02000503000000020004" pitchFamily="2" charset="0"/>
                    <a:ea typeface="Helvetica Neue" panose="02000503000000020004" pitchFamily="2" charset="0"/>
                    <a:cs typeface="Helvetica Neue" panose="02000503000000020004" pitchFamily="2" charset="0"/>
                  </a:rPr>
                  <a:t> 2019; Mayr 2019;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Uegaki</a:t>
                </a:r>
                <a:r>
                  <a:rPr lang="en-US" sz="1200" dirty="0">
                    <a:latin typeface="Helvetica Neue" panose="02000503000000020004" pitchFamily="2" charset="0"/>
                    <a:ea typeface="Helvetica Neue" panose="02000503000000020004" pitchFamily="2" charset="0"/>
                    <a:cs typeface="Helvetica Neue" panose="02000503000000020004" pitchFamily="2" charset="0"/>
                  </a:rPr>
                  <a:t> &amp;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Sudo</a:t>
                </a:r>
                <a:r>
                  <a:rPr lang="en-US" sz="1200" dirty="0">
                    <a:latin typeface="Helvetica Neue" panose="02000503000000020004" pitchFamily="2" charset="0"/>
                    <a:ea typeface="Helvetica Neue" panose="02000503000000020004" pitchFamily="2" charset="0"/>
                    <a:cs typeface="Helvetica Neue" panose="02000503000000020004" pitchFamily="2" charset="0"/>
                  </a:rPr>
                  <a:t> 2019, </a:t>
                </a:r>
                <a:r>
                  <a:rPr lang="en-US" sz="1200" dirty="0" err="1">
                    <a:latin typeface="Helvetica Neue" panose="02000503000000020004" pitchFamily="2" charset="0"/>
                    <a:ea typeface="Helvetica Neue" panose="02000503000000020004" pitchFamily="2" charset="0"/>
                    <a:cs typeface="Helvetica Neue" panose="02000503000000020004" pitchFamily="2" charset="0"/>
                  </a:rPr>
                  <a:t>a.o.</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Oval 44">
                <a:extLst>
                  <a:ext uri="{FF2B5EF4-FFF2-40B4-BE49-F238E27FC236}">
                    <a16:creationId xmlns:a16="http://schemas.microsoft.com/office/drawing/2014/main" id="{BFF1D97A-5E32-1D41-9619-ADB7CBB79E69}"/>
                  </a:ext>
                </a:extLst>
              </p:cNvPr>
              <p:cNvSpPr/>
              <p:nvPr/>
            </p:nvSpPr>
            <p:spPr>
              <a:xfrm>
                <a:off x="-39101" y="3754108"/>
                <a:ext cx="3780939" cy="36212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7" name="TextBox 6">
            <a:extLst>
              <a:ext uri="{FF2B5EF4-FFF2-40B4-BE49-F238E27FC236}">
                <a16:creationId xmlns:a16="http://schemas.microsoft.com/office/drawing/2014/main" id="{CDDE99DA-D0E2-8F49-B8D3-398B694E9AC7}"/>
              </a:ext>
            </a:extLst>
          </p:cNvPr>
          <p:cNvSpPr txBox="1"/>
          <p:nvPr/>
        </p:nvSpPr>
        <p:spPr>
          <a:xfrm>
            <a:off x="7794197" y="1244772"/>
            <a:ext cx="892604" cy="477054"/>
          </a:xfrm>
          <a:prstGeom prst="rect">
            <a:avLst/>
          </a:prstGeom>
          <a:noFill/>
          <a:ln>
            <a:solidFill>
              <a:srgbClr val="000000"/>
            </a:solidFill>
          </a:ln>
        </p:spPr>
        <p:txBody>
          <a:bodyPr wrap="square" rtlCol="0">
            <a:spAutoFit/>
          </a:bodyPr>
          <a:lstStyle/>
          <a:p>
            <a:pPr algn="ctr"/>
            <a:r>
              <a:rPr lang="en-US" sz="2500" b="1" dirty="0">
                <a:latin typeface="Helvetica Neue" panose="02000503000000020004" pitchFamily="2" charset="0"/>
                <a:ea typeface="Helvetica Neue" panose="02000503000000020004" pitchFamily="2" charset="0"/>
                <a:cs typeface="Helvetica Neue" panose="02000503000000020004" pitchFamily="2" charset="0"/>
              </a:rPr>
              <a:t>MS?</a:t>
            </a:r>
          </a:p>
        </p:txBody>
      </p:sp>
    </p:spTree>
    <p:extLst>
      <p:ext uri="{BB962C8B-B14F-4D97-AF65-F5344CB8AC3E}">
        <p14:creationId xmlns:p14="http://schemas.microsoft.com/office/powerpoint/2010/main" val="318138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4291-3F94-F147-85A7-95ADD4023154}"/>
              </a:ext>
            </a:extLst>
          </p:cNvPr>
          <p:cNvSpPr>
            <a:spLocks noGrp="1"/>
          </p:cNvSpPr>
          <p:nvPr>
            <p:ph type="title"/>
          </p:nvPr>
        </p:nvSpPr>
        <p:spPr/>
        <p:txBody>
          <a:bodyPr/>
          <a:lstStyle/>
          <a:p>
            <a:r>
              <a:rPr lang="en-US" dirty="0"/>
              <a:t>Results – MO Answers</a:t>
            </a:r>
          </a:p>
        </p:txBody>
      </p:sp>
      <p:sp>
        <p:nvSpPr>
          <p:cNvPr id="4" name="Slide Number Placeholder 3">
            <a:extLst>
              <a:ext uri="{FF2B5EF4-FFF2-40B4-BE49-F238E27FC236}">
                <a16:creationId xmlns:a16="http://schemas.microsoft.com/office/drawing/2014/main" id="{B752D84B-72B1-FB4D-B848-0B96024B9709}"/>
              </a:ext>
            </a:extLst>
          </p:cNvPr>
          <p:cNvSpPr>
            <a:spLocks noGrp="1"/>
          </p:cNvSpPr>
          <p:nvPr>
            <p:ph type="sldNum" sz="quarter" idx="12"/>
          </p:nvPr>
        </p:nvSpPr>
        <p:spPr/>
        <p:txBody>
          <a:bodyPr/>
          <a:lstStyle/>
          <a:p>
            <a:fld id="{C37A6A5D-4452-2B46-A9F4-EDAA047C7BD2}" type="slidenum">
              <a:rPr lang="en-US" smtClean="0"/>
              <a:t>60</a:t>
            </a:fld>
            <a:endParaRPr lang="en-US"/>
          </a:p>
        </p:txBody>
      </p:sp>
      <p:pic>
        <p:nvPicPr>
          <p:cNvPr id="8" name="Picture 7">
            <a:extLst>
              <a:ext uri="{FF2B5EF4-FFF2-40B4-BE49-F238E27FC236}">
                <a16:creationId xmlns:a16="http://schemas.microsoft.com/office/drawing/2014/main" id="{C55CC19B-1340-7546-BCA7-826055A7549F}"/>
              </a:ext>
            </a:extLst>
          </p:cNvPr>
          <p:cNvPicPr>
            <a:picLocks noChangeAspect="1"/>
          </p:cNvPicPr>
          <p:nvPr/>
        </p:nvPicPr>
        <p:blipFill>
          <a:blip r:embed="rId2"/>
          <a:stretch>
            <a:fillRect/>
          </a:stretch>
        </p:blipFill>
        <p:spPr>
          <a:xfrm>
            <a:off x="0" y="1690690"/>
            <a:ext cx="10287000" cy="3404557"/>
          </a:xfrm>
          <a:prstGeom prst="rect">
            <a:avLst/>
          </a:prstGeom>
        </p:spPr>
      </p:pic>
      <p:sp>
        <p:nvSpPr>
          <p:cNvPr id="5" name="Oval 4">
            <a:extLst>
              <a:ext uri="{FF2B5EF4-FFF2-40B4-BE49-F238E27FC236}">
                <a16:creationId xmlns:a16="http://schemas.microsoft.com/office/drawing/2014/main" id="{4586946D-004A-C84C-9D50-02818A7AFA51}"/>
              </a:ext>
            </a:extLst>
          </p:cNvPr>
          <p:cNvSpPr/>
          <p:nvPr/>
        </p:nvSpPr>
        <p:spPr>
          <a:xfrm>
            <a:off x="450762" y="1690690"/>
            <a:ext cx="1893194" cy="293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F3EC46-1D30-014C-8AE1-C98F017283D7}"/>
              </a:ext>
            </a:extLst>
          </p:cNvPr>
          <p:cNvSpPr/>
          <p:nvPr/>
        </p:nvSpPr>
        <p:spPr>
          <a:xfrm>
            <a:off x="5143500" y="1726721"/>
            <a:ext cx="1893194" cy="293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E39A599-2AE6-644D-9949-A04156AB0FC9}"/>
              </a:ext>
            </a:extLst>
          </p:cNvPr>
          <p:cNvSpPr/>
          <p:nvPr/>
        </p:nvSpPr>
        <p:spPr>
          <a:xfrm>
            <a:off x="6210444" y="1879121"/>
            <a:ext cx="1068659" cy="293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7113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4291-3F94-F147-85A7-95ADD4023154}"/>
              </a:ext>
            </a:extLst>
          </p:cNvPr>
          <p:cNvSpPr>
            <a:spLocks noGrp="1"/>
          </p:cNvSpPr>
          <p:nvPr>
            <p:ph type="title"/>
          </p:nvPr>
        </p:nvSpPr>
        <p:spPr/>
        <p:txBody>
          <a:bodyPr/>
          <a:lstStyle/>
          <a:p>
            <a:r>
              <a:rPr lang="en-US" dirty="0"/>
              <a:t>Results – MS Answers</a:t>
            </a:r>
          </a:p>
        </p:txBody>
      </p:sp>
      <p:sp>
        <p:nvSpPr>
          <p:cNvPr id="4" name="Slide Number Placeholder 3">
            <a:extLst>
              <a:ext uri="{FF2B5EF4-FFF2-40B4-BE49-F238E27FC236}">
                <a16:creationId xmlns:a16="http://schemas.microsoft.com/office/drawing/2014/main" id="{B752D84B-72B1-FB4D-B848-0B96024B9709}"/>
              </a:ext>
            </a:extLst>
          </p:cNvPr>
          <p:cNvSpPr>
            <a:spLocks noGrp="1"/>
          </p:cNvSpPr>
          <p:nvPr>
            <p:ph type="sldNum" sz="quarter" idx="12"/>
          </p:nvPr>
        </p:nvSpPr>
        <p:spPr/>
        <p:txBody>
          <a:bodyPr/>
          <a:lstStyle/>
          <a:p>
            <a:fld id="{C37A6A5D-4452-2B46-A9F4-EDAA047C7BD2}" type="slidenum">
              <a:rPr lang="en-US" smtClean="0"/>
              <a:t>61</a:t>
            </a:fld>
            <a:endParaRPr lang="en-US"/>
          </a:p>
        </p:txBody>
      </p:sp>
      <p:pic>
        <p:nvPicPr>
          <p:cNvPr id="8" name="Picture 7">
            <a:extLst>
              <a:ext uri="{FF2B5EF4-FFF2-40B4-BE49-F238E27FC236}">
                <a16:creationId xmlns:a16="http://schemas.microsoft.com/office/drawing/2014/main" id="{C55CC19B-1340-7546-BCA7-826055A7549F}"/>
              </a:ext>
            </a:extLst>
          </p:cNvPr>
          <p:cNvPicPr>
            <a:picLocks noChangeAspect="1"/>
          </p:cNvPicPr>
          <p:nvPr/>
        </p:nvPicPr>
        <p:blipFill>
          <a:blip r:embed="rId2"/>
          <a:stretch>
            <a:fillRect/>
          </a:stretch>
        </p:blipFill>
        <p:spPr>
          <a:xfrm>
            <a:off x="0" y="1726721"/>
            <a:ext cx="10287000" cy="3404557"/>
          </a:xfrm>
          <a:prstGeom prst="rect">
            <a:avLst/>
          </a:prstGeom>
        </p:spPr>
      </p:pic>
      <p:pic>
        <p:nvPicPr>
          <p:cNvPr id="10" name="Picture 9">
            <a:extLst>
              <a:ext uri="{FF2B5EF4-FFF2-40B4-BE49-F238E27FC236}">
                <a16:creationId xmlns:a16="http://schemas.microsoft.com/office/drawing/2014/main" id="{E56235AD-136B-184F-9D64-339742CA7292}"/>
              </a:ext>
            </a:extLst>
          </p:cNvPr>
          <p:cNvPicPr>
            <a:picLocks noChangeAspect="1"/>
          </p:cNvPicPr>
          <p:nvPr/>
        </p:nvPicPr>
        <p:blipFill>
          <a:blip r:embed="rId3"/>
          <a:stretch>
            <a:fillRect/>
          </a:stretch>
        </p:blipFill>
        <p:spPr>
          <a:xfrm>
            <a:off x="0" y="1726721"/>
            <a:ext cx="10287000" cy="3404557"/>
          </a:xfrm>
          <a:prstGeom prst="rect">
            <a:avLst/>
          </a:prstGeom>
        </p:spPr>
      </p:pic>
      <p:sp>
        <p:nvSpPr>
          <p:cNvPr id="6" name="Oval 5">
            <a:extLst>
              <a:ext uri="{FF2B5EF4-FFF2-40B4-BE49-F238E27FC236}">
                <a16:creationId xmlns:a16="http://schemas.microsoft.com/office/drawing/2014/main" id="{8F826017-7D2B-CD49-AFCE-14BAFDE6A2B5}"/>
              </a:ext>
            </a:extLst>
          </p:cNvPr>
          <p:cNvSpPr/>
          <p:nvPr/>
        </p:nvSpPr>
        <p:spPr>
          <a:xfrm>
            <a:off x="450762" y="1690690"/>
            <a:ext cx="1893194" cy="293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B9C8FA3-2EE1-4C40-95BB-63F1358A1632}"/>
              </a:ext>
            </a:extLst>
          </p:cNvPr>
          <p:cNvSpPr/>
          <p:nvPr/>
        </p:nvSpPr>
        <p:spPr>
          <a:xfrm>
            <a:off x="5143500" y="1726721"/>
            <a:ext cx="1893194" cy="293610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31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24291-3F94-F147-85A7-95ADD4023154}"/>
              </a:ext>
            </a:extLst>
          </p:cNvPr>
          <p:cNvSpPr>
            <a:spLocks noGrp="1"/>
          </p:cNvSpPr>
          <p:nvPr>
            <p:ph type="title"/>
          </p:nvPr>
        </p:nvSpPr>
        <p:spPr/>
        <p:txBody>
          <a:bodyPr/>
          <a:lstStyle/>
          <a:p>
            <a:r>
              <a:rPr lang="en-US" dirty="0"/>
              <a:t>Results – MA Answers</a:t>
            </a:r>
          </a:p>
        </p:txBody>
      </p:sp>
      <p:pic>
        <p:nvPicPr>
          <p:cNvPr id="6" name="Content Placeholder 5">
            <a:extLst>
              <a:ext uri="{FF2B5EF4-FFF2-40B4-BE49-F238E27FC236}">
                <a16:creationId xmlns:a16="http://schemas.microsoft.com/office/drawing/2014/main" id="{ED6A97DA-1245-6F48-9C00-4BADCB248984}"/>
              </a:ext>
            </a:extLst>
          </p:cNvPr>
          <p:cNvPicPr>
            <a:picLocks noGrp="1" noChangeAspect="1"/>
          </p:cNvPicPr>
          <p:nvPr>
            <p:ph idx="1"/>
          </p:nvPr>
        </p:nvPicPr>
        <p:blipFill>
          <a:blip r:embed="rId2"/>
          <a:stretch>
            <a:fillRect/>
          </a:stretch>
        </p:blipFill>
        <p:spPr>
          <a:xfrm>
            <a:off x="109934" y="1690690"/>
            <a:ext cx="10067131" cy="3331789"/>
          </a:xfrm>
        </p:spPr>
      </p:pic>
      <p:sp>
        <p:nvSpPr>
          <p:cNvPr id="4" name="Slide Number Placeholder 3">
            <a:extLst>
              <a:ext uri="{FF2B5EF4-FFF2-40B4-BE49-F238E27FC236}">
                <a16:creationId xmlns:a16="http://schemas.microsoft.com/office/drawing/2014/main" id="{B752D84B-72B1-FB4D-B848-0B96024B9709}"/>
              </a:ext>
            </a:extLst>
          </p:cNvPr>
          <p:cNvSpPr>
            <a:spLocks noGrp="1"/>
          </p:cNvSpPr>
          <p:nvPr>
            <p:ph type="sldNum" sz="quarter" idx="12"/>
          </p:nvPr>
        </p:nvSpPr>
        <p:spPr/>
        <p:txBody>
          <a:bodyPr/>
          <a:lstStyle/>
          <a:p>
            <a:fld id="{C37A6A5D-4452-2B46-A9F4-EDAA047C7BD2}" type="slidenum">
              <a:rPr lang="en-US" smtClean="0"/>
              <a:t>62</a:t>
            </a:fld>
            <a:endParaRPr lang="en-US"/>
          </a:p>
        </p:txBody>
      </p:sp>
      <p:sp>
        <p:nvSpPr>
          <p:cNvPr id="3" name="Oval 2">
            <a:extLst>
              <a:ext uri="{FF2B5EF4-FFF2-40B4-BE49-F238E27FC236}">
                <a16:creationId xmlns:a16="http://schemas.microsoft.com/office/drawing/2014/main" id="{ED95D716-61A0-2140-B32D-4D6760AC3CF5}"/>
              </a:ext>
            </a:extLst>
          </p:cNvPr>
          <p:cNvSpPr/>
          <p:nvPr/>
        </p:nvSpPr>
        <p:spPr>
          <a:xfrm>
            <a:off x="270456" y="1571223"/>
            <a:ext cx="1390919" cy="3451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865C06A-19A4-8B45-AEEF-979AFC26F207}"/>
              </a:ext>
            </a:extLst>
          </p:cNvPr>
          <p:cNvSpPr/>
          <p:nvPr/>
        </p:nvSpPr>
        <p:spPr>
          <a:xfrm>
            <a:off x="422856" y="1723623"/>
            <a:ext cx="4419600" cy="345125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468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7" grpId="1"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5F49F-6A49-8C43-B18A-628E0967D5A1}"/>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9E675C65-5CD5-DC4A-B6B1-83C59EDA8034}"/>
              </a:ext>
            </a:extLst>
          </p:cNvPr>
          <p:cNvSpPr>
            <a:spLocks noGrp="1"/>
          </p:cNvSpPr>
          <p:nvPr>
            <p:ph idx="1"/>
          </p:nvPr>
        </p:nvSpPr>
        <p:spPr/>
        <p:txBody>
          <a:bodyPr/>
          <a:lstStyle/>
          <a:p>
            <a:r>
              <a:rPr lang="en-US" dirty="0"/>
              <a:t>MO/MS answer conditions should receive higher ratings for Modal questions (cf. Modal Hypothesis)</a:t>
            </a:r>
          </a:p>
          <a:p>
            <a:endParaRPr lang="en-US" dirty="0"/>
          </a:p>
          <a:p>
            <a:r>
              <a:rPr lang="en-US" dirty="0"/>
              <a:t>MO/MS answer conditions should receive lower ratings for </a:t>
            </a:r>
            <a:r>
              <a:rPr lang="en-US" dirty="0" err="1"/>
              <a:t>NonModal</a:t>
            </a:r>
            <a:r>
              <a:rPr lang="en-US" dirty="0"/>
              <a:t> questions</a:t>
            </a:r>
          </a:p>
          <a:p>
            <a:endParaRPr lang="en-US" dirty="0"/>
          </a:p>
          <a:p>
            <a:r>
              <a:rPr lang="en-US" dirty="0"/>
              <a:t>MA answer conditions should receive high ratings across the board</a:t>
            </a:r>
          </a:p>
          <a:p>
            <a:endParaRPr lang="en-US" dirty="0"/>
          </a:p>
          <a:p>
            <a:endParaRPr lang="en-US" dirty="0"/>
          </a:p>
        </p:txBody>
      </p:sp>
      <p:sp>
        <p:nvSpPr>
          <p:cNvPr id="4" name="Slide Number Placeholder 3">
            <a:extLst>
              <a:ext uri="{FF2B5EF4-FFF2-40B4-BE49-F238E27FC236}">
                <a16:creationId xmlns:a16="http://schemas.microsoft.com/office/drawing/2014/main" id="{85E86646-F371-8D49-B313-A16C7246CD72}"/>
              </a:ext>
            </a:extLst>
          </p:cNvPr>
          <p:cNvSpPr>
            <a:spLocks noGrp="1"/>
          </p:cNvSpPr>
          <p:nvPr>
            <p:ph type="sldNum" sz="quarter" idx="12"/>
          </p:nvPr>
        </p:nvSpPr>
        <p:spPr/>
        <p:txBody>
          <a:bodyPr/>
          <a:lstStyle/>
          <a:p>
            <a:fld id="{FEB9F926-EAA6-3E43-AD95-B802FED0C1D7}" type="slidenum">
              <a:rPr lang="en-US" smtClean="0"/>
              <a:t>63</a:t>
            </a:fld>
            <a:endParaRPr lang="en-US"/>
          </a:p>
        </p:txBody>
      </p:sp>
    </p:spTree>
    <p:extLst>
      <p:ext uri="{BB962C8B-B14F-4D97-AF65-F5344CB8AC3E}">
        <p14:creationId xmlns:p14="http://schemas.microsoft.com/office/powerpoint/2010/main" val="3729961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8489420-8939-DF4C-8499-B791FBA15F9A}"/>
              </a:ext>
            </a:extLst>
          </p:cNvPr>
          <p:cNvPicPr>
            <a:picLocks noChangeAspect="1"/>
          </p:cNvPicPr>
          <p:nvPr/>
        </p:nvPicPr>
        <p:blipFill>
          <a:blip r:embed="rId3"/>
          <a:stretch>
            <a:fillRect/>
          </a:stretch>
        </p:blipFill>
        <p:spPr>
          <a:xfrm>
            <a:off x="15828" y="1953639"/>
            <a:ext cx="10287000" cy="4538749"/>
          </a:xfrm>
          <a:prstGeom prst="rect">
            <a:avLst/>
          </a:prstGeom>
        </p:spPr>
      </p:pic>
      <p:sp>
        <p:nvSpPr>
          <p:cNvPr id="4" name="Slide Number Placeholder 3">
            <a:extLst>
              <a:ext uri="{FF2B5EF4-FFF2-40B4-BE49-F238E27FC236}">
                <a16:creationId xmlns:a16="http://schemas.microsoft.com/office/drawing/2014/main" id="{A9113439-B788-B04C-B09D-B50A8EAE91BC}"/>
              </a:ext>
            </a:extLst>
          </p:cNvPr>
          <p:cNvSpPr>
            <a:spLocks noGrp="1"/>
          </p:cNvSpPr>
          <p:nvPr>
            <p:ph type="sldNum" sz="quarter" idx="12"/>
          </p:nvPr>
        </p:nvSpPr>
        <p:spPr/>
        <p:txBody>
          <a:bodyPr/>
          <a:lstStyle/>
          <a:p>
            <a:fld id="{FEB9F926-EAA6-3E43-AD95-B802FED0C1D7}" type="slidenum">
              <a:rPr lang="en-US" smtClean="0"/>
              <a:t>64</a:t>
            </a:fld>
            <a:endParaRPr lang="en-US"/>
          </a:p>
        </p:txBody>
      </p:sp>
      <p:grpSp>
        <p:nvGrpSpPr>
          <p:cNvPr id="12" name="Group 11">
            <a:extLst>
              <a:ext uri="{FF2B5EF4-FFF2-40B4-BE49-F238E27FC236}">
                <a16:creationId xmlns:a16="http://schemas.microsoft.com/office/drawing/2014/main" id="{33093689-C237-744D-B68E-CAFB6F9A8AA6}"/>
              </a:ext>
            </a:extLst>
          </p:cNvPr>
          <p:cNvGrpSpPr/>
          <p:nvPr/>
        </p:nvGrpSpPr>
        <p:grpSpPr>
          <a:xfrm>
            <a:off x="3306119" y="1807363"/>
            <a:ext cx="5862915" cy="3130440"/>
            <a:chOff x="3569443" y="1398804"/>
            <a:chExt cx="5329922" cy="3130440"/>
          </a:xfrm>
        </p:grpSpPr>
        <p:sp>
          <p:nvSpPr>
            <p:cNvPr id="10" name="Oval 9">
              <a:extLst>
                <a:ext uri="{FF2B5EF4-FFF2-40B4-BE49-F238E27FC236}">
                  <a16:creationId xmlns:a16="http://schemas.microsoft.com/office/drawing/2014/main" id="{E72C7D16-F5D5-4044-9231-F867F1DEDF74}"/>
                </a:ext>
              </a:extLst>
            </p:cNvPr>
            <p:cNvSpPr/>
            <p:nvPr/>
          </p:nvSpPr>
          <p:spPr>
            <a:xfrm>
              <a:off x="7503568" y="1398804"/>
              <a:ext cx="1395797" cy="31304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C6B3A56-8CF4-BD4B-9C58-67476271D787}"/>
                </a:ext>
              </a:extLst>
            </p:cNvPr>
            <p:cNvSpPr/>
            <p:nvPr/>
          </p:nvSpPr>
          <p:spPr>
            <a:xfrm>
              <a:off x="3569443" y="1405735"/>
              <a:ext cx="1268906" cy="31235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BF851D97-2765-E441-8340-1E341E450645}"/>
              </a:ext>
            </a:extLst>
          </p:cNvPr>
          <p:cNvGrpSpPr/>
          <p:nvPr/>
        </p:nvGrpSpPr>
        <p:grpSpPr>
          <a:xfrm>
            <a:off x="516318" y="1668395"/>
            <a:ext cx="7315717" cy="3642903"/>
            <a:chOff x="3436207" y="1499668"/>
            <a:chExt cx="7315717" cy="2261956"/>
          </a:xfrm>
        </p:grpSpPr>
        <p:sp>
          <p:nvSpPr>
            <p:cNvPr id="17" name="Oval 16">
              <a:extLst>
                <a:ext uri="{FF2B5EF4-FFF2-40B4-BE49-F238E27FC236}">
                  <a16:creationId xmlns:a16="http://schemas.microsoft.com/office/drawing/2014/main" id="{7F113EB0-5ED4-C54B-AA82-C6319A7E741A}"/>
                </a:ext>
              </a:extLst>
            </p:cNvPr>
            <p:cNvSpPr/>
            <p:nvPr/>
          </p:nvSpPr>
          <p:spPr>
            <a:xfrm>
              <a:off x="7847895" y="1499668"/>
              <a:ext cx="2904029" cy="216531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8B6755-5E79-7641-8D77-756B86009C23}"/>
                </a:ext>
              </a:extLst>
            </p:cNvPr>
            <p:cNvSpPr/>
            <p:nvPr/>
          </p:nvSpPr>
          <p:spPr>
            <a:xfrm>
              <a:off x="3436207" y="1676783"/>
              <a:ext cx="3017684" cy="208484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a:extLst>
              <a:ext uri="{FF2B5EF4-FFF2-40B4-BE49-F238E27FC236}">
                <a16:creationId xmlns:a16="http://schemas.microsoft.com/office/drawing/2014/main" id="{2011A4A7-5592-AB44-A82E-E5AFA6974FFA}"/>
              </a:ext>
            </a:extLst>
          </p:cNvPr>
          <p:cNvSpPr txBox="1"/>
          <p:nvPr/>
        </p:nvSpPr>
        <p:spPr>
          <a:xfrm>
            <a:off x="4614833" y="327566"/>
            <a:ext cx="5300722" cy="1015663"/>
          </a:xfrm>
          <a:prstGeom prst="rect">
            <a:avLst/>
          </a:prstGeom>
          <a:noFill/>
        </p:spPr>
        <p:txBody>
          <a:bodyPr wrap="square" rtlCol="0">
            <a:spAutoFit/>
          </a:bodyPr>
          <a:lstStyle/>
          <a:p>
            <a:r>
              <a:rPr lang="en-US" sz="2000" dirty="0" err="1">
                <a:latin typeface="Helvetica Neue" panose="02000503000000020004" pitchFamily="2" charset="0"/>
                <a:ea typeface="Helvetica Neue" panose="02000503000000020004" pitchFamily="2" charset="0"/>
                <a:cs typeface="Helvetica Neue" panose="02000503000000020004" pitchFamily="2" charset="0"/>
              </a:rPr>
              <a:t>NonMod</a:t>
            </a:r>
            <a:r>
              <a:rPr lang="en-US" sz="2000" dirty="0">
                <a:latin typeface="Helvetica Neue" panose="02000503000000020004" pitchFamily="2" charset="0"/>
                <a:ea typeface="Helvetica Neue" panose="02000503000000020004" pitchFamily="2" charset="0"/>
                <a:cs typeface="Helvetica Neue" panose="02000503000000020004" pitchFamily="2" charset="0"/>
              </a:rPr>
              <a:t> MS/MO medians degraded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2000" dirty="0">
                <a:latin typeface="Helvetica Neue" panose="02000503000000020004" pitchFamily="2" charset="0"/>
                <a:ea typeface="Helvetica Neue" panose="02000503000000020004" pitchFamily="2" charset="0"/>
                <a:cs typeface="Helvetica Neue" panose="02000503000000020004" pitchFamily="2" charset="0"/>
              </a:rPr>
              <a:t> MA</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MS/MO Medians still 3 or higher!</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In MO: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NoMod</a:t>
            </a:r>
            <a:r>
              <a:rPr lang="en-US" sz="2000" dirty="0">
                <a:latin typeface="Helvetica Neue" panose="02000503000000020004" pitchFamily="2" charset="0"/>
                <a:ea typeface="Helvetica Neue" panose="02000503000000020004" pitchFamily="2" charset="0"/>
                <a:cs typeface="Helvetica Neue" panose="02000503000000020004" pitchFamily="2" charset="0"/>
              </a:rPr>
              <a:t> degraded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2000" dirty="0">
                <a:latin typeface="Helvetica Neue" panose="02000503000000020004" pitchFamily="2" charset="0"/>
                <a:ea typeface="Helvetica Neue" panose="02000503000000020004" pitchFamily="2" charset="0"/>
                <a:cs typeface="Helvetica Neue" panose="02000503000000020004" pitchFamily="2" charset="0"/>
              </a:rPr>
              <a:t> Mod</a:t>
            </a:r>
          </a:p>
        </p:txBody>
      </p:sp>
      <p:grpSp>
        <p:nvGrpSpPr>
          <p:cNvPr id="14" name="Group 13">
            <a:extLst>
              <a:ext uri="{FF2B5EF4-FFF2-40B4-BE49-F238E27FC236}">
                <a16:creationId xmlns:a16="http://schemas.microsoft.com/office/drawing/2014/main" id="{E1F00784-704F-EA4D-81F4-93F6307BBE62}"/>
              </a:ext>
            </a:extLst>
          </p:cNvPr>
          <p:cNvGrpSpPr/>
          <p:nvPr/>
        </p:nvGrpSpPr>
        <p:grpSpPr>
          <a:xfrm>
            <a:off x="516318" y="1882151"/>
            <a:ext cx="5780342" cy="3130440"/>
            <a:chOff x="3569443" y="1398804"/>
            <a:chExt cx="5254855" cy="3130440"/>
          </a:xfrm>
        </p:grpSpPr>
        <p:sp>
          <p:nvSpPr>
            <p:cNvPr id="15" name="Oval 14">
              <a:extLst>
                <a:ext uri="{FF2B5EF4-FFF2-40B4-BE49-F238E27FC236}">
                  <a16:creationId xmlns:a16="http://schemas.microsoft.com/office/drawing/2014/main" id="{0FAB45E1-3998-EE40-9514-292E3DD6DBF0}"/>
                </a:ext>
              </a:extLst>
            </p:cNvPr>
            <p:cNvSpPr/>
            <p:nvPr/>
          </p:nvSpPr>
          <p:spPr>
            <a:xfrm>
              <a:off x="7503569" y="1398804"/>
              <a:ext cx="1320729" cy="313044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74EAA8F6-C1A0-8E45-BB0A-DACA1CA0732B}"/>
                </a:ext>
              </a:extLst>
            </p:cNvPr>
            <p:cNvSpPr/>
            <p:nvPr/>
          </p:nvSpPr>
          <p:spPr>
            <a:xfrm>
              <a:off x="3569443" y="1405735"/>
              <a:ext cx="1268906" cy="312350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Title 1">
            <a:extLst>
              <a:ext uri="{FF2B5EF4-FFF2-40B4-BE49-F238E27FC236}">
                <a16:creationId xmlns:a16="http://schemas.microsoft.com/office/drawing/2014/main" id="{E040D571-6BDA-044B-9146-6F40B396DE2D}"/>
              </a:ext>
            </a:extLst>
          </p:cNvPr>
          <p:cNvSpPr>
            <a:spLocks noGrp="1"/>
          </p:cNvSpPr>
          <p:nvPr>
            <p:ph type="title"/>
          </p:nvPr>
        </p:nvSpPr>
        <p:spPr>
          <a:xfrm>
            <a:off x="707231" y="365127"/>
            <a:ext cx="8872538" cy="1325563"/>
          </a:xfrm>
        </p:spPr>
        <p:txBody>
          <a:bodyPr/>
          <a:lstStyle/>
          <a:p>
            <a:r>
              <a:rPr lang="en-US" dirty="0"/>
              <a:t>Overall</a:t>
            </a:r>
          </a:p>
        </p:txBody>
      </p:sp>
    </p:spTree>
    <p:extLst>
      <p:ext uri="{BB962C8B-B14F-4D97-AF65-F5344CB8AC3E}">
        <p14:creationId xmlns:p14="http://schemas.microsoft.com/office/powerpoint/2010/main" val="312089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72FE-A841-C84F-81AD-2ABD2B471894}"/>
              </a:ext>
            </a:extLst>
          </p:cNvPr>
          <p:cNvSpPr>
            <a:spLocks noGrp="1"/>
          </p:cNvSpPr>
          <p:nvPr>
            <p:ph type="title"/>
          </p:nvPr>
        </p:nvSpPr>
        <p:spPr/>
        <p:txBody>
          <a:bodyPr/>
          <a:lstStyle/>
          <a:p>
            <a:r>
              <a:rPr lang="en-US" dirty="0"/>
              <a:t>MO Answers</a:t>
            </a:r>
          </a:p>
        </p:txBody>
      </p:sp>
      <p:pic>
        <p:nvPicPr>
          <p:cNvPr id="9" name="Content Placeholder 8">
            <a:extLst>
              <a:ext uri="{FF2B5EF4-FFF2-40B4-BE49-F238E27FC236}">
                <a16:creationId xmlns:a16="http://schemas.microsoft.com/office/drawing/2014/main" id="{BE57DB24-C191-AD44-882F-31D9AD8A0E90}"/>
              </a:ext>
            </a:extLst>
          </p:cNvPr>
          <p:cNvPicPr>
            <a:picLocks noGrp="1" noChangeAspect="1"/>
          </p:cNvPicPr>
          <p:nvPr>
            <p:ph idx="1"/>
          </p:nvPr>
        </p:nvPicPr>
        <p:blipFill>
          <a:blip r:embed="rId3"/>
          <a:stretch>
            <a:fillRect/>
          </a:stretch>
        </p:blipFill>
        <p:spPr>
          <a:xfrm>
            <a:off x="706438" y="2003113"/>
            <a:ext cx="8874125" cy="3996361"/>
          </a:xfrm>
        </p:spPr>
      </p:pic>
      <p:sp>
        <p:nvSpPr>
          <p:cNvPr id="4" name="Slide Number Placeholder 3">
            <a:extLst>
              <a:ext uri="{FF2B5EF4-FFF2-40B4-BE49-F238E27FC236}">
                <a16:creationId xmlns:a16="http://schemas.microsoft.com/office/drawing/2014/main" id="{D49EF4CF-B257-BB4B-AFB7-DE49ACF6A12F}"/>
              </a:ext>
            </a:extLst>
          </p:cNvPr>
          <p:cNvSpPr>
            <a:spLocks noGrp="1"/>
          </p:cNvSpPr>
          <p:nvPr>
            <p:ph type="sldNum" sz="quarter" idx="12"/>
          </p:nvPr>
        </p:nvSpPr>
        <p:spPr/>
        <p:txBody>
          <a:bodyPr/>
          <a:lstStyle/>
          <a:p>
            <a:fld id="{FEB9F926-EAA6-3E43-AD95-B802FED0C1D7}" type="slidenum">
              <a:rPr lang="en-US" smtClean="0"/>
              <a:t>65</a:t>
            </a:fld>
            <a:endParaRPr lang="en-US"/>
          </a:p>
        </p:txBody>
      </p:sp>
      <p:sp>
        <p:nvSpPr>
          <p:cNvPr id="6" name="Oval 5">
            <a:extLst>
              <a:ext uri="{FF2B5EF4-FFF2-40B4-BE49-F238E27FC236}">
                <a16:creationId xmlns:a16="http://schemas.microsoft.com/office/drawing/2014/main" id="{9018D291-979C-974C-AE31-C466D82BC826}"/>
              </a:ext>
            </a:extLst>
          </p:cNvPr>
          <p:cNvSpPr/>
          <p:nvPr/>
        </p:nvSpPr>
        <p:spPr>
          <a:xfrm>
            <a:off x="1363184" y="3886042"/>
            <a:ext cx="3959793" cy="172027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BC6BBCF-109F-0F45-AD98-1E2BE2483D09}"/>
              </a:ext>
            </a:extLst>
          </p:cNvPr>
          <p:cNvSpPr/>
          <p:nvPr/>
        </p:nvSpPr>
        <p:spPr>
          <a:xfrm>
            <a:off x="8631936" y="3529584"/>
            <a:ext cx="1078992"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94949DC-F726-7D4F-A36B-4527982CA46D}"/>
              </a:ext>
            </a:extLst>
          </p:cNvPr>
          <p:cNvSpPr/>
          <p:nvPr/>
        </p:nvSpPr>
        <p:spPr>
          <a:xfrm>
            <a:off x="5143500" y="3347048"/>
            <a:ext cx="3887574" cy="59603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C1BB9D-BF05-9D45-8F54-2A7DD87FE90A}"/>
              </a:ext>
            </a:extLst>
          </p:cNvPr>
          <p:cNvSpPr txBox="1"/>
          <p:nvPr/>
        </p:nvSpPr>
        <p:spPr>
          <a:xfrm>
            <a:off x="4436926" y="715549"/>
            <a:ext cx="5300722" cy="1015663"/>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Consistently,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NoMod</a:t>
            </a:r>
            <a:r>
              <a:rPr lang="en-US" sz="2000" dirty="0">
                <a:latin typeface="Helvetica Neue" panose="02000503000000020004" pitchFamily="2" charset="0"/>
                <a:ea typeface="Helvetica Neue" panose="02000503000000020004" pitchFamily="2" charset="0"/>
                <a:cs typeface="Helvetica Neue" panose="02000503000000020004" pitchFamily="2" charset="0"/>
              </a:rPr>
              <a:t> degraded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2000" dirty="0">
                <a:latin typeface="Helvetica Neue" panose="02000503000000020004" pitchFamily="2" charset="0"/>
                <a:ea typeface="Helvetica Neue" panose="02000503000000020004" pitchFamily="2" charset="0"/>
                <a:cs typeface="Helvetica Neue" panose="02000503000000020004" pitchFamily="2" charset="0"/>
              </a:rPr>
              <a:t> Mod</a:t>
            </a:r>
          </a:p>
          <a:p>
            <a:r>
              <a:rPr lang="en-US" sz="2000" dirty="0" err="1">
                <a:latin typeface="Helvetica Neue" panose="02000503000000020004" pitchFamily="2" charset="0"/>
                <a:ea typeface="Helvetica Neue" panose="02000503000000020004" pitchFamily="2" charset="0"/>
                <a:cs typeface="Helvetica Neue" panose="02000503000000020004" pitchFamily="2" charset="0"/>
              </a:rPr>
              <a:t>NonMod</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i="1" dirty="0">
                <a:latin typeface="Helvetica Neue" panose="02000503000000020004" pitchFamily="2" charset="0"/>
                <a:ea typeface="Helvetica Neue" panose="02000503000000020004" pitchFamily="2" charset="0"/>
                <a:cs typeface="Helvetica Neue" panose="02000503000000020004" pitchFamily="2" charset="0"/>
              </a:rPr>
              <a:t>who</a:t>
            </a:r>
            <a:r>
              <a:rPr lang="en-US" sz="2000" dirty="0">
                <a:latin typeface="Helvetica Neue" panose="02000503000000020004" pitchFamily="2" charset="0"/>
                <a:ea typeface="Helvetica Neue" panose="02000503000000020004" pitchFamily="2" charset="0"/>
                <a:cs typeface="Helvetica Neue" panose="02000503000000020004" pitchFamily="2" charset="0"/>
              </a:rPr>
              <a:t> degraded in Accept Task</a:t>
            </a:r>
          </a:p>
          <a:p>
            <a:r>
              <a:rPr lang="en-US" sz="2000" dirty="0">
                <a:latin typeface="Helvetica Neue" panose="02000503000000020004" pitchFamily="2" charset="0"/>
                <a:ea typeface="Helvetica Neue" panose="02000503000000020004" pitchFamily="2" charset="0"/>
                <a:cs typeface="Helvetica Neue" panose="02000503000000020004" pitchFamily="2" charset="0"/>
              </a:rPr>
              <a:t>Lower medians for Modals in Likely Task</a:t>
            </a:r>
          </a:p>
        </p:txBody>
      </p:sp>
    </p:spTree>
    <p:extLst>
      <p:ext uri="{BB962C8B-B14F-4D97-AF65-F5344CB8AC3E}">
        <p14:creationId xmlns:p14="http://schemas.microsoft.com/office/powerpoint/2010/main" val="2218463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7"/>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72FE-A841-C84F-81AD-2ABD2B471894}"/>
              </a:ext>
            </a:extLst>
          </p:cNvPr>
          <p:cNvSpPr>
            <a:spLocks noGrp="1"/>
          </p:cNvSpPr>
          <p:nvPr>
            <p:ph type="title"/>
          </p:nvPr>
        </p:nvSpPr>
        <p:spPr/>
        <p:txBody>
          <a:bodyPr/>
          <a:lstStyle/>
          <a:p>
            <a:r>
              <a:rPr lang="en-US" dirty="0"/>
              <a:t>MS Answers</a:t>
            </a:r>
          </a:p>
        </p:txBody>
      </p:sp>
      <p:pic>
        <p:nvPicPr>
          <p:cNvPr id="7" name="Content Placeholder 6">
            <a:extLst>
              <a:ext uri="{FF2B5EF4-FFF2-40B4-BE49-F238E27FC236}">
                <a16:creationId xmlns:a16="http://schemas.microsoft.com/office/drawing/2014/main" id="{E2D5EA25-6AB7-8A43-B1A5-4EAC1DF4D5A2}"/>
              </a:ext>
            </a:extLst>
          </p:cNvPr>
          <p:cNvPicPr>
            <a:picLocks noGrp="1" noChangeAspect="1"/>
          </p:cNvPicPr>
          <p:nvPr>
            <p:ph idx="1"/>
          </p:nvPr>
        </p:nvPicPr>
        <p:blipFill>
          <a:blip r:embed="rId3"/>
          <a:stretch>
            <a:fillRect/>
          </a:stretch>
        </p:blipFill>
        <p:spPr>
          <a:xfrm>
            <a:off x="706438" y="2016554"/>
            <a:ext cx="8874125" cy="3969479"/>
          </a:xfrm>
        </p:spPr>
      </p:pic>
      <p:sp>
        <p:nvSpPr>
          <p:cNvPr id="4" name="Slide Number Placeholder 3">
            <a:extLst>
              <a:ext uri="{FF2B5EF4-FFF2-40B4-BE49-F238E27FC236}">
                <a16:creationId xmlns:a16="http://schemas.microsoft.com/office/drawing/2014/main" id="{D49EF4CF-B257-BB4B-AFB7-DE49ACF6A12F}"/>
              </a:ext>
            </a:extLst>
          </p:cNvPr>
          <p:cNvSpPr>
            <a:spLocks noGrp="1"/>
          </p:cNvSpPr>
          <p:nvPr>
            <p:ph type="sldNum" sz="quarter" idx="12"/>
          </p:nvPr>
        </p:nvSpPr>
        <p:spPr/>
        <p:txBody>
          <a:bodyPr/>
          <a:lstStyle/>
          <a:p>
            <a:fld id="{FEB9F926-EAA6-3E43-AD95-B802FED0C1D7}" type="slidenum">
              <a:rPr lang="en-US" smtClean="0"/>
              <a:t>66</a:t>
            </a:fld>
            <a:endParaRPr lang="en-US"/>
          </a:p>
        </p:txBody>
      </p:sp>
      <p:sp>
        <p:nvSpPr>
          <p:cNvPr id="8" name="Rectangle 7">
            <a:extLst>
              <a:ext uri="{FF2B5EF4-FFF2-40B4-BE49-F238E27FC236}">
                <a16:creationId xmlns:a16="http://schemas.microsoft.com/office/drawing/2014/main" id="{8CBB3F44-BBF7-584A-8677-D53C3A445F98}"/>
              </a:ext>
            </a:extLst>
          </p:cNvPr>
          <p:cNvSpPr/>
          <p:nvPr/>
        </p:nvSpPr>
        <p:spPr>
          <a:xfrm>
            <a:off x="8631936" y="3529584"/>
            <a:ext cx="107899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9D92D4-3F9D-CD46-B54B-02AF988D179E}"/>
              </a:ext>
            </a:extLst>
          </p:cNvPr>
          <p:cNvSpPr txBox="1"/>
          <p:nvPr/>
        </p:nvSpPr>
        <p:spPr>
          <a:xfrm>
            <a:off x="4410206" y="897052"/>
            <a:ext cx="5300722" cy="400110"/>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Not many differences across Factors!</a:t>
            </a:r>
          </a:p>
        </p:txBody>
      </p:sp>
    </p:spTree>
    <p:extLst>
      <p:ext uri="{BB962C8B-B14F-4D97-AF65-F5344CB8AC3E}">
        <p14:creationId xmlns:p14="http://schemas.microsoft.com/office/powerpoint/2010/main" val="421417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D72FE-A841-C84F-81AD-2ABD2B471894}"/>
              </a:ext>
            </a:extLst>
          </p:cNvPr>
          <p:cNvSpPr>
            <a:spLocks noGrp="1"/>
          </p:cNvSpPr>
          <p:nvPr>
            <p:ph type="title"/>
          </p:nvPr>
        </p:nvSpPr>
        <p:spPr/>
        <p:txBody>
          <a:bodyPr/>
          <a:lstStyle/>
          <a:p>
            <a:r>
              <a:rPr lang="en-US" dirty="0"/>
              <a:t>MA Answers</a:t>
            </a:r>
          </a:p>
        </p:txBody>
      </p:sp>
      <p:pic>
        <p:nvPicPr>
          <p:cNvPr id="8" name="Content Placeholder 7">
            <a:extLst>
              <a:ext uri="{FF2B5EF4-FFF2-40B4-BE49-F238E27FC236}">
                <a16:creationId xmlns:a16="http://schemas.microsoft.com/office/drawing/2014/main" id="{CD1EAC2D-219D-9A4E-853D-E3CE970C2AE6}"/>
              </a:ext>
            </a:extLst>
          </p:cNvPr>
          <p:cNvPicPr>
            <a:picLocks noGrp="1" noChangeAspect="1"/>
          </p:cNvPicPr>
          <p:nvPr>
            <p:ph idx="1"/>
          </p:nvPr>
        </p:nvPicPr>
        <p:blipFill>
          <a:blip r:embed="rId3"/>
          <a:stretch>
            <a:fillRect/>
          </a:stretch>
        </p:blipFill>
        <p:spPr>
          <a:xfrm>
            <a:off x="706438" y="2027050"/>
            <a:ext cx="8874125" cy="3948487"/>
          </a:xfrm>
        </p:spPr>
      </p:pic>
      <p:sp>
        <p:nvSpPr>
          <p:cNvPr id="4" name="Slide Number Placeholder 3">
            <a:extLst>
              <a:ext uri="{FF2B5EF4-FFF2-40B4-BE49-F238E27FC236}">
                <a16:creationId xmlns:a16="http://schemas.microsoft.com/office/drawing/2014/main" id="{D49EF4CF-B257-BB4B-AFB7-DE49ACF6A12F}"/>
              </a:ext>
            </a:extLst>
          </p:cNvPr>
          <p:cNvSpPr>
            <a:spLocks noGrp="1"/>
          </p:cNvSpPr>
          <p:nvPr>
            <p:ph type="sldNum" sz="quarter" idx="12"/>
          </p:nvPr>
        </p:nvSpPr>
        <p:spPr/>
        <p:txBody>
          <a:bodyPr/>
          <a:lstStyle/>
          <a:p>
            <a:fld id="{FEB9F926-EAA6-3E43-AD95-B802FED0C1D7}" type="slidenum">
              <a:rPr lang="en-US" smtClean="0"/>
              <a:t>67</a:t>
            </a:fld>
            <a:endParaRPr lang="en-US"/>
          </a:p>
        </p:txBody>
      </p:sp>
      <p:sp>
        <p:nvSpPr>
          <p:cNvPr id="6" name="Oval 5">
            <a:extLst>
              <a:ext uri="{FF2B5EF4-FFF2-40B4-BE49-F238E27FC236}">
                <a16:creationId xmlns:a16="http://schemas.microsoft.com/office/drawing/2014/main" id="{C9779E3E-A571-8049-90FF-A9765978B5B6}"/>
              </a:ext>
            </a:extLst>
          </p:cNvPr>
          <p:cNvSpPr/>
          <p:nvPr/>
        </p:nvSpPr>
        <p:spPr>
          <a:xfrm>
            <a:off x="1535961" y="2305655"/>
            <a:ext cx="3599812" cy="853626"/>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F24E69D-0577-7C4D-BBD0-1C6AD17A9067}"/>
              </a:ext>
            </a:extLst>
          </p:cNvPr>
          <p:cNvSpPr/>
          <p:nvPr/>
        </p:nvSpPr>
        <p:spPr>
          <a:xfrm>
            <a:off x="8631936" y="3529584"/>
            <a:ext cx="1078992" cy="914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0E478E57-9AD0-1248-82B2-9B0E6C20E1D3}"/>
              </a:ext>
            </a:extLst>
          </p:cNvPr>
          <p:cNvSpPr txBox="1"/>
          <p:nvPr/>
        </p:nvSpPr>
        <p:spPr>
          <a:xfrm>
            <a:off x="4436926" y="715549"/>
            <a:ext cx="5300722" cy="1015663"/>
          </a:xfrm>
          <a:prstGeom prst="rect">
            <a:avLst/>
          </a:prstGeom>
          <a:noFill/>
        </p:spPr>
        <p:txBody>
          <a:bodyPr wrap="square" rtlCol="0">
            <a:spAutoFit/>
          </a:bodyPr>
          <a:lstStyle/>
          <a:p>
            <a:r>
              <a:rPr lang="en-US" sz="2000" dirty="0">
                <a:latin typeface="Helvetica Neue" panose="02000503000000020004" pitchFamily="2" charset="0"/>
                <a:ea typeface="Helvetica Neue" panose="02000503000000020004" pitchFamily="2" charset="0"/>
                <a:cs typeface="Helvetica Neue" panose="02000503000000020004" pitchFamily="2" charset="0"/>
              </a:rPr>
              <a:t>Lower medians in Likely Task </a:t>
            </a:r>
          </a:p>
          <a:p>
            <a:r>
              <a:rPr lang="en-US" sz="2000" dirty="0" err="1">
                <a:latin typeface="Helvetica Neue" panose="02000503000000020004" pitchFamily="2" charset="0"/>
                <a:ea typeface="Helvetica Neue" panose="02000503000000020004" pitchFamily="2" charset="0"/>
                <a:cs typeface="Helvetica Neue" panose="02000503000000020004" pitchFamily="2" charset="0"/>
              </a:rPr>
              <a:t>NoMod</a:t>
            </a:r>
            <a:r>
              <a:rPr lang="en-US" sz="2000" dirty="0">
                <a:latin typeface="Helvetica Neue" panose="02000503000000020004" pitchFamily="2" charset="0"/>
                <a:ea typeface="Helvetica Neue" panose="02000503000000020004" pitchFamily="2" charset="0"/>
                <a:cs typeface="Helvetica Neue" panose="02000503000000020004" pitchFamily="2" charset="0"/>
              </a:rPr>
              <a:t> </a:t>
            </a:r>
            <a:r>
              <a:rPr lang="en-US" sz="2000" i="1" dirty="0">
                <a:latin typeface="Helvetica Neue" panose="02000503000000020004" pitchFamily="2" charset="0"/>
                <a:ea typeface="Helvetica Neue" panose="02000503000000020004" pitchFamily="2" charset="0"/>
                <a:cs typeface="Helvetica Neue" panose="02000503000000020004" pitchFamily="2" charset="0"/>
              </a:rPr>
              <a:t>How</a:t>
            </a:r>
            <a:r>
              <a:rPr lang="en-US" sz="2000" dirty="0">
                <a:latin typeface="Helvetica Neue" panose="02000503000000020004" pitchFamily="2" charset="0"/>
                <a:ea typeface="Helvetica Neue" panose="02000503000000020004" pitchFamily="2" charset="0"/>
                <a:cs typeface="Helvetica Neue" panose="02000503000000020004" pitchFamily="2" charset="0"/>
              </a:rPr>
              <a:t> degraded </a:t>
            </a:r>
            <a:r>
              <a:rPr lang="en-US" sz="2000" dirty="0" err="1">
                <a:latin typeface="Helvetica Neue" panose="02000503000000020004" pitchFamily="2" charset="0"/>
                <a:ea typeface="Helvetica Neue" panose="02000503000000020004" pitchFamily="2" charset="0"/>
                <a:cs typeface="Helvetica Neue" panose="02000503000000020004" pitchFamily="2" charset="0"/>
              </a:rPr>
              <a:t>wrt</a:t>
            </a:r>
            <a:r>
              <a:rPr lang="en-US" sz="2000" dirty="0">
                <a:latin typeface="Helvetica Neue" panose="02000503000000020004" pitchFamily="2" charset="0"/>
                <a:ea typeface="Helvetica Neue" panose="02000503000000020004" pitchFamily="2" charset="0"/>
                <a:cs typeface="Helvetica Neue" panose="02000503000000020004" pitchFamily="2" charset="0"/>
              </a:rPr>
              <a:t> other </a:t>
            </a:r>
            <a:r>
              <a:rPr lang="en-US" sz="2000" i="1" dirty="0">
                <a:latin typeface="Helvetica Neue" panose="02000503000000020004" pitchFamily="2" charset="0"/>
                <a:ea typeface="Helvetica Neue" panose="02000503000000020004" pitchFamily="2" charset="0"/>
                <a:cs typeface="Helvetica Neue" panose="02000503000000020004" pitchFamily="2" charset="0"/>
              </a:rPr>
              <a:t>WH</a:t>
            </a:r>
            <a:r>
              <a:rPr lang="en-US" sz="2000" dirty="0">
                <a:latin typeface="Helvetica Neue" panose="02000503000000020004" pitchFamily="2" charset="0"/>
                <a:ea typeface="Helvetica Neue" panose="02000503000000020004" pitchFamily="2" charset="0"/>
                <a:cs typeface="Helvetica Neue" panose="02000503000000020004" pitchFamily="2" charset="0"/>
              </a:rPr>
              <a:t> in Likely Task</a:t>
            </a:r>
          </a:p>
        </p:txBody>
      </p:sp>
    </p:spTree>
    <p:extLst>
      <p:ext uri="{BB962C8B-B14F-4D97-AF65-F5344CB8AC3E}">
        <p14:creationId xmlns:p14="http://schemas.microsoft.com/office/powerpoint/2010/main" val="57368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C554-69C8-8D4C-AA7B-398FA6D0FE9A}"/>
              </a:ext>
            </a:extLst>
          </p:cNvPr>
          <p:cNvSpPr>
            <a:spLocks noGrp="1"/>
          </p:cNvSpPr>
          <p:nvPr>
            <p:ph type="title"/>
          </p:nvPr>
        </p:nvSpPr>
        <p:spPr/>
        <p:txBody>
          <a:bodyPr/>
          <a:lstStyle/>
          <a:p>
            <a:r>
              <a:rPr lang="en-US" dirty="0">
                <a:solidFill>
                  <a:srgbClr val="FF0000"/>
                </a:solidFill>
              </a:rPr>
              <a:t>Task differences</a:t>
            </a:r>
          </a:p>
        </p:txBody>
      </p:sp>
      <p:sp>
        <p:nvSpPr>
          <p:cNvPr id="3" name="Content Placeholder 2">
            <a:extLst>
              <a:ext uri="{FF2B5EF4-FFF2-40B4-BE49-F238E27FC236}">
                <a16:creationId xmlns:a16="http://schemas.microsoft.com/office/drawing/2014/main" id="{9B40AFAB-DCE8-D743-87DE-B1B986EDCD72}"/>
              </a:ext>
            </a:extLst>
          </p:cNvPr>
          <p:cNvSpPr>
            <a:spLocks noGrp="1"/>
          </p:cNvSpPr>
          <p:nvPr>
            <p:ph idx="1"/>
          </p:nvPr>
        </p:nvSpPr>
        <p:spPr>
          <a:xfrm>
            <a:off x="707231" y="1825625"/>
            <a:ext cx="4311809" cy="4351338"/>
          </a:xfrm>
        </p:spPr>
        <p:txBody>
          <a:bodyPr/>
          <a:lstStyle/>
          <a:p>
            <a:pPr marL="0" indent="0">
              <a:buNone/>
            </a:pPr>
            <a:r>
              <a:rPr lang="en-US" b="1" dirty="0">
                <a:solidFill>
                  <a:srgbClr val="FF0000"/>
                </a:solidFill>
              </a:rPr>
              <a:t>How likely is </a:t>
            </a:r>
            <a:r>
              <a:rPr lang="en-US" b="1" dirty="0" err="1">
                <a:solidFill>
                  <a:srgbClr val="FF0000"/>
                </a:solidFill>
              </a:rPr>
              <a:t>Ans|Form</a:t>
            </a:r>
            <a:r>
              <a:rPr lang="en-US" b="1" dirty="0">
                <a:solidFill>
                  <a:srgbClr val="FF0000"/>
                </a:solidFill>
              </a:rPr>
              <a:t>?</a:t>
            </a:r>
          </a:p>
          <a:p>
            <a:pPr lvl="1"/>
            <a:r>
              <a:rPr lang="en-US" dirty="0">
                <a:solidFill>
                  <a:srgbClr val="FF0000"/>
                </a:solidFill>
              </a:rPr>
              <a:t>Lower means overall</a:t>
            </a:r>
          </a:p>
          <a:p>
            <a:pPr lvl="1"/>
            <a:r>
              <a:rPr lang="en-US" b="1" dirty="0">
                <a:solidFill>
                  <a:srgbClr val="FF0000"/>
                </a:solidFill>
              </a:rPr>
              <a:t>Answer***</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 17.261, p&lt;0.0002)</a:t>
            </a:r>
            <a:endParaRPr lang="en-US" sz="2000" dirty="0">
              <a:solidFill>
                <a:srgbClr val="FF0000"/>
              </a:solidFill>
            </a:endParaRPr>
          </a:p>
          <a:p>
            <a:pPr lvl="1"/>
            <a:r>
              <a:rPr lang="en-US" b="1" dirty="0">
                <a:solidFill>
                  <a:srgbClr val="FF0000"/>
                </a:solidFill>
              </a:rPr>
              <a:t>Modal***</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 43.691, p&lt;0.0001)</a:t>
            </a:r>
            <a:endParaRPr lang="en-US" sz="2000" dirty="0">
              <a:solidFill>
                <a:srgbClr val="FF0000"/>
              </a:solidFill>
            </a:endParaRPr>
          </a:p>
          <a:p>
            <a:pPr lvl="1"/>
            <a:r>
              <a:rPr lang="en-US" b="1" dirty="0">
                <a:solidFill>
                  <a:srgbClr val="FF0000"/>
                </a:solidFill>
              </a:rPr>
              <a:t>Wh-word***</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 19.206, p&lt;0.0002)</a:t>
            </a:r>
          </a:p>
          <a:p>
            <a:pPr lvl="1"/>
            <a:endParaRPr lang="en-US" dirty="0">
              <a:solidFill>
                <a:srgbClr val="FF0000"/>
              </a:solidFill>
            </a:endParaRPr>
          </a:p>
          <a:p>
            <a:pPr lvl="1"/>
            <a:endParaRPr lang="en-US" dirty="0">
              <a:solidFill>
                <a:srgbClr val="FF0000"/>
              </a:solidFill>
            </a:endParaRPr>
          </a:p>
          <a:p>
            <a:pPr lvl="1"/>
            <a:endParaRPr lang="en-US" dirty="0">
              <a:solidFill>
                <a:srgbClr val="FF0000"/>
              </a:solidFill>
            </a:endParaRPr>
          </a:p>
        </p:txBody>
      </p:sp>
      <p:sp>
        <p:nvSpPr>
          <p:cNvPr id="4" name="Slide Number Placeholder 3">
            <a:extLst>
              <a:ext uri="{FF2B5EF4-FFF2-40B4-BE49-F238E27FC236}">
                <a16:creationId xmlns:a16="http://schemas.microsoft.com/office/drawing/2014/main" id="{E9B11D5D-0ECA-A14C-B914-61D77A1EE9B7}"/>
              </a:ext>
            </a:extLst>
          </p:cNvPr>
          <p:cNvSpPr>
            <a:spLocks noGrp="1"/>
          </p:cNvSpPr>
          <p:nvPr>
            <p:ph type="sldNum" sz="quarter" idx="12"/>
          </p:nvPr>
        </p:nvSpPr>
        <p:spPr/>
        <p:txBody>
          <a:bodyPr/>
          <a:lstStyle/>
          <a:p>
            <a:fld id="{C37A6A5D-4452-2B46-A9F4-EDAA047C7BD2}" type="slidenum">
              <a:rPr lang="en-US" smtClean="0">
                <a:solidFill>
                  <a:srgbClr val="FF0000"/>
                </a:solidFill>
              </a:rPr>
              <a:t>68</a:t>
            </a:fld>
            <a:endParaRPr lang="en-US">
              <a:solidFill>
                <a:srgbClr val="FF0000"/>
              </a:solidFill>
            </a:endParaRPr>
          </a:p>
        </p:txBody>
      </p:sp>
      <p:sp>
        <p:nvSpPr>
          <p:cNvPr id="6" name="Content Placeholder 2">
            <a:extLst>
              <a:ext uri="{FF2B5EF4-FFF2-40B4-BE49-F238E27FC236}">
                <a16:creationId xmlns:a16="http://schemas.microsoft.com/office/drawing/2014/main" id="{0543A1EC-86D4-304F-AD68-C836A269931E}"/>
              </a:ext>
            </a:extLst>
          </p:cNvPr>
          <p:cNvSpPr txBox="1">
            <a:spLocks/>
          </p:cNvSpPr>
          <p:nvPr/>
        </p:nvSpPr>
        <p:spPr>
          <a:xfrm>
            <a:off x="5267960" y="1825625"/>
            <a:ext cx="460756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Helvetica Neue Regular" panose="02000503000000020004"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Helvetica Neue Regular" panose="02000503000000020004"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Helvetica Neue Regular" panose="02000503000000020004"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Helvetica Neue Regular" panose="02000503000000020004"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solidFill>
                  <a:srgbClr val="FF0000"/>
                </a:solidFill>
              </a:rPr>
              <a:t>How acceptable is </a:t>
            </a:r>
            <a:r>
              <a:rPr lang="en-US" b="1" dirty="0" err="1">
                <a:solidFill>
                  <a:srgbClr val="FF0000"/>
                </a:solidFill>
              </a:rPr>
              <a:t>Ans|Form</a:t>
            </a:r>
            <a:r>
              <a:rPr lang="en-US" b="1" dirty="0">
                <a:solidFill>
                  <a:srgbClr val="FF0000"/>
                </a:solidFill>
              </a:rPr>
              <a:t>?</a:t>
            </a:r>
          </a:p>
          <a:p>
            <a:pPr lvl="1"/>
            <a:r>
              <a:rPr lang="en-US" dirty="0">
                <a:solidFill>
                  <a:srgbClr val="FF0000"/>
                </a:solidFill>
              </a:rPr>
              <a:t>Higher means overall</a:t>
            </a:r>
          </a:p>
          <a:p>
            <a:pPr lvl="1"/>
            <a:r>
              <a:rPr lang="en-US" b="1" dirty="0">
                <a:solidFill>
                  <a:srgbClr val="FF0000"/>
                </a:solidFill>
              </a:rPr>
              <a:t>Answer***</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 129.52, p&lt;0.0001)</a:t>
            </a:r>
            <a:endParaRPr lang="en-US" sz="2000" dirty="0">
              <a:solidFill>
                <a:srgbClr val="FF0000"/>
              </a:solidFill>
            </a:endParaRPr>
          </a:p>
          <a:p>
            <a:pPr lvl="1"/>
            <a:r>
              <a:rPr lang="en-US" b="1" dirty="0">
                <a:solidFill>
                  <a:srgbClr val="FF0000"/>
                </a:solidFill>
              </a:rPr>
              <a:t>Modal***</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 24.87, p&lt;0.0001)</a:t>
            </a:r>
            <a:endParaRPr lang="en-US" sz="2000" dirty="0">
              <a:solidFill>
                <a:srgbClr val="FF0000"/>
              </a:solidFill>
            </a:endParaRPr>
          </a:p>
          <a:p>
            <a:pPr lvl="1"/>
            <a:r>
              <a:rPr lang="en-US" b="1" dirty="0">
                <a:solidFill>
                  <a:srgbClr val="FF0000"/>
                </a:solidFill>
              </a:rPr>
              <a:t>Wh-word</a:t>
            </a:r>
            <a:br>
              <a:rPr lang="en-US" dirty="0">
                <a:solidFill>
                  <a:srgbClr val="FF0000"/>
                </a:solidFill>
              </a:rPr>
            </a:b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a:t>
            </a:r>
            <a:r>
              <a:rPr lang="en-US" sz="2000" i="1"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X</a:t>
            </a:r>
            <a:r>
              <a:rPr lang="en-US" sz="2000" baseline="30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2</a:t>
            </a:r>
            <a:r>
              <a:rPr lang="en-US" sz="2000" dirty="0">
                <a:solidFill>
                  <a:srgbClr val="FF0000"/>
                </a:solidFill>
                <a:latin typeface="Helvetica Neue" panose="02000503000000020004" pitchFamily="2" charset="0"/>
                <a:ea typeface="Helvetica Neue" panose="02000503000000020004" pitchFamily="2" charset="0"/>
                <a:cs typeface="Helvetica Neue" panose="02000503000000020004" pitchFamily="2" charset="0"/>
              </a:rPr>
              <a:t>(1)= 1.6813, p=0.4)</a:t>
            </a:r>
          </a:p>
          <a:p>
            <a:pPr lvl="1"/>
            <a:endParaRPr lang="en-US" dirty="0">
              <a:solidFill>
                <a:srgbClr val="FF0000"/>
              </a:solidFill>
            </a:endParaRPr>
          </a:p>
          <a:p>
            <a:pPr lvl="1"/>
            <a:endParaRPr lang="en-US" dirty="0">
              <a:solidFill>
                <a:srgbClr val="FF0000"/>
              </a:solidFill>
            </a:endParaRPr>
          </a:p>
          <a:p>
            <a:pPr lvl="1"/>
            <a:endParaRPr lang="en-US" dirty="0">
              <a:solidFill>
                <a:srgbClr val="FF0000"/>
              </a:solidFill>
            </a:endParaRPr>
          </a:p>
        </p:txBody>
      </p:sp>
    </p:spTree>
    <p:extLst>
      <p:ext uri="{BB962C8B-B14F-4D97-AF65-F5344CB8AC3E}">
        <p14:creationId xmlns:p14="http://schemas.microsoft.com/office/powerpoint/2010/main" val="3771654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E002A-DC52-EE4A-A683-58D945F7E093}"/>
              </a:ext>
            </a:extLst>
          </p:cNvPr>
          <p:cNvSpPr>
            <a:spLocks noGrp="1"/>
          </p:cNvSpPr>
          <p:nvPr>
            <p:ph type="title"/>
          </p:nvPr>
        </p:nvSpPr>
        <p:spPr/>
        <p:txBody>
          <a:bodyPr/>
          <a:lstStyle/>
          <a:p>
            <a:r>
              <a:rPr lang="en-US" b="1" dirty="0"/>
              <a:t>Summary</a:t>
            </a:r>
            <a:r>
              <a:rPr lang="en-US" dirty="0"/>
              <a:t> | Experiment 3a</a:t>
            </a:r>
          </a:p>
        </p:txBody>
      </p:sp>
      <p:sp>
        <p:nvSpPr>
          <p:cNvPr id="3" name="Content Placeholder 2">
            <a:extLst>
              <a:ext uri="{FF2B5EF4-FFF2-40B4-BE49-F238E27FC236}">
                <a16:creationId xmlns:a16="http://schemas.microsoft.com/office/drawing/2014/main" id="{A754A7D2-610A-DD40-9136-B98E77A8F4D5}"/>
              </a:ext>
            </a:extLst>
          </p:cNvPr>
          <p:cNvSpPr>
            <a:spLocks noGrp="1"/>
          </p:cNvSpPr>
          <p:nvPr>
            <p:ph idx="1"/>
          </p:nvPr>
        </p:nvSpPr>
        <p:spPr/>
        <p:txBody>
          <a:bodyPr/>
          <a:lstStyle/>
          <a:p>
            <a:pPr marL="0" indent="0">
              <a:buNone/>
            </a:pPr>
            <a:r>
              <a:rPr lang="en-US" dirty="0"/>
              <a:t>The Likert rating of an answer is sensitive to form factors</a:t>
            </a:r>
          </a:p>
          <a:p>
            <a:pPr marL="0" indent="0">
              <a:buNone/>
            </a:pPr>
            <a:endParaRPr lang="en-US" dirty="0"/>
          </a:p>
          <a:p>
            <a:pPr marL="0" indent="0">
              <a:buNone/>
            </a:pPr>
            <a:r>
              <a:rPr lang="en-US" dirty="0"/>
              <a:t>BUT ratings for all answers were generally high –medians were all above ‘3’</a:t>
            </a:r>
          </a:p>
          <a:p>
            <a:pPr marL="0" indent="0">
              <a:buNone/>
            </a:pPr>
            <a:endParaRPr lang="en-US" dirty="0"/>
          </a:p>
          <a:p>
            <a:pPr marL="0" indent="0">
              <a:buNone/>
            </a:pPr>
            <a:r>
              <a:rPr lang="en-US" dirty="0"/>
              <a:t>Do the Task differences track a particular kind of contextual evaluation sensitivity (cf. Roberts, 2017)?</a:t>
            </a:r>
          </a:p>
        </p:txBody>
      </p:sp>
      <p:sp>
        <p:nvSpPr>
          <p:cNvPr id="4" name="Slide Number Placeholder 3">
            <a:extLst>
              <a:ext uri="{FF2B5EF4-FFF2-40B4-BE49-F238E27FC236}">
                <a16:creationId xmlns:a16="http://schemas.microsoft.com/office/drawing/2014/main" id="{DE4EBFE5-702D-EC45-B1CB-F88927E369BD}"/>
              </a:ext>
            </a:extLst>
          </p:cNvPr>
          <p:cNvSpPr>
            <a:spLocks noGrp="1"/>
          </p:cNvSpPr>
          <p:nvPr>
            <p:ph type="sldNum" sz="quarter" idx="12"/>
          </p:nvPr>
        </p:nvSpPr>
        <p:spPr/>
        <p:txBody>
          <a:bodyPr/>
          <a:lstStyle/>
          <a:p>
            <a:fld id="{FEB9F926-EAA6-3E43-AD95-B802FED0C1D7}" type="slidenum">
              <a:rPr lang="en-US" smtClean="0"/>
              <a:t>69</a:t>
            </a:fld>
            <a:endParaRPr lang="en-US"/>
          </a:p>
        </p:txBody>
      </p:sp>
    </p:spTree>
    <p:extLst>
      <p:ext uri="{BB962C8B-B14F-4D97-AF65-F5344CB8AC3E}">
        <p14:creationId xmlns:p14="http://schemas.microsoft.com/office/powerpoint/2010/main" val="10719278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5F2E-E18E-C043-9397-41B4B16256E6}"/>
              </a:ext>
            </a:extLst>
          </p:cNvPr>
          <p:cNvSpPr>
            <a:spLocks noGrp="1"/>
          </p:cNvSpPr>
          <p:nvPr>
            <p:ph type="title"/>
          </p:nvPr>
        </p:nvSpPr>
        <p:spPr/>
        <p:txBody>
          <a:bodyPr/>
          <a:lstStyle/>
          <a:p>
            <a:r>
              <a:rPr lang="en-US" b="1" dirty="0"/>
              <a:t>Observation 1</a:t>
            </a:r>
            <a:r>
              <a:rPr lang="en-US" dirty="0"/>
              <a:t> | </a:t>
            </a:r>
            <a:r>
              <a:rPr lang="en-US" i="1" dirty="0"/>
              <a:t>Wh</a:t>
            </a:r>
            <a:r>
              <a:rPr lang="en-US" dirty="0"/>
              <a:t>-word.</a:t>
            </a:r>
          </a:p>
        </p:txBody>
      </p:sp>
      <p:grpSp>
        <p:nvGrpSpPr>
          <p:cNvPr id="13" name="Group 12">
            <a:extLst>
              <a:ext uri="{FF2B5EF4-FFF2-40B4-BE49-F238E27FC236}">
                <a16:creationId xmlns:a16="http://schemas.microsoft.com/office/drawing/2014/main" id="{679F692D-8492-D44E-B3DB-50B3845059A6}"/>
              </a:ext>
            </a:extLst>
          </p:cNvPr>
          <p:cNvGrpSpPr/>
          <p:nvPr/>
        </p:nvGrpSpPr>
        <p:grpSpPr>
          <a:xfrm>
            <a:off x="732832" y="1730769"/>
            <a:ext cx="2602499" cy="1463349"/>
            <a:chOff x="1545262" y="1820571"/>
            <a:chExt cx="2602499" cy="1463349"/>
          </a:xfrm>
          <a:solidFill>
            <a:srgbClr val="FFB1AB"/>
          </a:solidFill>
        </p:grpSpPr>
        <p:sp>
          <p:nvSpPr>
            <p:cNvPr id="14" name="Rectangle 13">
              <a:extLst>
                <a:ext uri="{FF2B5EF4-FFF2-40B4-BE49-F238E27FC236}">
                  <a16:creationId xmlns:a16="http://schemas.microsoft.com/office/drawing/2014/main" id="{46ED524B-252D-2942-874C-F4CA4BF05C20}"/>
                </a:ext>
              </a:extLst>
            </p:cNvPr>
            <p:cNvSpPr/>
            <p:nvPr/>
          </p:nvSpPr>
          <p:spPr>
            <a:xfrm>
              <a:off x="1549777" y="1820571"/>
              <a:ext cx="853401" cy="522710"/>
            </a:xfrm>
            <a:prstGeom prst="rect">
              <a:avLst/>
            </a:prstGeom>
            <a:grp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8AA4098-2616-5147-B9A3-C96480FE2B00}"/>
                </a:ext>
              </a:extLst>
            </p:cNvPr>
            <p:cNvSpPr/>
            <p:nvPr/>
          </p:nvSpPr>
          <p:spPr>
            <a:xfrm>
              <a:off x="1545262" y="2783688"/>
              <a:ext cx="2602499" cy="500232"/>
            </a:xfrm>
            <a:prstGeom prst="rect">
              <a:avLst/>
            </a:prstGeom>
            <a:grp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B64D4964-A185-3E4C-BCFD-E31A760368F7}"/>
              </a:ext>
            </a:extLst>
          </p:cNvPr>
          <p:cNvGrpSpPr/>
          <p:nvPr/>
        </p:nvGrpSpPr>
        <p:grpSpPr>
          <a:xfrm>
            <a:off x="732832" y="3569164"/>
            <a:ext cx="1136509" cy="2324212"/>
            <a:chOff x="732832" y="3569164"/>
            <a:chExt cx="1136509" cy="2324212"/>
          </a:xfrm>
          <a:solidFill>
            <a:srgbClr val="BCBAFF"/>
          </a:solidFill>
        </p:grpSpPr>
        <p:grpSp>
          <p:nvGrpSpPr>
            <p:cNvPr id="9" name="Group 8">
              <a:extLst>
                <a:ext uri="{FF2B5EF4-FFF2-40B4-BE49-F238E27FC236}">
                  <a16:creationId xmlns:a16="http://schemas.microsoft.com/office/drawing/2014/main" id="{1AFAAB96-2739-F449-A190-86D8325C43D9}"/>
                </a:ext>
              </a:extLst>
            </p:cNvPr>
            <p:cNvGrpSpPr/>
            <p:nvPr/>
          </p:nvGrpSpPr>
          <p:grpSpPr>
            <a:xfrm>
              <a:off x="733464" y="3569164"/>
              <a:ext cx="1135877" cy="1487733"/>
              <a:chOff x="1408539" y="1820571"/>
              <a:chExt cx="1135877" cy="1487733"/>
            </a:xfrm>
            <a:grpFill/>
          </p:grpSpPr>
          <p:sp>
            <p:nvSpPr>
              <p:cNvPr id="10" name="Rectangle 9">
                <a:extLst>
                  <a:ext uri="{FF2B5EF4-FFF2-40B4-BE49-F238E27FC236}">
                    <a16:creationId xmlns:a16="http://schemas.microsoft.com/office/drawing/2014/main" id="{D17F90A0-55F8-CC48-AB4F-A64ABA820167}"/>
                  </a:ext>
                </a:extLst>
              </p:cNvPr>
              <p:cNvSpPr/>
              <p:nvPr/>
            </p:nvSpPr>
            <p:spPr>
              <a:xfrm>
                <a:off x="1408539" y="1820571"/>
                <a:ext cx="1135877" cy="522710"/>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BB0D3A-7312-684D-9E93-6DE904A42AA4}"/>
                  </a:ext>
                </a:extLst>
              </p:cNvPr>
              <p:cNvSpPr/>
              <p:nvPr/>
            </p:nvSpPr>
            <p:spPr>
              <a:xfrm>
                <a:off x="1422848" y="2808072"/>
                <a:ext cx="832550" cy="500232"/>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F1F96D74-CC0D-5245-A27A-DEB0E2C0DDCC}"/>
                </a:ext>
              </a:extLst>
            </p:cNvPr>
            <p:cNvSpPr/>
            <p:nvPr/>
          </p:nvSpPr>
          <p:spPr>
            <a:xfrm>
              <a:off x="732832" y="5393144"/>
              <a:ext cx="832550" cy="500232"/>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AC84B3B-6BD9-674B-AACE-EADED29063B8}"/>
              </a:ext>
            </a:extLst>
          </p:cNvPr>
          <p:cNvSpPr>
            <a:spLocks noGrp="1"/>
          </p:cNvSpPr>
          <p:nvPr>
            <p:ph idx="1"/>
          </p:nvPr>
        </p:nvSpPr>
        <p:spPr/>
        <p:txBody>
          <a:bodyPr>
            <a:normAutofit lnSpcReduction="10000"/>
          </a:bodyPr>
          <a:lstStyle/>
          <a:p>
            <a:pPr marL="0" indent="0">
              <a:buNone/>
            </a:pPr>
            <a:r>
              <a:rPr lang="en-US" dirty="0"/>
              <a:t>Who came to the party?</a:t>
            </a:r>
          </a:p>
          <a:p>
            <a:pPr marL="0" indent="0">
              <a:buNone/>
            </a:pPr>
            <a:endParaRPr lang="en-US" dirty="0"/>
          </a:p>
          <a:p>
            <a:pPr marL="0" indent="0">
              <a:buNone/>
            </a:pPr>
            <a:r>
              <a:rPr lang="en-US" dirty="0"/>
              <a:t>Which students came to the party?</a:t>
            </a:r>
          </a:p>
          <a:p>
            <a:pPr marL="0" indent="0">
              <a:buNone/>
            </a:pPr>
            <a:endParaRPr lang="en-US" dirty="0"/>
          </a:p>
          <a:p>
            <a:pPr marL="0" indent="0">
              <a:buNone/>
            </a:pPr>
            <a:r>
              <a:rPr lang="en-US" dirty="0"/>
              <a:t>Where can I find an Italian newspaper?</a:t>
            </a:r>
          </a:p>
          <a:p>
            <a:pPr marL="0" indent="0">
              <a:buNone/>
            </a:pPr>
            <a:endParaRPr lang="en-US" dirty="0"/>
          </a:p>
          <a:p>
            <a:pPr marL="0" indent="0">
              <a:buNone/>
            </a:pPr>
            <a:r>
              <a:rPr lang="en-US" dirty="0"/>
              <a:t>How do I get to the buried treasure?</a:t>
            </a:r>
          </a:p>
          <a:p>
            <a:pPr marL="0" indent="0">
              <a:buNone/>
            </a:pPr>
            <a:endParaRPr lang="en-US" sz="1800" dirty="0">
              <a:solidFill>
                <a:schemeClr val="bg1">
                  <a:lumMod val="50000"/>
                </a:schemeClr>
              </a:solidFill>
            </a:endParaRPr>
          </a:p>
          <a:p>
            <a:pPr marL="0" indent="0">
              <a:buNone/>
            </a:pPr>
            <a:r>
              <a:rPr lang="en-US" dirty="0"/>
              <a:t>Why did the Roman Empire fall?</a:t>
            </a:r>
          </a:p>
        </p:txBody>
      </p:sp>
      <p:cxnSp>
        <p:nvCxnSpPr>
          <p:cNvPr id="8" name="Straight Connector 7">
            <a:extLst>
              <a:ext uri="{FF2B5EF4-FFF2-40B4-BE49-F238E27FC236}">
                <a16:creationId xmlns:a16="http://schemas.microsoft.com/office/drawing/2014/main" id="{9545CCBD-4B25-594F-B9CF-EB0F2C87B933}"/>
              </a:ext>
            </a:extLst>
          </p:cNvPr>
          <p:cNvCxnSpPr/>
          <p:nvPr/>
        </p:nvCxnSpPr>
        <p:spPr>
          <a:xfrm>
            <a:off x="657226" y="3422646"/>
            <a:ext cx="911869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00BA47EE-B5FA-344A-B5F0-C32D8085A22B}"/>
              </a:ext>
            </a:extLst>
          </p:cNvPr>
          <p:cNvSpPr>
            <a:spLocks noGrp="1"/>
          </p:cNvSpPr>
          <p:nvPr>
            <p:ph type="sldNum" sz="quarter" idx="12"/>
          </p:nvPr>
        </p:nvSpPr>
        <p:spPr/>
        <p:txBody>
          <a:bodyPr/>
          <a:lstStyle/>
          <a:p>
            <a:fld id="{C37A6A5D-4452-2B46-A9F4-EDAA047C7BD2}" type="slidenum">
              <a:rPr lang="en-US" smtClean="0"/>
              <a:t>7</a:t>
            </a:fld>
            <a:endParaRPr lang="en-US"/>
          </a:p>
        </p:txBody>
      </p:sp>
      <p:sp>
        <p:nvSpPr>
          <p:cNvPr id="16" name="Oval 15">
            <a:extLst>
              <a:ext uri="{FF2B5EF4-FFF2-40B4-BE49-F238E27FC236}">
                <a16:creationId xmlns:a16="http://schemas.microsoft.com/office/drawing/2014/main" id="{C2C238A0-04ED-4A46-9DCD-201122523750}"/>
              </a:ext>
            </a:extLst>
          </p:cNvPr>
          <p:cNvSpPr/>
          <p:nvPr/>
        </p:nvSpPr>
        <p:spPr>
          <a:xfrm>
            <a:off x="8155193" y="1568713"/>
            <a:ext cx="1559943" cy="1405647"/>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 </a:t>
            </a:r>
            <a:r>
              <a:rPr lang="en-US" sz="25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17" name="Oval 16">
            <a:extLst>
              <a:ext uri="{FF2B5EF4-FFF2-40B4-BE49-F238E27FC236}">
                <a16:creationId xmlns:a16="http://schemas.microsoft.com/office/drawing/2014/main" id="{0D5C98EF-D31B-A94C-8208-801D6405C61A}"/>
              </a:ext>
            </a:extLst>
          </p:cNvPr>
          <p:cNvSpPr/>
          <p:nvPr/>
        </p:nvSpPr>
        <p:spPr>
          <a:xfrm>
            <a:off x="8155192" y="3931666"/>
            <a:ext cx="1559943" cy="1405647"/>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b="1"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r>
              <a:rPr lang="en-US" sz="25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 ?MA</a:t>
            </a:r>
          </a:p>
        </p:txBody>
      </p:sp>
      <p:sp>
        <p:nvSpPr>
          <p:cNvPr id="5" name="TextBox 4">
            <a:extLst>
              <a:ext uri="{FF2B5EF4-FFF2-40B4-BE49-F238E27FC236}">
                <a16:creationId xmlns:a16="http://schemas.microsoft.com/office/drawing/2014/main" id="{847036E6-BE8B-B448-AB32-197C510592D0}"/>
              </a:ext>
            </a:extLst>
          </p:cNvPr>
          <p:cNvSpPr txBox="1"/>
          <p:nvPr/>
        </p:nvSpPr>
        <p:spPr>
          <a:xfrm>
            <a:off x="2893225" y="6097119"/>
            <a:ext cx="4646697" cy="369332"/>
          </a:xfrm>
          <a:prstGeom prst="rect">
            <a:avLst/>
          </a:prstGeom>
          <a:noFill/>
        </p:spPr>
        <p:txBody>
          <a:bodyPr wrap="square" rtlCol="0">
            <a:spAutoFit/>
          </a:bodyPr>
          <a:lstStyle/>
          <a:p>
            <a:pPr algn="ct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Ginzburg 1995; Asher &amp; </a:t>
            </a:r>
            <a:r>
              <a:rPr lang="en-US"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Lascarides</a:t>
            </a:r>
            <a:r>
              <a:rPr lang="en-US"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1998</a:t>
            </a:r>
          </a:p>
        </p:txBody>
      </p:sp>
    </p:spTree>
    <p:extLst>
      <p:ext uri="{BB962C8B-B14F-4D97-AF65-F5344CB8AC3E}">
        <p14:creationId xmlns:p14="http://schemas.microsoft.com/office/powerpoint/2010/main" val="292499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E2F767-8F6C-1A42-A880-F77AF126BC45}"/>
              </a:ext>
            </a:extLst>
          </p:cNvPr>
          <p:cNvSpPr>
            <a:spLocks noGrp="1"/>
          </p:cNvSpPr>
          <p:nvPr>
            <p:ph type="title"/>
          </p:nvPr>
        </p:nvSpPr>
        <p:spPr/>
        <p:txBody>
          <a:bodyPr/>
          <a:lstStyle/>
          <a:p>
            <a:r>
              <a:rPr lang="en-US" dirty="0"/>
              <a:t>Experiment 3b (n=236)</a:t>
            </a:r>
          </a:p>
        </p:txBody>
      </p:sp>
      <p:sp>
        <p:nvSpPr>
          <p:cNvPr id="4" name="Slide Number Placeholder 3">
            <a:extLst>
              <a:ext uri="{FF2B5EF4-FFF2-40B4-BE49-F238E27FC236}">
                <a16:creationId xmlns:a16="http://schemas.microsoft.com/office/drawing/2014/main" id="{B1E8AC6F-F910-4342-AA3B-284893CC8817}"/>
              </a:ext>
            </a:extLst>
          </p:cNvPr>
          <p:cNvSpPr>
            <a:spLocks noGrp="1"/>
          </p:cNvSpPr>
          <p:nvPr>
            <p:ph type="sldNum" sz="quarter" idx="12"/>
          </p:nvPr>
        </p:nvSpPr>
        <p:spPr/>
        <p:txBody>
          <a:bodyPr/>
          <a:lstStyle/>
          <a:p>
            <a:fld id="{C37A6A5D-4452-2B46-A9F4-EDAA047C7BD2}" type="slidenum">
              <a:rPr lang="en-US" smtClean="0"/>
              <a:t>70</a:t>
            </a:fld>
            <a:endParaRPr lang="en-US"/>
          </a:p>
        </p:txBody>
      </p:sp>
      <p:sp>
        <p:nvSpPr>
          <p:cNvPr id="7" name="Content Placeholder 6">
            <a:extLst>
              <a:ext uri="{FF2B5EF4-FFF2-40B4-BE49-F238E27FC236}">
                <a16:creationId xmlns:a16="http://schemas.microsoft.com/office/drawing/2014/main" id="{B3B44C1F-995A-A44F-979F-CE7E0BDCB6BE}"/>
              </a:ext>
            </a:extLst>
          </p:cNvPr>
          <p:cNvSpPr>
            <a:spLocks noGrp="1"/>
          </p:cNvSpPr>
          <p:nvPr>
            <p:ph idx="1"/>
          </p:nvPr>
        </p:nvSpPr>
        <p:spPr/>
        <p:txBody>
          <a:bodyPr>
            <a:normAutofit/>
          </a:bodyPr>
          <a:lstStyle/>
          <a:p>
            <a:r>
              <a:rPr lang="en-US" dirty="0"/>
              <a:t>2x4x2: Stakes (</a:t>
            </a:r>
            <a:r>
              <a:rPr lang="en-US" dirty="0" err="1"/>
              <a:t>high,low</a:t>
            </a:r>
            <a:r>
              <a:rPr lang="en-US" dirty="0"/>
              <a:t>), Answer (MA,MF,MS,MO), Modal (+,-)</a:t>
            </a:r>
          </a:p>
          <a:p>
            <a:r>
              <a:rPr lang="en-US" dirty="0"/>
              <a:t>12 stories (6 high, 6 low), 32 fillers</a:t>
            </a:r>
          </a:p>
          <a:p>
            <a:r>
              <a:rPr lang="en-US" dirty="0"/>
              <a:t>Latin square design to pseudo-randomize factors</a:t>
            </a:r>
          </a:p>
          <a:p>
            <a:endParaRPr lang="en-US" dirty="0"/>
          </a:p>
          <a:p>
            <a:r>
              <a:rPr lang="en-US" dirty="0"/>
              <a:t>Qualtrics survey software</a:t>
            </a:r>
          </a:p>
          <a:p>
            <a:r>
              <a:rPr lang="en-US" dirty="0"/>
              <a:t>Distributed on Mechanical Turk</a:t>
            </a:r>
          </a:p>
          <a:p>
            <a:pPr lvl="1"/>
            <a:r>
              <a:rPr lang="en-US" dirty="0"/>
              <a:t>US IP addresses</a:t>
            </a:r>
          </a:p>
          <a:p>
            <a:pPr lvl="1"/>
            <a:r>
              <a:rPr lang="en-US" dirty="0"/>
              <a:t>HIT approval rate ≥ 99%; # HITs completed ≥ 1000</a:t>
            </a:r>
          </a:p>
        </p:txBody>
      </p:sp>
    </p:spTree>
    <p:extLst>
      <p:ext uri="{BB962C8B-B14F-4D97-AF65-F5344CB8AC3E}">
        <p14:creationId xmlns:p14="http://schemas.microsoft.com/office/powerpoint/2010/main" val="2066624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05D200-D504-AC49-9297-7C74E17C6DEB}"/>
              </a:ext>
            </a:extLst>
          </p:cNvPr>
          <p:cNvSpPr>
            <a:spLocks noGrp="1"/>
          </p:cNvSpPr>
          <p:nvPr>
            <p:ph idx="1"/>
          </p:nvPr>
        </p:nvSpPr>
        <p:spPr>
          <a:xfrm>
            <a:off x="846379" y="811833"/>
            <a:ext cx="8872538" cy="5320609"/>
          </a:xfrm>
        </p:spPr>
        <p:txBody>
          <a:bodyPr>
            <a:normAutofit fontScale="77500" lnSpcReduction="20000"/>
          </a:bodyPr>
          <a:lstStyle/>
          <a:p>
            <a:pPr marL="0" indent="0">
              <a:buNone/>
            </a:pPr>
            <a:r>
              <a:rPr lang="en-US" dirty="0"/>
              <a:t>Scientists have discovered a new strain of a dangerous virus that has contaminated oysters in the Mid-Atlantic. The Center for Disease Control is trying to prevent as much contamination as possible by tracking down the oysters which were sold to restaurants.</a:t>
            </a:r>
            <a:br>
              <a:rPr lang="en-US" dirty="0"/>
            </a:br>
            <a:br>
              <a:rPr lang="en-US" dirty="0"/>
            </a:br>
            <a:r>
              <a:rPr lang="en-US" dirty="0"/>
              <a:t>The CDC supervisor is tasked with tracking down the oysters. With this goal in mind, she asks her task force,</a:t>
            </a:r>
          </a:p>
          <a:p>
            <a:pPr lvl="1"/>
            <a:r>
              <a:rPr lang="en-US" b="1" dirty="0"/>
              <a:t>“Where can we locate the contaminated oysters?” MODAL</a:t>
            </a:r>
          </a:p>
          <a:p>
            <a:pPr lvl="1"/>
            <a:r>
              <a:rPr lang="en-US" b="1" dirty="0"/>
              <a:t>“Where are the contaminated oysters located?” NOMODAL</a:t>
            </a:r>
          </a:p>
          <a:p>
            <a:pPr marL="0" indent="0">
              <a:buNone/>
            </a:pPr>
            <a:endParaRPr lang="en-US" dirty="0"/>
          </a:p>
          <a:p>
            <a:pPr marL="0" indent="0">
              <a:buNone/>
            </a:pPr>
            <a:r>
              <a:rPr lang="en-US" dirty="0"/>
              <a:t>In fact, the oysters were delivered to Restaurants A, B, C, and D, but not Restaurant E.</a:t>
            </a:r>
          </a:p>
          <a:p>
            <a:pPr marL="0" indent="0">
              <a:buNone/>
            </a:pPr>
            <a:endParaRPr lang="en-US" dirty="0"/>
          </a:p>
          <a:p>
            <a:pPr marL="0" indent="0">
              <a:buNone/>
            </a:pPr>
            <a:r>
              <a:rPr lang="en-US" b="1" dirty="0"/>
              <a:t>Please rate the acceptability of the following answer to the Supervisor’s question.</a:t>
            </a:r>
          </a:p>
          <a:p>
            <a:pPr lvl="1"/>
            <a:r>
              <a:rPr lang="en-US" dirty="0"/>
              <a:t>“Restaurants A, B, C, and D.” </a:t>
            </a:r>
          </a:p>
          <a:p>
            <a:pPr lvl="1"/>
            <a:r>
              <a:rPr lang="en-US" dirty="0"/>
              <a:t>“Restaurant A.”</a:t>
            </a:r>
          </a:p>
          <a:p>
            <a:pPr lvl="1"/>
            <a:r>
              <a:rPr lang="en-US" dirty="0"/>
              <a:t>“Restaurants A and B.”</a:t>
            </a:r>
          </a:p>
          <a:p>
            <a:pPr lvl="1"/>
            <a:r>
              <a:rPr lang="en-US" dirty="0"/>
              <a:t>“Restaurant E.”</a:t>
            </a:r>
          </a:p>
        </p:txBody>
      </p:sp>
      <p:sp>
        <p:nvSpPr>
          <p:cNvPr id="4" name="Slide Number Placeholder 3">
            <a:extLst>
              <a:ext uri="{FF2B5EF4-FFF2-40B4-BE49-F238E27FC236}">
                <a16:creationId xmlns:a16="http://schemas.microsoft.com/office/drawing/2014/main" id="{9A5D76D2-5217-6E4B-9C69-25D1D1095CBE}"/>
              </a:ext>
            </a:extLst>
          </p:cNvPr>
          <p:cNvSpPr>
            <a:spLocks noGrp="1"/>
          </p:cNvSpPr>
          <p:nvPr>
            <p:ph type="sldNum" sz="quarter" idx="12"/>
          </p:nvPr>
        </p:nvSpPr>
        <p:spPr/>
        <p:txBody>
          <a:bodyPr/>
          <a:lstStyle/>
          <a:p>
            <a:fld id="{C37A6A5D-4452-2B46-A9F4-EDAA047C7BD2}" type="slidenum">
              <a:rPr lang="en-US" smtClean="0"/>
              <a:t>71</a:t>
            </a:fld>
            <a:endParaRPr lang="en-US"/>
          </a:p>
        </p:txBody>
      </p:sp>
    </p:spTree>
    <p:extLst>
      <p:ext uri="{BB962C8B-B14F-4D97-AF65-F5344CB8AC3E}">
        <p14:creationId xmlns:p14="http://schemas.microsoft.com/office/powerpoint/2010/main" val="25037121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67C54-72F4-F54C-8A89-9EF2D604D163}"/>
              </a:ext>
            </a:extLst>
          </p:cNvPr>
          <p:cNvSpPr>
            <a:spLocks noGrp="1"/>
          </p:cNvSpPr>
          <p:nvPr>
            <p:ph type="title"/>
          </p:nvPr>
        </p:nvSpPr>
        <p:spPr/>
        <p:txBody>
          <a:bodyPr/>
          <a:lstStyle/>
          <a:p>
            <a:r>
              <a:rPr lang="en-US" dirty="0"/>
              <a:t>Results Experiment 3b</a:t>
            </a:r>
          </a:p>
        </p:txBody>
      </p:sp>
      <p:sp>
        <p:nvSpPr>
          <p:cNvPr id="4" name="Slide Number Placeholder 3">
            <a:extLst>
              <a:ext uri="{FF2B5EF4-FFF2-40B4-BE49-F238E27FC236}">
                <a16:creationId xmlns:a16="http://schemas.microsoft.com/office/drawing/2014/main" id="{1C0534AF-C945-434E-A149-DB073AC6DE31}"/>
              </a:ext>
            </a:extLst>
          </p:cNvPr>
          <p:cNvSpPr>
            <a:spLocks noGrp="1"/>
          </p:cNvSpPr>
          <p:nvPr>
            <p:ph type="sldNum" sz="quarter" idx="12"/>
          </p:nvPr>
        </p:nvSpPr>
        <p:spPr/>
        <p:txBody>
          <a:bodyPr/>
          <a:lstStyle/>
          <a:p>
            <a:fld id="{C37A6A5D-4452-2B46-A9F4-EDAA047C7BD2}" type="slidenum">
              <a:rPr lang="en-US" smtClean="0"/>
              <a:t>72</a:t>
            </a:fld>
            <a:endParaRPr lang="en-US"/>
          </a:p>
        </p:txBody>
      </p:sp>
      <p:pic>
        <p:nvPicPr>
          <p:cNvPr id="6" name="Picture 5">
            <a:extLst>
              <a:ext uri="{FF2B5EF4-FFF2-40B4-BE49-F238E27FC236}">
                <a16:creationId xmlns:a16="http://schemas.microsoft.com/office/drawing/2014/main" id="{4DF639B2-87A0-5644-8097-C9069B340AEB}"/>
              </a:ext>
            </a:extLst>
          </p:cNvPr>
          <p:cNvPicPr>
            <a:picLocks noChangeAspect="1"/>
          </p:cNvPicPr>
          <p:nvPr/>
        </p:nvPicPr>
        <p:blipFill>
          <a:blip r:embed="rId3"/>
          <a:stretch>
            <a:fillRect/>
          </a:stretch>
        </p:blipFill>
        <p:spPr>
          <a:xfrm>
            <a:off x="0" y="1420426"/>
            <a:ext cx="10287000" cy="3304362"/>
          </a:xfrm>
          <a:prstGeom prst="rect">
            <a:avLst/>
          </a:prstGeom>
        </p:spPr>
      </p:pic>
      <p:sp>
        <p:nvSpPr>
          <p:cNvPr id="9" name="TextBox 8">
            <a:extLst>
              <a:ext uri="{FF2B5EF4-FFF2-40B4-BE49-F238E27FC236}">
                <a16:creationId xmlns:a16="http://schemas.microsoft.com/office/drawing/2014/main" id="{47F4888D-4348-3A47-9D43-7F3911FC587E}"/>
              </a:ext>
            </a:extLst>
          </p:cNvPr>
          <p:cNvSpPr txBox="1"/>
          <p:nvPr/>
        </p:nvSpPr>
        <p:spPr>
          <a:xfrm>
            <a:off x="707231" y="4856757"/>
            <a:ext cx="4386262" cy="1200329"/>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stakes</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(1)= 86.79, p&lt;0.0001)*** </a:t>
            </a:r>
          </a:p>
          <a:p>
            <a:r>
              <a:rPr lang="en-US" b="1" dirty="0">
                <a:latin typeface="Helvetica Neue" panose="02000503000000020004" pitchFamily="2" charset="0"/>
                <a:ea typeface="Helvetica Neue" panose="02000503000000020004" pitchFamily="2" charset="0"/>
                <a:cs typeface="Helvetica Neue" panose="02000503000000020004" pitchFamily="2" charset="0"/>
              </a:rPr>
              <a:t>answer</a:t>
            </a:r>
            <a:r>
              <a:rPr lang="en-US" dirty="0">
                <a:latin typeface="Helvetica Neue" panose="02000503000000020004" pitchFamily="2" charset="0"/>
                <a:ea typeface="Helvetica Neue" panose="02000503000000020004" pitchFamily="2" charset="0"/>
                <a:cs typeface="Helvetica Neue" panose="02000503000000020004" pitchFamily="2" charset="0"/>
              </a:rPr>
              <a:t> (</a:t>
            </a:r>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(3)= 49.775, p&lt;0.0001)***</a:t>
            </a:r>
          </a:p>
          <a:p>
            <a:r>
              <a:rPr lang="en-US" b="1" dirty="0">
                <a:latin typeface="Helvetica Neue" panose="02000503000000020004" pitchFamily="2" charset="0"/>
                <a:ea typeface="Helvetica Neue" panose="02000503000000020004" pitchFamily="2" charset="0"/>
                <a:cs typeface="Helvetica Neue" panose="02000503000000020004" pitchFamily="2" charset="0"/>
              </a:rPr>
              <a:t>interaction </a:t>
            </a:r>
            <a:r>
              <a:rPr lang="en-US" dirty="0">
                <a:latin typeface="Helvetica Neue" panose="02000503000000020004" pitchFamily="2" charset="0"/>
                <a:ea typeface="Helvetica Neue" panose="02000503000000020004" pitchFamily="2" charset="0"/>
                <a:cs typeface="Helvetica Neue" panose="02000503000000020004" pitchFamily="2" charset="0"/>
              </a:rPr>
              <a:t>(</a:t>
            </a:r>
            <a:r>
              <a:rPr lang="en-US" i="1" dirty="0">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latin typeface="Helvetica Neue" panose="02000503000000020004" pitchFamily="2" charset="0"/>
                <a:ea typeface="Helvetica Neue" panose="02000503000000020004" pitchFamily="2" charset="0"/>
                <a:cs typeface="Helvetica Neue" panose="02000503000000020004" pitchFamily="2" charset="0"/>
              </a:rPr>
              <a:t>2</a:t>
            </a:r>
            <a:r>
              <a:rPr lang="en-US" dirty="0">
                <a:latin typeface="Helvetica Neue" panose="02000503000000020004" pitchFamily="2" charset="0"/>
                <a:ea typeface="Helvetica Neue" panose="02000503000000020004" pitchFamily="2" charset="0"/>
                <a:cs typeface="Helvetica Neue" panose="02000503000000020004" pitchFamily="2" charset="0"/>
              </a:rPr>
              <a:t>(3) = 130.41, p&lt;0.0001)***</a:t>
            </a:r>
          </a:p>
          <a:p>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modal</a:t>
            </a:r>
            <a:r>
              <a:rPr lang="en-US"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 (</a:t>
            </a:r>
            <a:r>
              <a:rPr lang="en-US" i="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X</a:t>
            </a:r>
            <a:r>
              <a:rPr lang="en-US" baseline="30000"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2</a:t>
            </a:r>
            <a:r>
              <a:rPr lang="en-US"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(1) = 2.366, p=0.4), </a:t>
            </a:r>
            <a:r>
              <a:rPr lang="en-US" dirty="0" err="1">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n.s</a:t>
            </a:r>
            <a:r>
              <a:rPr lang="en-US"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a:t>
            </a:r>
          </a:p>
        </p:txBody>
      </p:sp>
      <p:sp>
        <p:nvSpPr>
          <p:cNvPr id="11" name="TextBox 10">
            <a:extLst>
              <a:ext uri="{FF2B5EF4-FFF2-40B4-BE49-F238E27FC236}">
                <a16:creationId xmlns:a16="http://schemas.microsoft.com/office/drawing/2014/main" id="{B8F32382-48EE-124E-A326-7487609E6AD3}"/>
              </a:ext>
            </a:extLst>
          </p:cNvPr>
          <p:cNvSpPr txBox="1"/>
          <p:nvPr/>
        </p:nvSpPr>
        <p:spPr>
          <a:xfrm>
            <a:off x="5143500" y="4724788"/>
            <a:ext cx="4386262" cy="646331"/>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Variance</a:t>
            </a:r>
            <a:br>
              <a:rPr lang="en-US" b="1" dirty="0">
                <a:latin typeface="Helvetica Neue" panose="02000503000000020004" pitchFamily="2" charset="0"/>
                <a:ea typeface="Helvetica Neue" panose="02000503000000020004" pitchFamily="2" charset="0"/>
                <a:cs typeface="Helvetica Neue" panose="02000503000000020004" pitchFamily="2" charset="0"/>
              </a:rPr>
            </a:br>
            <a:endParaRPr lang="en-US" dirty="0">
              <a:solidFill>
                <a:srgbClr val="C5E0B4"/>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82010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4D9CD-887F-AA45-9BBB-1E372766452C}"/>
              </a:ext>
            </a:extLst>
          </p:cNvPr>
          <p:cNvSpPr>
            <a:spLocks noGrp="1"/>
          </p:cNvSpPr>
          <p:nvPr>
            <p:ph type="title"/>
          </p:nvPr>
        </p:nvSpPr>
        <p:spPr/>
        <p:txBody>
          <a:bodyPr/>
          <a:lstStyle/>
          <a:p>
            <a:r>
              <a:rPr lang="en-US" dirty="0"/>
              <a:t>A Corpus Study</a:t>
            </a:r>
          </a:p>
        </p:txBody>
      </p:sp>
      <p:sp>
        <p:nvSpPr>
          <p:cNvPr id="3" name="Content Placeholder 2">
            <a:extLst>
              <a:ext uri="{FF2B5EF4-FFF2-40B4-BE49-F238E27FC236}">
                <a16:creationId xmlns:a16="http://schemas.microsoft.com/office/drawing/2014/main" id="{10AC677C-35B7-A448-9A81-9676E2A2F637}"/>
              </a:ext>
            </a:extLst>
          </p:cNvPr>
          <p:cNvSpPr>
            <a:spLocks noGrp="1"/>
          </p:cNvSpPr>
          <p:nvPr>
            <p:ph idx="1"/>
          </p:nvPr>
        </p:nvSpPr>
        <p:spPr/>
        <p:txBody>
          <a:bodyPr>
            <a:normAutofit/>
          </a:bodyPr>
          <a:lstStyle/>
          <a:p>
            <a:pPr marL="514350" indent="-514350">
              <a:buFont typeface="+mj-lt"/>
              <a:buAutoNum type="arabicPeriod"/>
            </a:pPr>
            <a:r>
              <a:rPr lang="en-US" dirty="0"/>
              <a:t>Cues are probabilistically linked to interpretation. The distribution of a cue, or cue co-occurrence, may effect the robustness of an interpretation </a:t>
            </a:r>
            <a:br>
              <a:rPr lang="en-US" dirty="0"/>
            </a:br>
            <a:r>
              <a:rPr lang="en-US" sz="1600" dirty="0">
                <a:solidFill>
                  <a:schemeClr val="tx1">
                    <a:lumMod val="50000"/>
                    <a:lumOff val="50000"/>
                  </a:schemeClr>
                </a:solidFill>
              </a:rPr>
              <a:t>(Degen &amp; </a:t>
            </a:r>
            <a:r>
              <a:rPr lang="en-US" sz="1600" dirty="0" err="1">
                <a:solidFill>
                  <a:schemeClr val="tx1">
                    <a:lumMod val="50000"/>
                    <a:lumOff val="50000"/>
                  </a:schemeClr>
                </a:solidFill>
              </a:rPr>
              <a:t>Tanenhaus</a:t>
            </a:r>
            <a:r>
              <a:rPr lang="en-US" sz="1600" dirty="0">
                <a:solidFill>
                  <a:schemeClr val="tx1">
                    <a:lumMod val="50000"/>
                    <a:lumOff val="50000"/>
                  </a:schemeClr>
                </a:solidFill>
              </a:rPr>
              <a:t> 2015, 2016, 2018; Degen 2015; Elman, Hare, McRae 2004; MacDonald, </a:t>
            </a:r>
            <a:r>
              <a:rPr lang="en-US" sz="1600" dirty="0" err="1">
                <a:solidFill>
                  <a:schemeClr val="tx1">
                    <a:lumMod val="50000"/>
                    <a:lumOff val="50000"/>
                  </a:schemeClr>
                </a:solidFill>
              </a:rPr>
              <a:t>Pearlmutter</a:t>
            </a:r>
            <a:r>
              <a:rPr lang="en-US" sz="1600" dirty="0">
                <a:solidFill>
                  <a:schemeClr val="tx1">
                    <a:lumMod val="50000"/>
                    <a:lumOff val="50000"/>
                  </a:schemeClr>
                </a:solidFill>
              </a:rPr>
              <a:t> &amp; Seidenberg 1994; </a:t>
            </a:r>
            <a:r>
              <a:rPr lang="en-US" sz="1600" dirty="0" err="1">
                <a:solidFill>
                  <a:schemeClr val="tx1">
                    <a:lumMod val="50000"/>
                    <a:lumOff val="50000"/>
                  </a:schemeClr>
                </a:solidFill>
              </a:rPr>
              <a:t>Seigenberg</a:t>
            </a:r>
            <a:r>
              <a:rPr lang="en-US" sz="1600" dirty="0">
                <a:solidFill>
                  <a:schemeClr val="tx1">
                    <a:lumMod val="50000"/>
                    <a:lumOff val="50000"/>
                  </a:schemeClr>
                </a:solidFill>
              </a:rPr>
              <a:t> &amp; MacDonald 1999; </a:t>
            </a:r>
            <a:r>
              <a:rPr lang="en-US" sz="1600" dirty="0" err="1">
                <a:solidFill>
                  <a:schemeClr val="tx1">
                    <a:lumMod val="50000"/>
                    <a:lumOff val="50000"/>
                  </a:schemeClr>
                </a:solidFill>
              </a:rPr>
              <a:t>Tanenhaus</a:t>
            </a:r>
            <a:r>
              <a:rPr lang="en-US" sz="1600" dirty="0">
                <a:solidFill>
                  <a:schemeClr val="tx1">
                    <a:lumMod val="50000"/>
                    <a:lumOff val="50000"/>
                  </a:schemeClr>
                </a:solidFill>
              </a:rPr>
              <a:t> &amp; </a:t>
            </a:r>
            <a:r>
              <a:rPr lang="en-US" sz="1600" dirty="0" err="1">
                <a:solidFill>
                  <a:schemeClr val="tx1">
                    <a:lumMod val="50000"/>
                    <a:lumOff val="50000"/>
                  </a:schemeClr>
                </a:solidFill>
              </a:rPr>
              <a:t>Truswell</a:t>
            </a:r>
            <a:r>
              <a:rPr lang="en-US" sz="1600" dirty="0">
                <a:solidFill>
                  <a:schemeClr val="tx1">
                    <a:lumMod val="50000"/>
                    <a:lumOff val="50000"/>
                  </a:schemeClr>
                </a:solidFill>
              </a:rPr>
              <a:t> 1995; McRae &amp; </a:t>
            </a:r>
            <a:r>
              <a:rPr lang="en-US" sz="1600" dirty="0" err="1">
                <a:solidFill>
                  <a:schemeClr val="tx1">
                    <a:lumMod val="50000"/>
                    <a:lumOff val="50000"/>
                  </a:schemeClr>
                </a:solidFill>
              </a:rPr>
              <a:t>Matsuki</a:t>
            </a:r>
            <a:r>
              <a:rPr lang="en-US" sz="1600" dirty="0">
                <a:solidFill>
                  <a:schemeClr val="tx1">
                    <a:lumMod val="50000"/>
                    <a:lumOff val="50000"/>
                  </a:schemeClr>
                </a:solidFill>
              </a:rPr>
              <a:t> 2004, </a:t>
            </a:r>
            <a:r>
              <a:rPr lang="en-US" sz="1600" dirty="0" err="1">
                <a:solidFill>
                  <a:schemeClr val="tx1">
                    <a:lumMod val="50000"/>
                    <a:lumOff val="50000"/>
                  </a:schemeClr>
                </a:solidFill>
              </a:rPr>
              <a:t>a.o.</a:t>
            </a:r>
            <a:r>
              <a:rPr lang="en-US" sz="1600" dirty="0">
                <a:solidFill>
                  <a:schemeClr val="tx1">
                    <a:lumMod val="50000"/>
                    <a:lumOff val="50000"/>
                  </a:schemeClr>
                </a:solidFill>
              </a:rPr>
              <a:t>) </a:t>
            </a:r>
          </a:p>
          <a:p>
            <a:pPr marL="514350" indent="-514350">
              <a:buFont typeface="Arial" panose="020B0604020202020204" pitchFamily="34" charset="0"/>
              <a:buAutoNum type="arabicPeriod"/>
            </a:pPr>
            <a:endParaRPr lang="en-US" dirty="0"/>
          </a:p>
          <a:p>
            <a:pPr marL="514350" indent="-514350">
              <a:buFont typeface="Arial" panose="020B0604020202020204" pitchFamily="34" charset="0"/>
              <a:buAutoNum type="arabicPeriod"/>
            </a:pPr>
            <a:r>
              <a:rPr lang="en-US" dirty="0"/>
              <a:t>Understanding the input is useful for determining what language learners are exposed to</a:t>
            </a:r>
            <a:r>
              <a:rPr lang="en-US" sz="1600" dirty="0"/>
              <a:t> </a:t>
            </a:r>
            <a:br>
              <a:rPr lang="en-US" sz="1600" dirty="0"/>
            </a:br>
            <a:r>
              <a:rPr lang="en-US" sz="1600" dirty="0">
                <a:solidFill>
                  <a:schemeClr val="tx1">
                    <a:lumMod val="50000"/>
                    <a:lumOff val="50000"/>
                  </a:schemeClr>
                </a:solidFill>
              </a:rPr>
              <a:t>(cf. </a:t>
            </a:r>
            <a:r>
              <a:rPr lang="en-US" sz="1600" dirty="0" err="1">
                <a:solidFill>
                  <a:schemeClr val="tx1">
                    <a:lumMod val="50000"/>
                    <a:lumOff val="50000"/>
                  </a:schemeClr>
                </a:solidFill>
              </a:rPr>
              <a:t>Syrett</a:t>
            </a:r>
            <a:r>
              <a:rPr lang="en-US" sz="1600" dirty="0">
                <a:solidFill>
                  <a:schemeClr val="tx1">
                    <a:lumMod val="50000"/>
                    <a:lumOff val="50000"/>
                  </a:schemeClr>
                </a:solidFill>
              </a:rPr>
              <a:t> 2007; Dudley 2017)</a:t>
            </a:r>
          </a:p>
        </p:txBody>
      </p:sp>
      <p:sp>
        <p:nvSpPr>
          <p:cNvPr id="4" name="Slide Number Placeholder 3">
            <a:extLst>
              <a:ext uri="{FF2B5EF4-FFF2-40B4-BE49-F238E27FC236}">
                <a16:creationId xmlns:a16="http://schemas.microsoft.com/office/drawing/2014/main" id="{DA020AAD-0B0E-134E-84D8-2C200E1F3297}"/>
              </a:ext>
            </a:extLst>
          </p:cNvPr>
          <p:cNvSpPr>
            <a:spLocks noGrp="1"/>
          </p:cNvSpPr>
          <p:nvPr>
            <p:ph type="sldNum" sz="quarter" idx="12"/>
          </p:nvPr>
        </p:nvSpPr>
        <p:spPr/>
        <p:txBody>
          <a:bodyPr/>
          <a:lstStyle/>
          <a:p>
            <a:fld id="{FEB9F926-EAA6-3E43-AD95-B802FED0C1D7}" type="slidenum">
              <a:rPr lang="en-US" smtClean="0"/>
              <a:t>73</a:t>
            </a:fld>
            <a:endParaRPr lang="en-US"/>
          </a:p>
        </p:txBody>
      </p:sp>
    </p:spTree>
    <p:extLst>
      <p:ext uri="{BB962C8B-B14F-4D97-AF65-F5344CB8AC3E}">
        <p14:creationId xmlns:p14="http://schemas.microsoft.com/office/powerpoint/2010/main" val="436944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66D31-AAB4-7042-A3F2-77EBCD5D16C0}"/>
              </a:ext>
            </a:extLst>
          </p:cNvPr>
          <p:cNvSpPr>
            <a:spLocks noGrp="1"/>
          </p:cNvSpPr>
          <p:nvPr>
            <p:ph type="title"/>
          </p:nvPr>
        </p:nvSpPr>
        <p:spPr/>
        <p:txBody>
          <a:bodyPr>
            <a:normAutofit/>
          </a:bodyPr>
          <a:lstStyle/>
          <a:p>
            <a:r>
              <a:rPr lang="en-US" dirty="0"/>
              <a:t>Coding in corpus study</a:t>
            </a:r>
          </a:p>
        </p:txBody>
      </p:sp>
      <p:sp>
        <p:nvSpPr>
          <p:cNvPr id="3" name="Content Placeholder 2">
            <a:extLst>
              <a:ext uri="{FF2B5EF4-FFF2-40B4-BE49-F238E27FC236}">
                <a16:creationId xmlns:a16="http://schemas.microsoft.com/office/drawing/2014/main" id="{1BA3EF13-057E-E743-BBC2-EA8F39F575D5}"/>
              </a:ext>
            </a:extLst>
          </p:cNvPr>
          <p:cNvSpPr>
            <a:spLocks noGrp="1"/>
          </p:cNvSpPr>
          <p:nvPr>
            <p:ph idx="1"/>
          </p:nvPr>
        </p:nvSpPr>
        <p:spPr>
          <a:xfrm>
            <a:off x="1528230" y="1690690"/>
            <a:ext cx="7230539" cy="4351338"/>
          </a:xfrm>
        </p:spPr>
        <p:txBody>
          <a:bodyPr>
            <a:normAutofit/>
          </a:bodyPr>
          <a:lstStyle/>
          <a:p>
            <a:pPr marL="0" indent="0">
              <a:buNone/>
            </a:pPr>
            <a:r>
              <a:rPr lang="en-US" b="1" dirty="0"/>
              <a:t>Question Type</a:t>
            </a:r>
            <a:r>
              <a:rPr lang="en-US" dirty="0"/>
              <a:t>: root, embedded, relative clause, fragment, ambiguous</a:t>
            </a:r>
          </a:p>
          <a:p>
            <a:pPr marL="0" indent="0">
              <a:buNone/>
            </a:pPr>
            <a:endParaRPr lang="en-US" dirty="0"/>
          </a:p>
          <a:p>
            <a:pPr marL="0" indent="0">
              <a:buNone/>
            </a:pPr>
            <a:r>
              <a:rPr lang="en-US" b="1" dirty="0"/>
              <a:t>Embedding/matrix verbs</a:t>
            </a:r>
            <a:r>
              <a:rPr lang="en-US" dirty="0"/>
              <a:t>: </a:t>
            </a:r>
            <a:r>
              <a:rPr lang="en-US" i="1" dirty="0"/>
              <a:t>know</a:t>
            </a:r>
            <a:r>
              <a:rPr lang="en-US" dirty="0"/>
              <a:t>, </a:t>
            </a:r>
            <a:r>
              <a:rPr lang="en-US" i="1" dirty="0"/>
              <a:t>predict</a:t>
            </a:r>
            <a:r>
              <a:rPr lang="en-US" dirty="0"/>
              <a:t>, </a:t>
            </a:r>
            <a:r>
              <a:rPr lang="en-US" i="1" dirty="0"/>
              <a:t>be</a:t>
            </a:r>
            <a:r>
              <a:rPr lang="en-US" dirty="0"/>
              <a:t> </a:t>
            </a:r>
            <a:r>
              <a:rPr lang="en-US" i="1" dirty="0"/>
              <a:t>surprised, </a:t>
            </a:r>
            <a:r>
              <a:rPr lang="en-US" dirty="0"/>
              <a:t>and most frequent</a:t>
            </a:r>
            <a:endParaRPr lang="en-US" b="1" dirty="0"/>
          </a:p>
          <a:p>
            <a:pPr marL="0" indent="0">
              <a:buNone/>
            </a:pPr>
            <a:endParaRPr lang="en-US" dirty="0"/>
          </a:p>
          <a:p>
            <a:pPr marL="0" indent="0">
              <a:buNone/>
            </a:pPr>
            <a:r>
              <a:rPr lang="en-US" b="1" dirty="0"/>
              <a:t>Clause Type</a:t>
            </a:r>
            <a:r>
              <a:rPr lang="en-US" dirty="0"/>
              <a:t>: finite, modal, non-finite</a:t>
            </a:r>
          </a:p>
          <a:p>
            <a:pPr marL="0" indent="0">
              <a:buNone/>
            </a:pPr>
            <a:endParaRPr lang="en-US" b="1" dirty="0"/>
          </a:p>
          <a:p>
            <a:pPr marL="0" indent="0">
              <a:buNone/>
            </a:pPr>
            <a:r>
              <a:rPr lang="en-US" b="1" dirty="0"/>
              <a:t>Wh-word:</a:t>
            </a:r>
            <a:r>
              <a:rPr lang="en-US" dirty="0"/>
              <a:t> </a:t>
            </a:r>
            <a:r>
              <a:rPr lang="en-US" i="1" dirty="0"/>
              <a:t>who</a:t>
            </a:r>
            <a:r>
              <a:rPr lang="en-US" dirty="0"/>
              <a:t>, </a:t>
            </a:r>
            <a:r>
              <a:rPr lang="en-US" i="1" dirty="0"/>
              <a:t>where</a:t>
            </a:r>
            <a:r>
              <a:rPr lang="en-US" dirty="0"/>
              <a:t>, </a:t>
            </a:r>
            <a:r>
              <a:rPr lang="en-US" i="1" dirty="0"/>
              <a:t>how</a:t>
            </a:r>
            <a:endParaRPr lang="en-US" dirty="0"/>
          </a:p>
        </p:txBody>
      </p:sp>
      <p:sp>
        <p:nvSpPr>
          <p:cNvPr id="4" name="Slide Number Placeholder 3">
            <a:extLst>
              <a:ext uri="{FF2B5EF4-FFF2-40B4-BE49-F238E27FC236}">
                <a16:creationId xmlns:a16="http://schemas.microsoft.com/office/drawing/2014/main" id="{148E7138-3105-6841-8495-F4288C01CA60}"/>
              </a:ext>
            </a:extLst>
          </p:cNvPr>
          <p:cNvSpPr>
            <a:spLocks noGrp="1"/>
          </p:cNvSpPr>
          <p:nvPr>
            <p:ph type="sldNum" sz="quarter" idx="12"/>
          </p:nvPr>
        </p:nvSpPr>
        <p:spPr/>
        <p:txBody>
          <a:bodyPr/>
          <a:lstStyle/>
          <a:p>
            <a:fld id="{FEB9F926-EAA6-3E43-AD95-B802FED0C1D7}" type="slidenum">
              <a:rPr lang="en-US" smtClean="0"/>
              <a:t>74</a:t>
            </a:fld>
            <a:endParaRPr lang="en-US"/>
          </a:p>
        </p:txBody>
      </p:sp>
    </p:spTree>
    <p:extLst>
      <p:ext uri="{BB962C8B-B14F-4D97-AF65-F5344CB8AC3E}">
        <p14:creationId xmlns:p14="http://schemas.microsoft.com/office/powerpoint/2010/main" val="27810515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46F1-3D1F-E241-BD83-28D4F338FCAB}"/>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0058C6BF-A686-9A41-B1CA-C422D763201A}"/>
              </a:ext>
            </a:extLst>
          </p:cNvPr>
          <p:cNvSpPr>
            <a:spLocks noGrp="1"/>
          </p:cNvSpPr>
          <p:nvPr>
            <p:ph idx="1"/>
          </p:nvPr>
        </p:nvSpPr>
        <p:spPr/>
        <p:txBody>
          <a:bodyPr>
            <a:normAutofit/>
          </a:bodyPr>
          <a:lstStyle/>
          <a:p>
            <a:pPr marL="0" indent="0">
              <a:buNone/>
            </a:pPr>
            <a:r>
              <a:rPr lang="en-US" dirty="0"/>
              <a:t>Tagged for POS with NLTK POS tagger, and sentence tokenizer.</a:t>
            </a:r>
          </a:p>
          <a:p>
            <a:pPr marL="0" indent="0">
              <a:buNone/>
            </a:pPr>
            <a:endParaRPr lang="en-US" dirty="0"/>
          </a:p>
          <a:p>
            <a:pPr marL="0" indent="0">
              <a:buNone/>
            </a:pPr>
            <a:r>
              <a:rPr lang="en-US" dirty="0"/>
              <a:t>Pulled all sentences with </a:t>
            </a:r>
            <a:r>
              <a:rPr lang="en-US" i="1" dirty="0"/>
              <a:t>who</a:t>
            </a:r>
            <a:r>
              <a:rPr lang="en-US" dirty="0"/>
              <a:t>, </a:t>
            </a:r>
            <a:r>
              <a:rPr lang="en-US" i="1" dirty="0"/>
              <a:t>how</a:t>
            </a:r>
            <a:r>
              <a:rPr lang="en-US" dirty="0"/>
              <a:t>, </a:t>
            </a:r>
            <a:r>
              <a:rPr lang="en-US" i="1" dirty="0"/>
              <a:t>where.</a:t>
            </a:r>
          </a:p>
          <a:p>
            <a:pPr marL="0" indent="0">
              <a:buNone/>
            </a:pPr>
            <a:endParaRPr lang="en-US" i="1" dirty="0"/>
          </a:p>
          <a:p>
            <a:pPr marL="0" indent="0">
              <a:buNone/>
            </a:pPr>
            <a:r>
              <a:rPr lang="en-US" dirty="0"/>
              <a:t>Applied a set of </a:t>
            </a:r>
            <a:r>
              <a:rPr lang="en-US" b="1" i="1" dirty="0"/>
              <a:t>ordered heuristics </a:t>
            </a:r>
            <a:r>
              <a:rPr lang="en-US" dirty="0"/>
              <a:t>to tag these sentences for Question Type and Clause Type.</a:t>
            </a:r>
          </a:p>
        </p:txBody>
      </p:sp>
      <p:sp>
        <p:nvSpPr>
          <p:cNvPr id="4" name="Slide Number Placeholder 3">
            <a:extLst>
              <a:ext uri="{FF2B5EF4-FFF2-40B4-BE49-F238E27FC236}">
                <a16:creationId xmlns:a16="http://schemas.microsoft.com/office/drawing/2014/main" id="{AC5681B2-5A23-3143-9875-60C5B17D7B6B}"/>
              </a:ext>
            </a:extLst>
          </p:cNvPr>
          <p:cNvSpPr>
            <a:spLocks noGrp="1"/>
          </p:cNvSpPr>
          <p:nvPr>
            <p:ph type="sldNum" sz="quarter" idx="12"/>
          </p:nvPr>
        </p:nvSpPr>
        <p:spPr/>
        <p:txBody>
          <a:bodyPr/>
          <a:lstStyle/>
          <a:p>
            <a:fld id="{FEB9F926-EAA6-3E43-AD95-B802FED0C1D7}" type="slidenum">
              <a:rPr lang="en-US" smtClean="0"/>
              <a:t>75</a:t>
            </a:fld>
            <a:endParaRPr lang="en-US"/>
          </a:p>
        </p:txBody>
      </p:sp>
      <p:pic>
        <p:nvPicPr>
          <p:cNvPr id="5" name="Picture 4">
            <a:extLst>
              <a:ext uri="{FF2B5EF4-FFF2-40B4-BE49-F238E27FC236}">
                <a16:creationId xmlns:a16="http://schemas.microsoft.com/office/drawing/2014/main" id="{3B422F38-1946-8143-834C-03318915C745}"/>
              </a:ext>
            </a:extLst>
          </p:cNvPr>
          <p:cNvPicPr>
            <a:picLocks noChangeAspect="1"/>
          </p:cNvPicPr>
          <p:nvPr/>
        </p:nvPicPr>
        <p:blipFill rotWithShape="1">
          <a:blip r:embed="rId3"/>
          <a:srcRect l="18377" t="3201" r="55372" b="59786"/>
          <a:stretch/>
        </p:blipFill>
        <p:spPr>
          <a:xfrm>
            <a:off x="8276458" y="149056"/>
            <a:ext cx="1521700" cy="1609101"/>
          </a:xfrm>
          <a:prstGeom prst="rect">
            <a:avLst/>
          </a:prstGeom>
        </p:spPr>
      </p:pic>
      <p:sp>
        <p:nvSpPr>
          <p:cNvPr id="6" name="TextBox 5">
            <a:extLst>
              <a:ext uri="{FF2B5EF4-FFF2-40B4-BE49-F238E27FC236}">
                <a16:creationId xmlns:a16="http://schemas.microsoft.com/office/drawing/2014/main" id="{21583745-882B-C94B-9E43-4B5279BDD388}"/>
              </a:ext>
            </a:extLst>
          </p:cNvPr>
          <p:cNvSpPr txBox="1"/>
          <p:nvPr/>
        </p:nvSpPr>
        <p:spPr>
          <a:xfrm>
            <a:off x="4970993" y="606258"/>
            <a:ext cx="3145314" cy="584775"/>
          </a:xfrm>
          <a:prstGeom prst="rect">
            <a:avLst/>
          </a:prstGeom>
          <a:noFill/>
        </p:spPr>
        <p:txBody>
          <a:bodyPr wrap="square" rtlCol="0">
            <a:spAutoFit/>
          </a:bodyPr>
          <a:lstStyle/>
          <a:p>
            <a:pPr algn="r"/>
            <a:r>
              <a:rPr lang="en-US" sz="1600" b="1" dirty="0" err="1">
                <a:latin typeface="Helvetica Neue" panose="02000503000000020004" pitchFamily="2" charset="0"/>
                <a:ea typeface="Helvetica Neue" panose="02000503000000020004" pitchFamily="2" charset="0"/>
                <a:cs typeface="Helvetica Neue" panose="02000503000000020004" pitchFamily="2" charset="0"/>
              </a:rPr>
              <a:t>Ranga</a:t>
            </a:r>
            <a:r>
              <a:rPr lang="en-US" sz="1600" b="1" dirty="0">
                <a:latin typeface="Helvetica Neue" panose="02000503000000020004" pitchFamily="2" charset="0"/>
                <a:ea typeface="Helvetica Neue" panose="02000503000000020004" pitchFamily="2" charset="0"/>
                <a:cs typeface="Helvetica Neue" panose="02000503000000020004" pitchFamily="2" charset="0"/>
              </a:rPr>
              <a:t> Tirumala</a:t>
            </a:r>
          </a:p>
          <a:p>
            <a:pPr algn="r"/>
            <a:r>
              <a:rPr lang="en-US" sz="1600" dirty="0" err="1">
                <a:latin typeface="Helvetica Neue" panose="02000503000000020004" pitchFamily="2" charset="0"/>
                <a:ea typeface="Helvetica Neue" panose="02000503000000020004" pitchFamily="2" charset="0"/>
                <a:cs typeface="Helvetica Neue" panose="02000503000000020004" pitchFamily="2" charset="0"/>
              </a:rPr>
              <a:t>github.com</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rangat</a:t>
            </a:r>
            <a:r>
              <a:rPr lang="en-US" sz="1600" dirty="0">
                <a:latin typeface="Helvetica Neue" panose="02000503000000020004" pitchFamily="2" charset="0"/>
                <a:ea typeface="Helvetica Neue" panose="02000503000000020004" pitchFamily="2" charset="0"/>
                <a:cs typeface="Helvetica Neue" panose="02000503000000020004" pitchFamily="2" charset="0"/>
              </a:rPr>
              <a:t>/</a:t>
            </a:r>
            <a:r>
              <a:rPr lang="en-US" sz="1600" dirty="0" err="1">
                <a:latin typeface="Helvetica Neue" panose="02000503000000020004" pitchFamily="2" charset="0"/>
                <a:ea typeface="Helvetica Neue" panose="02000503000000020004" pitchFamily="2" charset="0"/>
                <a:cs typeface="Helvetica Neue" panose="02000503000000020004" pitchFamily="2" charset="0"/>
              </a:rPr>
              <a:t>whAnalysis</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39354396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45A57-11F6-504E-811C-0C76D83B408B}"/>
              </a:ext>
            </a:extLst>
          </p:cNvPr>
          <p:cNvSpPr>
            <a:spLocks noGrp="1"/>
          </p:cNvSpPr>
          <p:nvPr>
            <p:ph type="title"/>
          </p:nvPr>
        </p:nvSpPr>
        <p:spPr/>
        <p:txBody>
          <a:bodyPr/>
          <a:lstStyle/>
          <a:p>
            <a:r>
              <a:rPr lang="en-US" dirty="0"/>
              <a:t>British National Corpus (BNC)</a:t>
            </a:r>
          </a:p>
        </p:txBody>
      </p:sp>
      <p:sp>
        <p:nvSpPr>
          <p:cNvPr id="3" name="Content Placeholder 2">
            <a:extLst>
              <a:ext uri="{FF2B5EF4-FFF2-40B4-BE49-F238E27FC236}">
                <a16:creationId xmlns:a16="http://schemas.microsoft.com/office/drawing/2014/main" id="{B3EC0D86-4E2F-2D4B-886B-60B9BC14DB1F}"/>
              </a:ext>
            </a:extLst>
          </p:cNvPr>
          <p:cNvSpPr>
            <a:spLocks noGrp="1"/>
          </p:cNvSpPr>
          <p:nvPr>
            <p:ph idx="1"/>
          </p:nvPr>
        </p:nvSpPr>
        <p:spPr/>
        <p:txBody>
          <a:bodyPr>
            <a:normAutofit/>
          </a:bodyPr>
          <a:lstStyle/>
          <a:p>
            <a:pPr marL="0" indent="0">
              <a:buNone/>
            </a:pPr>
            <a:r>
              <a:rPr lang="en-US" dirty="0"/>
              <a:t> over 6 million sentences</a:t>
            </a:r>
          </a:p>
          <a:p>
            <a:pPr lvl="1"/>
            <a:r>
              <a:rPr lang="en-US" dirty="0"/>
              <a:t>90% Written (over 6 million sentences)</a:t>
            </a:r>
          </a:p>
          <a:p>
            <a:pPr lvl="2"/>
            <a:r>
              <a:rPr lang="en-US" dirty="0"/>
              <a:t>Extracts from newspapers, journals, periodicals all ages</a:t>
            </a:r>
          </a:p>
          <a:p>
            <a:pPr lvl="2"/>
            <a:r>
              <a:rPr lang="en-US" dirty="0"/>
              <a:t>Academic books and popular fiction</a:t>
            </a:r>
          </a:p>
          <a:p>
            <a:pPr lvl="2"/>
            <a:r>
              <a:rPr lang="en-US" dirty="0"/>
              <a:t>Letters and memoranda</a:t>
            </a:r>
          </a:p>
          <a:p>
            <a:pPr lvl="2"/>
            <a:r>
              <a:rPr lang="en-US" dirty="0"/>
              <a:t>School and university essays</a:t>
            </a:r>
          </a:p>
          <a:p>
            <a:pPr lvl="1"/>
            <a:r>
              <a:rPr lang="en-US" dirty="0"/>
              <a:t>10% Spoken, 49,292 sentences</a:t>
            </a:r>
          </a:p>
          <a:p>
            <a:pPr lvl="2"/>
            <a:r>
              <a:rPr lang="en-US" dirty="0"/>
              <a:t>Orthographic transcriptions of informal conversations (demographically balanced)</a:t>
            </a:r>
          </a:p>
          <a:p>
            <a:pPr lvl="2"/>
            <a:r>
              <a:rPr lang="en-US" dirty="0"/>
              <a:t>Other contexts too, like business or government meetings, radio shows</a:t>
            </a:r>
          </a:p>
        </p:txBody>
      </p:sp>
      <p:sp>
        <p:nvSpPr>
          <p:cNvPr id="4" name="Slide Number Placeholder 3">
            <a:extLst>
              <a:ext uri="{FF2B5EF4-FFF2-40B4-BE49-F238E27FC236}">
                <a16:creationId xmlns:a16="http://schemas.microsoft.com/office/drawing/2014/main" id="{211378F6-AA27-2042-9204-1BDD31BB94D7}"/>
              </a:ext>
            </a:extLst>
          </p:cNvPr>
          <p:cNvSpPr>
            <a:spLocks noGrp="1"/>
          </p:cNvSpPr>
          <p:nvPr>
            <p:ph type="sldNum" sz="quarter" idx="12"/>
          </p:nvPr>
        </p:nvSpPr>
        <p:spPr/>
        <p:txBody>
          <a:bodyPr/>
          <a:lstStyle/>
          <a:p>
            <a:fld id="{FEB9F926-EAA6-3E43-AD95-B802FED0C1D7}" type="slidenum">
              <a:rPr lang="en-US" smtClean="0"/>
              <a:t>76</a:t>
            </a:fld>
            <a:endParaRPr lang="en-US"/>
          </a:p>
        </p:txBody>
      </p:sp>
    </p:spTree>
    <p:extLst>
      <p:ext uri="{BB962C8B-B14F-4D97-AF65-F5344CB8AC3E}">
        <p14:creationId xmlns:p14="http://schemas.microsoft.com/office/powerpoint/2010/main" val="17787121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35822-6A0D-E148-BB3B-510C49773168}"/>
              </a:ext>
            </a:extLst>
          </p:cNvPr>
          <p:cNvSpPr>
            <a:spLocks noGrp="1"/>
          </p:cNvSpPr>
          <p:nvPr>
            <p:ph type="title"/>
          </p:nvPr>
        </p:nvSpPr>
        <p:spPr>
          <a:xfrm>
            <a:off x="707230" y="365127"/>
            <a:ext cx="9022557" cy="1325563"/>
          </a:xfrm>
        </p:spPr>
        <p:txBody>
          <a:bodyPr/>
          <a:lstStyle/>
          <a:p>
            <a:r>
              <a:rPr lang="en-US" dirty="0" err="1"/>
              <a:t>questType</a:t>
            </a:r>
            <a:r>
              <a:rPr lang="en-US" dirty="0"/>
              <a:t> Heuristics (Exclusionary)</a:t>
            </a:r>
          </a:p>
        </p:txBody>
      </p:sp>
      <p:sp>
        <p:nvSpPr>
          <p:cNvPr id="3" name="Content Placeholder 2">
            <a:extLst>
              <a:ext uri="{FF2B5EF4-FFF2-40B4-BE49-F238E27FC236}">
                <a16:creationId xmlns:a16="http://schemas.microsoft.com/office/drawing/2014/main" id="{D464AAD0-EBF9-C24E-836B-FEFC6DBEB0FF}"/>
              </a:ext>
            </a:extLst>
          </p:cNvPr>
          <p:cNvSpPr>
            <a:spLocks noGrp="1"/>
          </p:cNvSpPr>
          <p:nvPr>
            <p:ph idx="1"/>
          </p:nvPr>
        </p:nvSpPr>
        <p:spPr/>
        <p:txBody>
          <a:bodyPr>
            <a:normAutofit fontScale="92500" lnSpcReduction="20000"/>
          </a:bodyPr>
          <a:lstStyle/>
          <a:p>
            <a:pPr marL="0" indent="0">
              <a:buNone/>
              <a:tabLst>
                <a:tab pos="450850" algn="l"/>
                <a:tab pos="5473700" algn="l"/>
              </a:tabLst>
            </a:pPr>
            <a:r>
              <a:rPr lang="en-US" dirty="0"/>
              <a:t>For a given sequence of words or POS tags:</a:t>
            </a:r>
          </a:p>
          <a:p>
            <a:pPr marL="0" indent="0">
              <a:buNone/>
              <a:tabLst>
                <a:tab pos="450850" algn="l"/>
                <a:tab pos="5932488" algn="l"/>
              </a:tabLst>
            </a:pPr>
            <a:endParaRPr lang="en-US" dirty="0"/>
          </a:p>
          <a:p>
            <a:pPr marL="0" indent="0">
              <a:buNone/>
              <a:tabLst>
                <a:tab pos="450850" algn="l"/>
                <a:tab pos="5932488" algn="l"/>
              </a:tabLst>
            </a:pPr>
            <a:r>
              <a:rPr lang="en-US" dirty="0"/>
              <a:t>4.	If VB_{RC}_WH	Relative Clause</a:t>
            </a:r>
          </a:p>
          <a:p>
            <a:pPr marL="0" indent="0">
              <a:buNone/>
              <a:tabLst>
                <a:tab pos="450850" algn="l"/>
                <a:tab pos="5932488" algn="l"/>
              </a:tabLst>
            </a:pPr>
            <a:r>
              <a:rPr lang="en-US" dirty="0"/>
              <a:t>5. 	If {RC}_WH	Relative Clause</a:t>
            </a:r>
          </a:p>
          <a:p>
            <a:pPr marL="0" indent="0">
              <a:buNone/>
              <a:tabLst>
                <a:tab pos="450850" algn="l"/>
                <a:tab pos="5932488" algn="l"/>
              </a:tabLst>
            </a:pPr>
            <a:endParaRPr lang="en-US" dirty="0"/>
          </a:p>
          <a:p>
            <a:pPr marL="0" indent="0">
              <a:buNone/>
              <a:tabLst>
                <a:tab pos="450850" algn="l"/>
                <a:tab pos="5932488" algn="l"/>
              </a:tabLst>
            </a:pPr>
            <a:endParaRPr lang="en-US" dirty="0"/>
          </a:p>
          <a:p>
            <a:pPr marL="0" indent="0">
              <a:buNone/>
              <a:tabLst>
                <a:tab pos="450850" algn="l"/>
                <a:tab pos="5932488" algn="l"/>
              </a:tabLst>
            </a:pPr>
            <a:r>
              <a:rPr lang="en-US" dirty="0"/>
              <a:t>1. If ¬</a:t>
            </a:r>
            <a:r>
              <a:rPr lang="en-US" sz="3000" dirty="0"/>
              <a:t>∃.</a:t>
            </a:r>
            <a:r>
              <a:rPr lang="en-US" dirty="0"/>
              <a:t>VB in sentence	Fragment</a:t>
            </a:r>
          </a:p>
          <a:p>
            <a:pPr marL="0" indent="0">
              <a:buNone/>
              <a:tabLst>
                <a:tab pos="450850" algn="l"/>
                <a:tab pos="5932488" algn="l"/>
              </a:tabLst>
            </a:pPr>
            <a:r>
              <a:rPr lang="en-US" dirty="0"/>
              <a:t>9. Else 	Ambiguous</a:t>
            </a:r>
          </a:p>
          <a:p>
            <a:pPr marL="0" indent="0">
              <a:buNone/>
              <a:tabLst>
                <a:tab pos="450850" algn="l"/>
                <a:tab pos="5473700" algn="l"/>
              </a:tabLst>
            </a:pPr>
            <a:endParaRPr lang="en-US" dirty="0"/>
          </a:p>
          <a:p>
            <a:pPr marL="0" indent="0">
              <a:buNone/>
              <a:tabLst>
                <a:tab pos="450850" algn="l"/>
                <a:tab pos="5473700" algn="l"/>
              </a:tabLst>
            </a:pPr>
            <a:r>
              <a:rPr lang="en-US" dirty="0"/>
              <a:t>Code available on </a:t>
            </a:r>
            <a:r>
              <a:rPr lang="en-US" dirty="0" err="1"/>
              <a:t>github.com</a:t>
            </a:r>
            <a:r>
              <a:rPr lang="en-US" dirty="0"/>
              <a:t>/</a:t>
            </a:r>
            <a:r>
              <a:rPr lang="en-US" dirty="0" err="1"/>
              <a:t>rangat</a:t>
            </a:r>
            <a:r>
              <a:rPr lang="en-US" dirty="0"/>
              <a:t>/</a:t>
            </a:r>
            <a:r>
              <a:rPr lang="en-US" dirty="0" err="1"/>
              <a:t>whAnalysis</a:t>
            </a:r>
            <a:endParaRPr lang="en-US" dirty="0"/>
          </a:p>
        </p:txBody>
      </p:sp>
      <p:sp>
        <p:nvSpPr>
          <p:cNvPr id="4" name="Slide Number Placeholder 3">
            <a:extLst>
              <a:ext uri="{FF2B5EF4-FFF2-40B4-BE49-F238E27FC236}">
                <a16:creationId xmlns:a16="http://schemas.microsoft.com/office/drawing/2014/main" id="{F16DB79D-5CF2-0B4C-BCB7-534BE34BFB61}"/>
              </a:ext>
            </a:extLst>
          </p:cNvPr>
          <p:cNvSpPr>
            <a:spLocks noGrp="1"/>
          </p:cNvSpPr>
          <p:nvPr>
            <p:ph type="sldNum" sz="quarter" idx="12"/>
          </p:nvPr>
        </p:nvSpPr>
        <p:spPr/>
        <p:txBody>
          <a:bodyPr/>
          <a:lstStyle/>
          <a:p>
            <a:fld id="{FEB9F926-EAA6-3E43-AD95-B802FED0C1D7}" type="slidenum">
              <a:rPr lang="en-US" smtClean="0"/>
              <a:t>77</a:t>
            </a:fld>
            <a:endParaRPr lang="en-US"/>
          </a:p>
        </p:txBody>
      </p:sp>
      <p:sp>
        <p:nvSpPr>
          <p:cNvPr id="6" name="TextBox 5">
            <a:extLst>
              <a:ext uri="{FF2B5EF4-FFF2-40B4-BE49-F238E27FC236}">
                <a16:creationId xmlns:a16="http://schemas.microsoft.com/office/drawing/2014/main" id="{F2B17C63-CDE0-3B4B-8B11-8457CC657D79}"/>
              </a:ext>
            </a:extLst>
          </p:cNvPr>
          <p:cNvSpPr txBox="1"/>
          <p:nvPr/>
        </p:nvSpPr>
        <p:spPr>
          <a:xfrm>
            <a:off x="4168832" y="2567159"/>
            <a:ext cx="1949336" cy="1200329"/>
          </a:xfrm>
          <a:prstGeom prst="rect">
            <a:avLst/>
          </a:prstGeom>
          <a:noFill/>
          <a:ln>
            <a:solidFill>
              <a:schemeClr val="tx1"/>
            </a:solidFill>
          </a:ln>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{RC} </a:t>
            </a:r>
            <a:r>
              <a:rPr lang="en-US" dirty="0">
                <a:latin typeface="Helvetica Neue" panose="02000503000000020004" pitchFamily="2" charset="0"/>
                <a:ea typeface="Helvetica Neue" panose="02000503000000020004" pitchFamily="2" charset="0"/>
                <a:cs typeface="Helvetica Neue" panose="02000503000000020004" pitchFamily="2" charset="0"/>
              </a:rPr>
              <a:t>= Part-of-Speech tags for all phrases that can be RC heads</a:t>
            </a:r>
          </a:p>
        </p:txBody>
      </p:sp>
    </p:spTree>
    <p:extLst>
      <p:ext uri="{BB962C8B-B14F-4D97-AF65-F5344CB8AC3E}">
        <p14:creationId xmlns:p14="http://schemas.microsoft.com/office/powerpoint/2010/main" val="1355429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D5A2D-37E2-E847-9AAE-A148FAB441F0}"/>
              </a:ext>
            </a:extLst>
          </p:cNvPr>
          <p:cNvSpPr>
            <a:spLocks noGrp="1"/>
          </p:cNvSpPr>
          <p:nvPr>
            <p:ph type="title"/>
          </p:nvPr>
        </p:nvSpPr>
        <p:spPr/>
        <p:txBody>
          <a:bodyPr/>
          <a:lstStyle/>
          <a:p>
            <a:r>
              <a:rPr lang="en-US" dirty="0" err="1"/>
              <a:t>questType</a:t>
            </a:r>
            <a:r>
              <a:rPr lang="en-US" dirty="0"/>
              <a:t> Heuristics (Inclusionary)</a:t>
            </a:r>
          </a:p>
        </p:txBody>
      </p:sp>
      <p:sp>
        <p:nvSpPr>
          <p:cNvPr id="3" name="Content Placeholder 2">
            <a:extLst>
              <a:ext uri="{FF2B5EF4-FFF2-40B4-BE49-F238E27FC236}">
                <a16:creationId xmlns:a16="http://schemas.microsoft.com/office/drawing/2014/main" id="{EA0F9A44-F418-D74B-8794-29E0D194FD5B}"/>
              </a:ext>
            </a:extLst>
          </p:cNvPr>
          <p:cNvSpPr>
            <a:spLocks noGrp="1"/>
          </p:cNvSpPr>
          <p:nvPr>
            <p:ph idx="1"/>
          </p:nvPr>
        </p:nvSpPr>
        <p:spPr/>
        <p:txBody>
          <a:bodyPr>
            <a:normAutofit/>
          </a:bodyPr>
          <a:lstStyle/>
          <a:p>
            <a:pPr marL="0" indent="0">
              <a:buNone/>
              <a:tabLst>
                <a:tab pos="450850" algn="l"/>
                <a:tab pos="5876925" algn="l"/>
              </a:tabLst>
            </a:pPr>
            <a:r>
              <a:rPr lang="en-US" dirty="0"/>
              <a:t>2. 	If {RC}_VB_ ¬{RC}_WH	Embedded</a:t>
            </a:r>
          </a:p>
          <a:p>
            <a:pPr marL="0" indent="0">
              <a:buNone/>
              <a:tabLst>
                <a:tab pos="450850" algn="l"/>
                <a:tab pos="5876925" algn="l"/>
              </a:tabLst>
            </a:pPr>
            <a:r>
              <a:rPr lang="en-US" dirty="0"/>
              <a:t>3.	If VB_WH and ¬S-Aux-Inv.	Embedded</a:t>
            </a:r>
          </a:p>
          <a:p>
            <a:pPr marL="0" indent="0">
              <a:buNone/>
              <a:tabLst>
                <a:tab pos="450850" algn="l"/>
                <a:tab pos="5876925" algn="l"/>
              </a:tabLst>
            </a:pPr>
            <a:r>
              <a:rPr lang="en-US" dirty="0"/>
              <a:t>8. If VB_WH	Embedded</a:t>
            </a:r>
          </a:p>
          <a:p>
            <a:pPr marL="0" indent="0">
              <a:buNone/>
              <a:tabLst>
                <a:tab pos="450850" algn="l"/>
                <a:tab pos="6392863" algn="l"/>
              </a:tabLst>
            </a:pPr>
            <a:r>
              <a:rPr lang="en-US" dirty="0"/>
              <a:t>	</a:t>
            </a:r>
          </a:p>
          <a:p>
            <a:pPr marL="0" indent="0">
              <a:buNone/>
            </a:pPr>
            <a:endParaRPr lang="en-US" dirty="0"/>
          </a:p>
          <a:p>
            <a:pPr marL="0" indent="0">
              <a:buNone/>
              <a:tabLst>
                <a:tab pos="450850" algn="l"/>
                <a:tab pos="5876925" algn="l"/>
              </a:tabLst>
            </a:pPr>
            <a:r>
              <a:rPr lang="en-US" dirty="0"/>
              <a:t>6. 	If WH_{AUX}_{RC}_VB 	Root	</a:t>
            </a:r>
          </a:p>
          <a:p>
            <a:pPr marL="0" lvl="1" indent="0">
              <a:buNone/>
              <a:tabLst>
                <a:tab pos="450850" algn="l"/>
                <a:tab pos="5876925" algn="l"/>
              </a:tabLst>
            </a:pPr>
            <a:r>
              <a:rPr lang="en-US" dirty="0">
                <a:solidFill>
                  <a:schemeClr val="bg1">
                    <a:lumMod val="50000"/>
                  </a:schemeClr>
                </a:solidFill>
              </a:rPr>
              <a:t>	Except: if WH_{RC}_{AUX}</a:t>
            </a:r>
          </a:p>
          <a:p>
            <a:pPr marL="0" lvl="1" indent="0">
              <a:buNone/>
              <a:tabLst>
                <a:tab pos="450850" algn="l"/>
                <a:tab pos="5876925" algn="l"/>
              </a:tabLst>
            </a:pPr>
            <a:r>
              <a:rPr lang="en-US" dirty="0">
                <a:solidFill>
                  <a:schemeClr val="bg1">
                    <a:lumMod val="50000"/>
                  </a:schemeClr>
                </a:solidFill>
              </a:rPr>
              <a:t>	Except: if {AUX}_VB_{RC}</a:t>
            </a:r>
          </a:p>
          <a:p>
            <a:pPr marL="0" indent="0">
              <a:buNone/>
              <a:tabLst>
                <a:tab pos="450850" algn="l"/>
                <a:tab pos="5876925" algn="l"/>
              </a:tabLst>
            </a:pPr>
            <a:r>
              <a:rPr lang="en-US" dirty="0"/>
              <a:t>7. If ‘?’ at end of sentence	Root</a:t>
            </a:r>
          </a:p>
        </p:txBody>
      </p:sp>
      <p:sp>
        <p:nvSpPr>
          <p:cNvPr id="4" name="Slide Number Placeholder 3">
            <a:extLst>
              <a:ext uri="{FF2B5EF4-FFF2-40B4-BE49-F238E27FC236}">
                <a16:creationId xmlns:a16="http://schemas.microsoft.com/office/drawing/2014/main" id="{B2936517-2316-BD4E-8369-AA3E729E0AEC}"/>
              </a:ext>
            </a:extLst>
          </p:cNvPr>
          <p:cNvSpPr>
            <a:spLocks noGrp="1"/>
          </p:cNvSpPr>
          <p:nvPr>
            <p:ph type="sldNum" sz="quarter" idx="12"/>
          </p:nvPr>
        </p:nvSpPr>
        <p:spPr/>
        <p:txBody>
          <a:bodyPr/>
          <a:lstStyle/>
          <a:p>
            <a:fld id="{FEB9F926-EAA6-3E43-AD95-B802FED0C1D7}" type="slidenum">
              <a:rPr lang="en-US" smtClean="0"/>
              <a:t>78</a:t>
            </a:fld>
            <a:endParaRPr lang="en-US"/>
          </a:p>
        </p:txBody>
      </p:sp>
      <p:sp>
        <p:nvSpPr>
          <p:cNvPr id="5" name="TextBox 4">
            <a:extLst>
              <a:ext uri="{FF2B5EF4-FFF2-40B4-BE49-F238E27FC236}">
                <a16:creationId xmlns:a16="http://schemas.microsoft.com/office/drawing/2014/main" id="{77334431-4CC3-5444-84D5-7CF54F093A54}"/>
              </a:ext>
            </a:extLst>
          </p:cNvPr>
          <p:cNvSpPr txBox="1"/>
          <p:nvPr/>
        </p:nvSpPr>
        <p:spPr>
          <a:xfrm>
            <a:off x="8134185" y="4283284"/>
            <a:ext cx="1445584" cy="646331"/>
          </a:xfrm>
          <a:prstGeom prst="rect">
            <a:avLst/>
          </a:prstGeom>
          <a:noFill/>
          <a:ln>
            <a:solidFill>
              <a:schemeClr val="tx1"/>
            </a:solidFill>
          </a:ln>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Subj-Aux Inversion</a:t>
            </a:r>
          </a:p>
        </p:txBody>
      </p:sp>
    </p:spTree>
    <p:extLst>
      <p:ext uri="{BB962C8B-B14F-4D97-AF65-F5344CB8AC3E}">
        <p14:creationId xmlns:p14="http://schemas.microsoft.com/office/powerpoint/2010/main" val="3370078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F55A9-CE8C-5E48-B17C-70F783DD8595}"/>
              </a:ext>
            </a:extLst>
          </p:cNvPr>
          <p:cNvSpPr>
            <a:spLocks noGrp="1"/>
          </p:cNvSpPr>
          <p:nvPr>
            <p:ph type="title"/>
          </p:nvPr>
        </p:nvSpPr>
        <p:spPr/>
        <p:txBody>
          <a:bodyPr/>
          <a:lstStyle/>
          <a:p>
            <a:r>
              <a:rPr lang="en-US" dirty="0"/>
              <a:t>Composition of Corpus: </a:t>
            </a:r>
            <a:r>
              <a:rPr lang="en-US" dirty="0" err="1"/>
              <a:t>questType</a:t>
            </a:r>
            <a:endParaRPr lang="en-US" dirty="0"/>
          </a:p>
        </p:txBody>
      </p:sp>
      <p:pic>
        <p:nvPicPr>
          <p:cNvPr id="6" name="Content Placeholder 5">
            <a:extLst>
              <a:ext uri="{FF2B5EF4-FFF2-40B4-BE49-F238E27FC236}">
                <a16:creationId xmlns:a16="http://schemas.microsoft.com/office/drawing/2014/main" id="{DCE3A891-7405-B64F-9D22-24CECB1C9F16}"/>
              </a:ext>
            </a:extLst>
          </p:cNvPr>
          <p:cNvPicPr>
            <a:picLocks noGrp="1" noChangeAspect="1"/>
          </p:cNvPicPr>
          <p:nvPr>
            <p:ph idx="1"/>
          </p:nvPr>
        </p:nvPicPr>
        <p:blipFill>
          <a:blip r:embed="rId2"/>
          <a:stretch>
            <a:fillRect/>
          </a:stretch>
        </p:blipFill>
        <p:spPr>
          <a:xfrm>
            <a:off x="2642677" y="1825625"/>
            <a:ext cx="5001647" cy="4351338"/>
          </a:xfrm>
        </p:spPr>
      </p:pic>
      <p:sp>
        <p:nvSpPr>
          <p:cNvPr id="4" name="Slide Number Placeholder 3">
            <a:extLst>
              <a:ext uri="{FF2B5EF4-FFF2-40B4-BE49-F238E27FC236}">
                <a16:creationId xmlns:a16="http://schemas.microsoft.com/office/drawing/2014/main" id="{A8CC7F8A-9C1C-F047-B077-3B8A69C4D8AE}"/>
              </a:ext>
            </a:extLst>
          </p:cNvPr>
          <p:cNvSpPr>
            <a:spLocks noGrp="1"/>
          </p:cNvSpPr>
          <p:nvPr>
            <p:ph type="sldNum" sz="quarter" idx="12"/>
          </p:nvPr>
        </p:nvSpPr>
        <p:spPr/>
        <p:txBody>
          <a:bodyPr/>
          <a:lstStyle/>
          <a:p>
            <a:fld id="{C37A6A5D-4452-2B46-A9F4-EDAA047C7BD2}" type="slidenum">
              <a:rPr lang="en-US" smtClean="0"/>
              <a:t>79</a:t>
            </a:fld>
            <a:endParaRPr lang="en-US"/>
          </a:p>
        </p:txBody>
      </p:sp>
    </p:spTree>
    <p:extLst>
      <p:ext uri="{BB962C8B-B14F-4D97-AF65-F5344CB8AC3E}">
        <p14:creationId xmlns:p14="http://schemas.microsoft.com/office/powerpoint/2010/main" val="4025412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A1E97-5D53-504D-A261-D466854E96FD}"/>
              </a:ext>
            </a:extLst>
          </p:cNvPr>
          <p:cNvSpPr>
            <a:spLocks noGrp="1"/>
          </p:cNvSpPr>
          <p:nvPr>
            <p:ph type="title"/>
          </p:nvPr>
        </p:nvSpPr>
        <p:spPr/>
        <p:txBody>
          <a:bodyPr/>
          <a:lstStyle/>
          <a:p>
            <a:r>
              <a:rPr lang="en-US" dirty="0"/>
              <a:t>What is the </a:t>
            </a:r>
            <a:r>
              <a:rPr lang="en-US" i="1" dirty="0"/>
              <a:t>wh</a:t>
            </a:r>
            <a:r>
              <a:rPr lang="en-US" dirty="0"/>
              <a:t>-word contributing?</a:t>
            </a:r>
          </a:p>
        </p:txBody>
      </p:sp>
      <p:sp>
        <p:nvSpPr>
          <p:cNvPr id="3" name="Content Placeholder 2">
            <a:extLst>
              <a:ext uri="{FF2B5EF4-FFF2-40B4-BE49-F238E27FC236}">
                <a16:creationId xmlns:a16="http://schemas.microsoft.com/office/drawing/2014/main" id="{84D41E25-A5C9-E145-B6D7-30E1326E9CA7}"/>
              </a:ext>
            </a:extLst>
          </p:cNvPr>
          <p:cNvSpPr>
            <a:spLocks noGrp="1"/>
          </p:cNvSpPr>
          <p:nvPr>
            <p:ph idx="1"/>
          </p:nvPr>
        </p:nvSpPr>
        <p:spPr>
          <a:xfrm>
            <a:off x="904461" y="1982178"/>
            <a:ext cx="8675308" cy="4374174"/>
          </a:xfrm>
        </p:spPr>
        <p:txBody>
          <a:bodyPr>
            <a:normAutofit/>
          </a:bodyPr>
          <a:lstStyle/>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No real distinction in the lexical semantics</a:t>
            </a:r>
            <a:endParaRPr lang="en-US" i="1" dirty="0">
              <a:latin typeface="Helvetica Neue" panose="02000503000000020004" pitchFamily="2" charset="0"/>
              <a:ea typeface="Helvetica Neue" panose="02000503000000020004" pitchFamily="2" charset="0"/>
              <a:cs typeface="Helvetica Neue" panose="02000503000000020004" pitchFamily="2" charset="0"/>
            </a:endParaRP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Except referential domains</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Plural-marked </a:t>
            </a:r>
            <a:r>
              <a:rPr lang="en-US" i="1" dirty="0">
                <a:latin typeface="Helvetica Neue" panose="02000503000000020004" pitchFamily="2" charset="0"/>
                <a:ea typeface="Helvetica Neue" panose="02000503000000020004" pitchFamily="2" charset="0"/>
                <a:cs typeface="Helvetica Neue" panose="02000503000000020004" pitchFamily="2" charset="0"/>
              </a:rPr>
              <a:t>which Ns </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Comorovski</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1996)</a:t>
            </a:r>
            <a:r>
              <a:rPr lang="en-US" dirty="0">
                <a:latin typeface="Helvetica Neue" panose="02000503000000020004" pitchFamily="2" charset="0"/>
                <a:ea typeface="Helvetica Neue" panose="02000503000000020004" pitchFamily="2" charset="0"/>
                <a:cs typeface="Helvetica Neue" panose="02000503000000020004" pitchFamily="2" charset="0"/>
              </a:rPr>
              <a:t>? Easy to override with context</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(cf. </a:t>
            </a:r>
            <a:r>
              <a:rPr lang="en-US" sz="1800" dirty="0" err="1">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Dayal</a:t>
            </a:r>
            <a: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 2016)</a:t>
            </a:r>
            <a:br>
              <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br>
            <a:endParaRPr lang="en-US" sz="18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endParaRPr>
          </a:p>
          <a:p>
            <a:pPr marL="0" indent="0">
              <a:buNone/>
            </a:pPr>
            <a:r>
              <a:rPr lang="en-US" dirty="0">
                <a:latin typeface="Helvetica Neue" panose="02000503000000020004" pitchFamily="2" charset="0"/>
                <a:ea typeface="Helvetica Neue" panose="02000503000000020004" pitchFamily="2" charset="0"/>
                <a:cs typeface="Helvetica Neue" panose="02000503000000020004" pitchFamily="2" charset="0"/>
              </a:rPr>
              <a:t>(Pragmatic) effects of resolving </a:t>
            </a:r>
            <a:r>
              <a:rPr lang="en-US" i="1" dirty="0" err="1">
                <a:latin typeface="Helvetica Neue" panose="02000503000000020004" pitchFamily="2" charset="0"/>
                <a:ea typeface="Helvetica Neue" panose="02000503000000020004" pitchFamily="2" charset="0"/>
                <a:cs typeface="Helvetica Neue" panose="02000503000000020004" pitchFamily="2" charset="0"/>
              </a:rPr>
              <a:t>wh</a:t>
            </a:r>
            <a:r>
              <a:rPr lang="en-US" i="1" dirty="0">
                <a:latin typeface="Helvetica Neue" panose="02000503000000020004" pitchFamily="2" charset="0"/>
                <a:ea typeface="Helvetica Neue" panose="02000503000000020004" pitchFamily="2" charset="0"/>
                <a:cs typeface="Helvetica Neue" panose="02000503000000020004" pitchFamily="2" charset="0"/>
              </a:rPr>
              <a:t>-</a:t>
            </a:r>
            <a:r>
              <a:rPr lang="en-US" dirty="0">
                <a:latin typeface="Helvetica Neue" panose="02000503000000020004" pitchFamily="2" charset="0"/>
                <a:ea typeface="Helvetica Neue" panose="02000503000000020004" pitchFamily="2" charset="0"/>
                <a:cs typeface="Helvetica Neue" panose="02000503000000020004" pitchFamily="2" charset="0"/>
              </a:rPr>
              <a:t>domain:</a:t>
            </a:r>
          </a:p>
          <a:p>
            <a:pPr lvl="1"/>
            <a:r>
              <a:rPr lang="en-US" dirty="0">
                <a:latin typeface="Helvetica Neue" panose="02000503000000020004" pitchFamily="2" charset="0"/>
                <a:ea typeface="Helvetica Neue" panose="02000503000000020004" pitchFamily="2" charset="0"/>
                <a:cs typeface="Helvetica Neue" panose="02000503000000020004" pitchFamily="2" charset="0"/>
              </a:rPr>
              <a:t>Granularity effects</a:t>
            </a:r>
            <a:br>
              <a:rPr lang="en-US" i="1"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(Ginzburg 1995)</a:t>
            </a:r>
          </a:p>
          <a:p>
            <a:pPr lvl="1"/>
            <a:r>
              <a:rPr lang="en-US" i="1" dirty="0">
                <a:latin typeface="Helvetica Neue" panose="02000503000000020004" pitchFamily="2" charset="0"/>
                <a:ea typeface="Helvetica Neue" panose="02000503000000020004" pitchFamily="2" charset="0"/>
                <a:cs typeface="Helvetica Neue" panose="02000503000000020004" pitchFamily="2" charset="0"/>
              </a:rPr>
              <a:t>De re/de </a:t>
            </a:r>
            <a:r>
              <a:rPr lang="en-US" i="1" dirty="0" err="1">
                <a:latin typeface="Helvetica Neue" panose="02000503000000020004" pitchFamily="2" charset="0"/>
                <a:ea typeface="Helvetica Neue" panose="02000503000000020004" pitchFamily="2" charset="0"/>
                <a:cs typeface="Helvetica Neue" panose="02000503000000020004" pitchFamily="2" charset="0"/>
              </a:rPr>
              <a:t>dicto</a:t>
            </a:r>
            <a:r>
              <a:rPr lang="en-US" dirty="0">
                <a:latin typeface="Helvetica Neue" panose="02000503000000020004" pitchFamily="2" charset="0"/>
                <a:ea typeface="Helvetica Neue" panose="02000503000000020004" pitchFamily="2" charset="0"/>
                <a:cs typeface="Helvetica Neue" panose="02000503000000020004" pitchFamily="2" charset="0"/>
              </a:rPr>
              <a:t> effects</a:t>
            </a:r>
            <a:br>
              <a:rPr lang="en-US" dirty="0">
                <a:latin typeface="Helvetica Neue" panose="02000503000000020004" pitchFamily="2" charset="0"/>
                <a:ea typeface="Helvetica Neue" panose="02000503000000020004" pitchFamily="2" charset="0"/>
                <a:cs typeface="Helvetica Neue" panose="02000503000000020004" pitchFamily="2" charset="0"/>
              </a:rPr>
            </a:br>
            <a:r>
              <a:rPr lang="en-US" sz="1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a:t>
            </a:r>
            <a:r>
              <a:rPr lang="en-US" sz="18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Boër</a:t>
            </a:r>
            <a:r>
              <a:rPr lang="en-US" sz="1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 &amp; Lycan 1975, 1985; </a:t>
            </a:r>
            <a:r>
              <a:rPr lang="en-US" sz="18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Groenendijk</a:t>
            </a:r>
            <a:r>
              <a:rPr lang="en-US" sz="1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 &amp; </a:t>
            </a:r>
            <a:r>
              <a:rPr lang="en-US" sz="1800" dirty="0" err="1">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Stokhof</a:t>
            </a:r>
            <a:r>
              <a:rPr lang="en-US" sz="1800" dirty="0">
                <a:solidFill>
                  <a:schemeClr val="bg1">
                    <a:lumMod val="65000"/>
                  </a:schemeClr>
                </a:solidFill>
                <a:latin typeface="Helvetica Neue" panose="02000503000000020004" pitchFamily="2" charset="0"/>
                <a:ea typeface="Helvetica Neue" panose="02000503000000020004" pitchFamily="2" charset="0"/>
                <a:cs typeface="Helvetica Neue" panose="02000503000000020004" pitchFamily="2" charset="0"/>
              </a:rPr>
              <a:t> 1982/1984)</a:t>
            </a:r>
          </a:p>
          <a:p>
            <a:pPr lvl="1"/>
            <a:r>
              <a:rPr lang="en-US" dirty="0" err="1">
                <a:latin typeface="Helvetica Neue" panose="02000503000000020004" pitchFamily="2" charset="0"/>
                <a:ea typeface="Helvetica Neue" panose="02000503000000020004" pitchFamily="2" charset="0"/>
                <a:cs typeface="Helvetica Neue" panose="02000503000000020004" pitchFamily="2" charset="0"/>
              </a:rPr>
              <a:t>Aloni</a:t>
            </a:r>
            <a:r>
              <a:rPr lang="en-US" dirty="0">
                <a:latin typeface="Helvetica Neue" panose="02000503000000020004" pitchFamily="2" charset="0"/>
                <a:ea typeface="Helvetica Neue" panose="02000503000000020004" pitchFamily="2" charset="0"/>
                <a:cs typeface="Helvetica Neue" panose="02000503000000020004" pitchFamily="2" charset="0"/>
              </a:rPr>
              <a:t> (2002, 2005): conceptual covers</a:t>
            </a:r>
          </a:p>
        </p:txBody>
      </p:sp>
      <p:sp>
        <p:nvSpPr>
          <p:cNvPr id="4" name="Slide Number Placeholder 3">
            <a:extLst>
              <a:ext uri="{FF2B5EF4-FFF2-40B4-BE49-F238E27FC236}">
                <a16:creationId xmlns:a16="http://schemas.microsoft.com/office/drawing/2014/main" id="{B54E98A1-5A31-6447-84BD-1A547F40F6DE}"/>
              </a:ext>
            </a:extLst>
          </p:cNvPr>
          <p:cNvSpPr>
            <a:spLocks noGrp="1"/>
          </p:cNvSpPr>
          <p:nvPr>
            <p:ph type="sldNum" sz="quarter" idx="12"/>
          </p:nvPr>
        </p:nvSpPr>
        <p:spPr/>
        <p:txBody>
          <a:bodyPr/>
          <a:lstStyle/>
          <a:p>
            <a:fld id="{C37A6A5D-4452-2B46-A9F4-EDAA047C7BD2}" type="slidenum">
              <a:rPr lang="en-US" smtClean="0"/>
              <a:t>8</a:t>
            </a:fld>
            <a:endParaRPr lang="en-US"/>
          </a:p>
        </p:txBody>
      </p:sp>
    </p:spTree>
    <p:extLst>
      <p:ext uri="{BB962C8B-B14F-4D97-AF65-F5344CB8AC3E}">
        <p14:creationId xmlns:p14="http://schemas.microsoft.com/office/powerpoint/2010/main" val="32040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F86A7-CDBC-7944-95C0-03F7B6041314}"/>
              </a:ext>
            </a:extLst>
          </p:cNvPr>
          <p:cNvSpPr>
            <a:spLocks noGrp="1"/>
          </p:cNvSpPr>
          <p:nvPr>
            <p:ph type="title"/>
          </p:nvPr>
        </p:nvSpPr>
        <p:spPr/>
        <p:txBody>
          <a:bodyPr/>
          <a:lstStyle/>
          <a:p>
            <a:r>
              <a:rPr lang="en-US" dirty="0"/>
              <a:t>Of Root and Embedded Questions</a:t>
            </a:r>
          </a:p>
        </p:txBody>
      </p:sp>
      <p:sp>
        <p:nvSpPr>
          <p:cNvPr id="4" name="Slide Number Placeholder 3">
            <a:extLst>
              <a:ext uri="{FF2B5EF4-FFF2-40B4-BE49-F238E27FC236}">
                <a16:creationId xmlns:a16="http://schemas.microsoft.com/office/drawing/2014/main" id="{16201FC5-8508-4F40-9DCD-95D4674BA18D}"/>
              </a:ext>
            </a:extLst>
          </p:cNvPr>
          <p:cNvSpPr>
            <a:spLocks noGrp="1"/>
          </p:cNvSpPr>
          <p:nvPr>
            <p:ph type="sldNum" sz="quarter" idx="12"/>
          </p:nvPr>
        </p:nvSpPr>
        <p:spPr/>
        <p:txBody>
          <a:bodyPr/>
          <a:lstStyle/>
          <a:p>
            <a:fld id="{C37A6A5D-4452-2B46-A9F4-EDAA047C7BD2}" type="slidenum">
              <a:rPr lang="en-US" smtClean="0"/>
              <a:t>80</a:t>
            </a:fld>
            <a:endParaRPr lang="en-US"/>
          </a:p>
        </p:txBody>
      </p:sp>
      <p:pic>
        <p:nvPicPr>
          <p:cNvPr id="8" name="Picture 7">
            <a:extLst>
              <a:ext uri="{FF2B5EF4-FFF2-40B4-BE49-F238E27FC236}">
                <a16:creationId xmlns:a16="http://schemas.microsoft.com/office/drawing/2014/main" id="{FB3EEDCE-DFE0-804C-893A-D31AD7324902}"/>
              </a:ext>
            </a:extLst>
          </p:cNvPr>
          <p:cNvPicPr>
            <a:picLocks noChangeAspect="1"/>
          </p:cNvPicPr>
          <p:nvPr/>
        </p:nvPicPr>
        <p:blipFill>
          <a:blip r:embed="rId2"/>
          <a:stretch>
            <a:fillRect/>
          </a:stretch>
        </p:blipFill>
        <p:spPr>
          <a:xfrm>
            <a:off x="121197" y="2274748"/>
            <a:ext cx="10104018" cy="3497545"/>
          </a:xfrm>
          <a:prstGeom prst="rect">
            <a:avLst/>
          </a:prstGeom>
        </p:spPr>
      </p:pic>
    </p:spTree>
    <p:extLst>
      <p:ext uri="{BB962C8B-B14F-4D97-AF65-F5344CB8AC3E}">
        <p14:creationId xmlns:p14="http://schemas.microsoft.com/office/powerpoint/2010/main" val="24996075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C5A68-A766-6748-93E9-09CFF5DF5771}"/>
              </a:ext>
            </a:extLst>
          </p:cNvPr>
          <p:cNvSpPr>
            <a:spLocks noGrp="1"/>
          </p:cNvSpPr>
          <p:nvPr>
            <p:ph type="title"/>
          </p:nvPr>
        </p:nvSpPr>
        <p:spPr/>
        <p:txBody>
          <a:bodyPr/>
          <a:lstStyle/>
          <a:p>
            <a:r>
              <a:rPr lang="en-US" dirty="0"/>
              <a:t>Modals</a:t>
            </a:r>
          </a:p>
        </p:txBody>
      </p:sp>
      <p:sp>
        <p:nvSpPr>
          <p:cNvPr id="4" name="Slide Number Placeholder 3">
            <a:extLst>
              <a:ext uri="{FF2B5EF4-FFF2-40B4-BE49-F238E27FC236}">
                <a16:creationId xmlns:a16="http://schemas.microsoft.com/office/drawing/2014/main" id="{EDDAF378-8408-5C45-A20E-CA9135EF4190}"/>
              </a:ext>
            </a:extLst>
          </p:cNvPr>
          <p:cNvSpPr>
            <a:spLocks noGrp="1"/>
          </p:cNvSpPr>
          <p:nvPr>
            <p:ph type="sldNum" sz="quarter" idx="12"/>
          </p:nvPr>
        </p:nvSpPr>
        <p:spPr/>
        <p:txBody>
          <a:bodyPr/>
          <a:lstStyle/>
          <a:p>
            <a:fld id="{C37A6A5D-4452-2B46-A9F4-EDAA047C7BD2}" type="slidenum">
              <a:rPr lang="en-US" smtClean="0"/>
              <a:t>81</a:t>
            </a:fld>
            <a:endParaRPr lang="en-US"/>
          </a:p>
        </p:txBody>
      </p:sp>
      <p:pic>
        <p:nvPicPr>
          <p:cNvPr id="5" name="Content Placeholder 5">
            <a:extLst>
              <a:ext uri="{FF2B5EF4-FFF2-40B4-BE49-F238E27FC236}">
                <a16:creationId xmlns:a16="http://schemas.microsoft.com/office/drawing/2014/main" id="{0CDA6316-5BA0-3F4A-8092-751FD787EEED}"/>
              </a:ext>
            </a:extLst>
          </p:cNvPr>
          <p:cNvPicPr>
            <a:picLocks noGrp="1" noChangeAspect="1"/>
          </p:cNvPicPr>
          <p:nvPr>
            <p:ph idx="1"/>
          </p:nvPr>
        </p:nvPicPr>
        <p:blipFill>
          <a:blip r:embed="rId2"/>
          <a:stretch>
            <a:fillRect/>
          </a:stretch>
        </p:blipFill>
        <p:spPr>
          <a:xfrm>
            <a:off x="0" y="2562980"/>
            <a:ext cx="10165378" cy="3436184"/>
          </a:xfrm>
        </p:spPr>
      </p:pic>
      <p:sp>
        <p:nvSpPr>
          <p:cNvPr id="3" name="TextBox 2">
            <a:extLst>
              <a:ext uri="{FF2B5EF4-FFF2-40B4-BE49-F238E27FC236}">
                <a16:creationId xmlns:a16="http://schemas.microsoft.com/office/drawing/2014/main" id="{D29A9116-0123-9149-A9B2-DB0607B73AE5}"/>
              </a:ext>
            </a:extLst>
          </p:cNvPr>
          <p:cNvSpPr txBox="1"/>
          <p:nvPr/>
        </p:nvSpPr>
        <p:spPr>
          <a:xfrm>
            <a:off x="3864769" y="668955"/>
            <a:ext cx="2857500" cy="1200329"/>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Embedded Questions</a:t>
            </a:r>
          </a:p>
          <a:p>
            <a:pPr algn="ct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How + can</a:t>
            </a:r>
          </a:p>
          <a:p>
            <a:pPr algn="ct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Where + can</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Who + will/would</a:t>
            </a:r>
          </a:p>
        </p:txBody>
      </p:sp>
      <p:sp>
        <p:nvSpPr>
          <p:cNvPr id="6" name="TextBox 5">
            <a:extLst>
              <a:ext uri="{FF2B5EF4-FFF2-40B4-BE49-F238E27FC236}">
                <a16:creationId xmlns:a16="http://schemas.microsoft.com/office/drawing/2014/main" id="{ECC0CE63-7454-6948-A936-53DC759F15F3}"/>
              </a:ext>
            </a:extLst>
          </p:cNvPr>
          <p:cNvSpPr txBox="1"/>
          <p:nvPr/>
        </p:nvSpPr>
        <p:spPr>
          <a:xfrm>
            <a:off x="6853238" y="672922"/>
            <a:ext cx="2857500" cy="1200329"/>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Root Questions</a:t>
            </a:r>
          </a:p>
          <a:p>
            <a:pPr algn="ctr"/>
            <a:r>
              <a:rPr lang="en-US" b="1" dirty="0">
                <a:solidFill>
                  <a:srgbClr val="BCBAFF"/>
                </a:solidFill>
                <a:latin typeface="Helvetica Neue" panose="02000503000000020004" pitchFamily="2" charset="0"/>
                <a:ea typeface="Helvetica Neue" panose="02000503000000020004" pitchFamily="2" charset="0"/>
                <a:cs typeface="Helvetica Neue" panose="02000503000000020004" pitchFamily="2" charset="0"/>
              </a:rPr>
              <a:t>How + can/could</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Where + would</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Who + would</a:t>
            </a:r>
          </a:p>
        </p:txBody>
      </p:sp>
      <p:sp>
        <p:nvSpPr>
          <p:cNvPr id="7" name="Oval 6">
            <a:extLst>
              <a:ext uri="{FF2B5EF4-FFF2-40B4-BE49-F238E27FC236}">
                <a16:creationId xmlns:a16="http://schemas.microsoft.com/office/drawing/2014/main" id="{F8975B0B-A86B-A94B-A710-F348148194A3}"/>
              </a:ext>
            </a:extLst>
          </p:cNvPr>
          <p:cNvSpPr/>
          <p:nvPr/>
        </p:nvSpPr>
        <p:spPr>
          <a:xfrm>
            <a:off x="494270" y="2879124"/>
            <a:ext cx="852616" cy="3120040"/>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8009D0E-6123-6046-BC91-87029800EE4F}"/>
              </a:ext>
            </a:extLst>
          </p:cNvPr>
          <p:cNvSpPr/>
          <p:nvPr/>
        </p:nvSpPr>
        <p:spPr>
          <a:xfrm>
            <a:off x="1841156" y="3267078"/>
            <a:ext cx="852616" cy="2344132"/>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784B936-D435-3949-B2B2-AA893EBEFFAE}"/>
              </a:ext>
            </a:extLst>
          </p:cNvPr>
          <p:cNvSpPr/>
          <p:nvPr/>
        </p:nvSpPr>
        <p:spPr>
          <a:xfrm>
            <a:off x="4867211" y="2741574"/>
            <a:ext cx="852616" cy="3120040"/>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6F64400-3230-414B-8474-670A4EB34E1D}"/>
              </a:ext>
            </a:extLst>
          </p:cNvPr>
          <p:cNvSpPr/>
          <p:nvPr/>
        </p:nvSpPr>
        <p:spPr>
          <a:xfrm>
            <a:off x="6214097" y="4063317"/>
            <a:ext cx="852616" cy="1761181"/>
          </a:xfrm>
          <a:prstGeom prst="ellipse">
            <a:avLst/>
          </a:prstGeom>
          <a:noFill/>
          <a:ln w="38100">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6640A1F-21A3-C145-871F-78216D19D752}"/>
              </a:ext>
            </a:extLst>
          </p:cNvPr>
          <p:cNvSpPr/>
          <p:nvPr/>
        </p:nvSpPr>
        <p:spPr>
          <a:xfrm>
            <a:off x="2761734" y="3850029"/>
            <a:ext cx="852616" cy="1761181"/>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C07BBD9-8DCD-E44B-8587-510F08C5E441}"/>
              </a:ext>
            </a:extLst>
          </p:cNvPr>
          <p:cNvSpPr/>
          <p:nvPr/>
        </p:nvSpPr>
        <p:spPr>
          <a:xfrm>
            <a:off x="4108620" y="3558553"/>
            <a:ext cx="852616" cy="2344132"/>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F440660-43E9-BE44-9AA2-CD700A64BABF}"/>
              </a:ext>
            </a:extLst>
          </p:cNvPr>
          <p:cNvSpPr/>
          <p:nvPr/>
        </p:nvSpPr>
        <p:spPr>
          <a:xfrm>
            <a:off x="7113439" y="2782645"/>
            <a:ext cx="852616" cy="3120040"/>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EDF3728-B7FF-EE4E-BFAB-FE6C2FECCF00}"/>
              </a:ext>
            </a:extLst>
          </p:cNvPr>
          <p:cNvSpPr/>
          <p:nvPr/>
        </p:nvSpPr>
        <p:spPr>
          <a:xfrm>
            <a:off x="8507051" y="2721052"/>
            <a:ext cx="852616" cy="3120040"/>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88590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97FFB-F55D-A94C-BF29-3696D41DB059}"/>
              </a:ext>
            </a:extLst>
          </p:cNvPr>
          <p:cNvSpPr>
            <a:spLocks noGrp="1"/>
          </p:cNvSpPr>
          <p:nvPr>
            <p:ph type="title"/>
          </p:nvPr>
        </p:nvSpPr>
        <p:spPr/>
        <p:txBody>
          <a:bodyPr/>
          <a:lstStyle/>
          <a:p>
            <a:r>
              <a:rPr lang="en-US" dirty="0"/>
              <a:t>Matrix verbs</a:t>
            </a:r>
          </a:p>
        </p:txBody>
      </p:sp>
      <p:pic>
        <p:nvPicPr>
          <p:cNvPr id="6" name="Content Placeholder 5">
            <a:extLst>
              <a:ext uri="{FF2B5EF4-FFF2-40B4-BE49-F238E27FC236}">
                <a16:creationId xmlns:a16="http://schemas.microsoft.com/office/drawing/2014/main" id="{8C4C5D25-3C13-3846-8089-3F5885619FBF}"/>
              </a:ext>
            </a:extLst>
          </p:cNvPr>
          <p:cNvPicPr>
            <a:picLocks noGrp="1" noChangeAspect="1"/>
          </p:cNvPicPr>
          <p:nvPr>
            <p:ph idx="1"/>
          </p:nvPr>
        </p:nvPicPr>
        <p:blipFill>
          <a:blip r:embed="rId2"/>
          <a:stretch>
            <a:fillRect/>
          </a:stretch>
        </p:blipFill>
        <p:spPr>
          <a:xfrm>
            <a:off x="707231" y="1630285"/>
            <a:ext cx="3872201" cy="4786472"/>
          </a:xfrm>
        </p:spPr>
      </p:pic>
      <p:sp>
        <p:nvSpPr>
          <p:cNvPr id="4" name="Slide Number Placeholder 3">
            <a:extLst>
              <a:ext uri="{FF2B5EF4-FFF2-40B4-BE49-F238E27FC236}">
                <a16:creationId xmlns:a16="http://schemas.microsoft.com/office/drawing/2014/main" id="{71122415-8A0A-574B-81C3-5F3953464405}"/>
              </a:ext>
            </a:extLst>
          </p:cNvPr>
          <p:cNvSpPr>
            <a:spLocks noGrp="1"/>
          </p:cNvSpPr>
          <p:nvPr>
            <p:ph type="sldNum" sz="quarter" idx="12"/>
          </p:nvPr>
        </p:nvSpPr>
        <p:spPr/>
        <p:txBody>
          <a:bodyPr/>
          <a:lstStyle/>
          <a:p>
            <a:fld id="{C37A6A5D-4452-2B46-A9F4-EDAA047C7BD2}" type="slidenum">
              <a:rPr lang="en-US" smtClean="0"/>
              <a:t>82</a:t>
            </a:fld>
            <a:endParaRPr lang="en-US"/>
          </a:p>
        </p:txBody>
      </p:sp>
      <p:pic>
        <p:nvPicPr>
          <p:cNvPr id="8" name="Picture 7">
            <a:extLst>
              <a:ext uri="{FF2B5EF4-FFF2-40B4-BE49-F238E27FC236}">
                <a16:creationId xmlns:a16="http://schemas.microsoft.com/office/drawing/2014/main" id="{BAE8B439-10B0-F04E-8845-51C94D5DC071}"/>
              </a:ext>
            </a:extLst>
          </p:cNvPr>
          <p:cNvPicPr>
            <a:picLocks noChangeAspect="1"/>
          </p:cNvPicPr>
          <p:nvPr/>
        </p:nvPicPr>
        <p:blipFill>
          <a:blip r:embed="rId3"/>
          <a:stretch>
            <a:fillRect/>
          </a:stretch>
        </p:blipFill>
        <p:spPr>
          <a:xfrm>
            <a:off x="5473440" y="0"/>
            <a:ext cx="3583508" cy="6858000"/>
          </a:xfrm>
          <a:prstGeom prst="rect">
            <a:avLst/>
          </a:prstGeom>
        </p:spPr>
      </p:pic>
    </p:spTree>
    <p:extLst>
      <p:ext uri="{BB962C8B-B14F-4D97-AF65-F5344CB8AC3E}">
        <p14:creationId xmlns:p14="http://schemas.microsoft.com/office/powerpoint/2010/main" val="34886814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DCBA3-9C6E-8848-B689-BD6469B3B7F8}"/>
              </a:ext>
            </a:extLst>
          </p:cNvPr>
          <p:cNvSpPr>
            <a:spLocks noGrp="1"/>
          </p:cNvSpPr>
          <p:nvPr>
            <p:ph type="title"/>
          </p:nvPr>
        </p:nvSpPr>
        <p:spPr/>
        <p:txBody>
          <a:bodyPr/>
          <a:lstStyle/>
          <a:p>
            <a:r>
              <a:rPr lang="en-US" dirty="0"/>
              <a:t>Discussion of Corpus</a:t>
            </a:r>
          </a:p>
        </p:txBody>
      </p:sp>
      <p:sp>
        <p:nvSpPr>
          <p:cNvPr id="3" name="Content Placeholder 2">
            <a:extLst>
              <a:ext uri="{FF2B5EF4-FFF2-40B4-BE49-F238E27FC236}">
                <a16:creationId xmlns:a16="http://schemas.microsoft.com/office/drawing/2014/main" id="{A0FC5A5C-436A-0E49-B319-56D4D3132E3E}"/>
              </a:ext>
            </a:extLst>
          </p:cNvPr>
          <p:cNvSpPr>
            <a:spLocks noGrp="1"/>
          </p:cNvSpPr>
          <p:nvPr>
            <p:ph idx="1"/>
          </p:nvPr>
        </p:nvSpPr>
        <p:spPr/>
        <p:txBody>
          <a:bodyPr>
            <a:normAutofit/>
          </a:bodyPr>
          <a:lstStyle/>
          <a:p>
            <a:pPr marL="0" indent="0">
              <a:buNone/>
            </a:pPr>
            <a:r>
              <a:rPr lang="en-US" dirty="0"/>
              <a:t>The co-occurrence data validate some intuitions from the literature….</a:t>
            </a:r>
          </a:p>
          <a:p>
            <a:pPr marL="0" indent="0">
              <a:buNone/>
            </a:pPr>
            <a:endParaRPr lang="en-US" dirty="0"/>
          </a:p>
          <a:p>
            <a:pPr marL="0" indent="0">
              <a:buNone/>
            </a:pPr>
            <a:r>
              <a:rPr lang="en-US" dirty="0">
                <a:solidFill>
                  <a:srgbClr val="FF0000"/>
                </a:solidFill>
              </a:rPr>
              <a:t>Simplistic cues like +/- Modal, +/- Finite , </a:t>
            </a:r>
            <a:r>
              <a:rPr lang="en-US" i="1" dirty="0">
                <a:solidFill>
                  <a:srgbClr val="FF0000"/>
                </a:solidFill>
              </a:rPr>
              <a:t>wh</a:t>
            </a:r>
            <a:r>
              <a:rPr lang="en-US" dirty="0">
                <a:solidFill>
                  <a:srgbClr val="FF0000"/>
                </a:solidFill>
              </a:rPr>
              <a:t>-word clearly are not informative enough on their own</a:t>
            </a:r>
          </a:p>
          <a:p>
            <a:pPr marL="0" indent="0">
              <a:buNone/>
            </a:pPr>
            <a:endParaRPr lang="en-US" dirty="0">
              <a:solidFill>
                <a:srgbClr val="FF0000"/>
              </a:solidFill>
            </a:endParaRPr>
          </a:p>
          <a:p>
            <a:pPr marL="0" indent="0">
              <a:buNone/>
            </a:pPr>
            <a:r>
              <a:rPr lang="en-US" dirty="0">
                <a:solidFill>
                  <a:srgbClr val="FF0000"/>
                </a:solidFill>
              </a:rPr>
              <a:t>Let’s get a look at contextual goals and see how that directly effect question production</a:t>
            </a:r>
            <a:endParaRPr lang="en-US" dirty="0"/>
          </a:p>
        </p:txBody>
      </p:sp>
      <p:sp>
        <p:nvSpPr>
          <p:cNvPr id="4" name="Slide Number Placeholder 3">
            <a:extLst>
              <a:ext uri="{FF2B5EF4-FFF2-40B4-BE49-F238E27FC236}">
                <a16:creationId xmlns:a16="http://schemas.microsoft.com/office/drawing/2014/main" id="{D866AFF0-B21C-3848-B7CC-6841F3EE21A3}"/>
              </a:ext>
            </a:extLst>
          </p:cNvPr>
          <p:cNvSpPr>
            <a:spLocks noGrp="1"/>
          </p:cNvSpPr>
          <p:nvPr>
            <p:ph type="sldNum" sz="quarter" idx="12"/>
          </p:nvPr>
        </p:nvSpPr>
        <p:spPr/>
        <p:txBody>
          <a:bodyPr/>
          <a:lstStyle/>
          <a:p>
            <a:fld id="{FEB9F926-EAA6-3E43-AD95-B802FED0C1D7}" type="slidenum">
              <a:rPr lang="en-US" smtClean="0"/>
              <a:t>83</a:t>
            </a:fld>
            <a:endParaRPr lang="en-US"/>
          </a:p>
        </p:txBody>
      </p:sp>
    </p:spTree>
    <p:extLst>
      <p:ext uri="{BB962C8B-B14F-4D97-AF65-F5344CB8AC3E}">
        <p14:creationId xmlns:p14="http://schemas.microsoft.com/office/powerpoint/2010/main" val="3303460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5F3E-496B-3C4D-A665-DB9C462BF92A}"/>
              </a:ext>
            </a:extLst>
          </p:cNvPr>
          <p:cNvSpPr>
            <a:spLocks noGrp="1"/>
          </p:cNvSpPr>
          <p:nvPr>
            <p:ph type="title"/>
          </p:nvPr>
        </p:nvSpPr>
        <p:spPr/>
        <p:txBody>
          <a:bodyPr>
            <a:normAutofit/>
          </a:bodyPr>
          <a:lstStyle/>
          <a:p>
            <a:r>
              <a:rPr lang="en-US" dirty="0"/>
              <a:t>Experiment 4 – Production</a:t>
            </a:r>
            <a:br>
              <a:rPr lang="en-US" dirty="0"/>
            </a:br>
            <a:r>
              <a:rPr lang="en-US" sz="2200" dirty="0">
                <a:solidFill>
                  <a:schemeClr val="bg1">
                    <a:lumMod val="50000"/>
                  </a:schemeClr>
                </a:solidFill>
              </a:rPr>
              <a:t>N = 56 (4 removed for non-native English status)</a:t>
            </a:r>
          </a:p>
        </p:txBody>
      </p:sp>
      <p:sp>
        <p:nvSpPr>
          <p:cNvPr id="3" name="Content Placeholder 2">
            <a:extLst>
              <a:ext uri="{FF2B5EF4-FFF2-40B4-BE49-F238E27FC236}">
                <a16:creationId xmlns:a16="http://schemas.microsoft.com/office/drawing/2014/main" id="{6473FB39-BC33-E24C-ABA4-156C536FB972}"/>
              </a:ext>
            </a:extLst>
          </p:cNvPr>
          <p:cNvSpPr>
            <a:spLocks noGrp="1"/>
          </p:cNvSpPr>
          <p:nvPr>
            <p:ph idx="1"/>
          </p:nvPr>
        </p:nvSpPr>
        <p:spPr/>
        <p:txBody>
          <a:bodyPr>
            <a:normAutofit/>
          </a:bodyPr>
          <a:lstStyle/>
          <a:p>
            <a:r>
              <a:rPr lang="en-US" dirty="0"/>
              <a:t>2 x 1 within-subjects factor Stakes (high, low)</a:t>
            </a:r>
          </a:p>
          <a:p>
            <a:r>
              <a:rPr lang="en-US" dirty="0"/>
              <a:t>12 test trials (6 high, 6 low), 32 fillers</a:t>
            </a:r>
          </a:p>
          <a:p>
            <a:pPr marL="0" indent="0">
              <a:buNone/>
            </a:pPr>
            <a:endParaRPr lang="en-US" dirty="0"/>
          </a:p>
          <a:p>
            <a:r>
              <a:rPr lang="en-US" dirty="0"/>
              <a:t>Rutgers Undergrad Ling &amp; Cog Sci pool</a:t>
            </a:r>
          </a:p>
          <a:p>
            <a:endParaRPr lang="en-US" dirty="0"/>
          </a:p>
          <a:p>
            <a:r>
              <a:rPr lang="en-US" dirty="0"/>
              <a:t>Data coded using procedure from corpus study</a:t>
            </a:r>
          </a:p>
        </p:txBody>
      </p:sp>
      <p:sp>
        <p:nvSpPr>
          <p:cNvPr id="4" name="Slide Number Placeholder 3">
            <a:extLst>
              <a:ext uri="{FF2B5EF4-FFF2-40B4-BE49-F238E27FC236}">
                <a16:creationId xmlns:a16="http://schemas.microsoft.com/office/drawing/2014/main" id="{12CF795F-ED30-0141-BD4F-85DA979188AD}"/>
              </a:ext>
            </a:extLst>
          </p:cNvPr>
          <p:cNvSpPr>
            <a:spLocks noGrp="1"/>
          </p:cNvSpPr>
          <p:nvPr>
            <p:ph type="sldNum" sz="quarter" idx="12"/>
          </p:nvPr>
        </p:nvSpPr>
        <p:spPr/>
        <p:txBody>
          <a:bodyPr/>
          <a:lstStyle/>
          <a:p>
            <a:fld id="{C37A6A5D-4452-2B46-A9F4-EDAA047C7BD2}" type="slidenum">
              <a:rPr lang="en-US" smtClean="0"/>
              <a:t>84</a:t>
            </a:fld>
            <a:endParaRPr lang="en-US"/>
          </a:p>
        </p:txBody>
      </p:sp>
    </p:spTree>
    <p:extLst>
      <p:ext uri="{BB962C8B-B14F-4D97-AF65-F5344CB8AC3E}">
        <p14:creationId xmlns:p14="http://schemas.microsoft.com/office/powerpoint/2010/main" val="23225334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96DCC-A798-5346-8BBB-A1DE60701E4E}"/>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CCF060F1-A3E1-224F-B7F2-A6B94A2B2295}"/>
              </a:ext>
            </a:extLst>
          </p:cNvPr>
          <p:cNvSpPr>
            <a:spLocks noGrp="1"/>
          </p:cNvSpPr>
          <p:nvPr>
            <p:ph idx="1"/>
          </p:nvPr>
        </p:nvSpPr>
        <p:spPr/>
        <p:txBody>
          <a:bodyPr>
            <a:normAutofit lnSpcReduction="10000"/>
          </a:bodyPr>
          <a:lstStyle/>
          <a:p>
            <a:pPr marL="0" indent="0">
              <a:buNone/>
            </a:pPr>
            <a:r>
              <a:rPr lang="en-US" dirty="0"/>
              <a:t>In </a:t>
            </a:r>
            <a:r>
              <a:rPr lang="en-US" b="1" dirty="0">
                <a:solidFill>
                  <a:srgbClr val="FFB1AB"/>
                </a:solidFill>
              </a:rPr>
              <a:t>high stakes </a:t>
            </a:r>
            <a:r>
              <a:rPr lang="en-US" dirty="0"/>
              <a:t>contexts (</a:t>
            </a:r>
            <a:r>
              <a:rPr lang="en-US" b="1" dirty="0">
                <a:solidFill>
                  <a:srgbClr val="FFB1AB"/>
                </a:solidFill>
              </a:rPr>
              <a:t>MA goals</a:t>
            </a:r>
            <a:r>
              <a:rPr lang="en-US" dirty="0"/>
              <a:t>), we should find more productions of exhaustive cues.</a:t>
            </a:r>
          </a:p>
          <a:p>
            <a:pPr lvl="1"/>
            <a:r>
              <a:rPr lang="en-US" dirty="0"/>
              <a:t>Finite (non-modal) clauses, </a:t>
            </a:r>
            <a:r>
              <a:rPr lang="en-US" i="1" dirty="0"/>
              <a:t>who</a:t>
            </a:r>
            <a:r>
              <a:rPr lang="en-US" dirty="0"/>
              <a:t>-questions</a:t>
            </a:r>
          </a:p>
          <a:p>
            <a:pPr marL="0" indent="0">
              <a:buNone/>
            </a:pPr>
            <a:endParaRPr lang="en-US" dirty="0"/>
          </a:p>
          <a:p>
            <a:pPr marL="0" indent="0">
              <a:buNone/>
            </a:pPr>
            <a:r>
              <a:rPr lang="en-US" dirty="0"/>
              <a:t>In </a:t>
            </a:r>
            <a:r>
              <a:rPr lang="en-US" b="1" dirty="0">
                <a:solidFill>
                  <a:srgbClr val="BCBAFF"/>
                </a:solidFill>
              </a:rPr>
              <a:t>low stakes </a:t>
            </a:r>
            <a:r>
              <a:rPr lang="en-US" dirty="0"/>
              <a:t>contexts (</a:t>
            </a:r>
            <a:r>
              <a:rPr lang="en-US" b="1" dirty="0">
                <a:solidFill>
                  <a:srgbClr val="BCBAFF"/>
                </a:solidFill>
              </a:rPr>
              <a:t>MS goals</a:t>
            </a:r>
            <a:r>
              <a:rPr lang="en-US" dirty="0"/>
              <a:t>), we should find more productions of non-exhaustive cues.</a:t>
            </a:r>
          </a:p>
          <a:p>
            <a:pPr lvl="1"/>
            <a:r>
              <a:rPr lang="en-US" dirty="0"/>
              <a:t>Modal*/non-finite clauses; </a:t>
            </a:r>
            <a:r>
              <a:rPr lang="en-US" i="1" dirty="0"/>
              <a:t>how/where</a:t>
            </a:r>
            <a:r>
              <a:rPr lang="en-US" dirty="0"/>
              <a:t>-questions</a:t>
            </a:r>
          </a:p>
          <a:p>
            <a:pPr marL="0" indent="0">
              <a:buNone/>
            </a:pPr>
            <a:endParaRPr lang="en-US" dirty="0"/>
          </a:p>
          <a:p>
            <a:pPr marL="0" indent="0">
              <a:buNone/>
            </a:pPr>
            <a:r>
              <a:rPr lang="en-US" sz="1800" dirty="0"/>
              <a:t>*What kind of modal? Reliably existential priority modals </a:t>
            </a:r>
            <a:r>
              <a:rPr lang="en-US" sz="1800" i="1" dirty="0"/>
              <a:t>can/could</a:t>
            </a:r>
            <a:r>
              <a:rPr lang="en-US" sz="1800" dirty="0"/>
              <a:t>; still an open question about other modals; possibly </a:t>
            </a:r>
            <a:r>
              <a:rPr lang="en-US" sz="1800" i="1" dirty="0"/>
              <a:t>should</a:t>
            </a:r>
            <a:r>
              <a:rPr lang="en-US" sz="1800" dirty="0"/>
              <a:t> allows non-exhaustive readings (but not clear that these are not just domain restriction); it’s possible that existential epistemic modals </a:t>
            </a:r>
            <a:r>
              <a:rPr lang="en-US" sz="1800" i="1" dirty="0"/>
              <a:t>(may</a:t>
            </a:r>
            <a:r>
              <a:rPr lang="en-US" sz="1800" dirty="0"/>
              <a:t>, </a:t>
            </a:r>
            <a:r>
              <a:rPr lang="en-US" sz="1800" i="1" dirty="0"/>
              <a:t>might)</a:t>
            </a:r>
            <a:r>
              <a:rPr lang="en-US" sz="1800" dirty="0"/>
              <a:t> allow MS</a:t>
            </a:r>
          </a:p>
        </p:txBody>
      </p:sp>
      <p:sp>
        <p:nvSpPr>
          <p:cNvPr id="4" name="Slide Number Placeholder 3">
            <a:extLst>
              <a:ext uri="{FF2B5EF4-FFF2-40B4-BE49-F238E27FC236}">
                <a16:creationId xmlns:a16="http://schemas.microsoft.com/office/drawing/2014/main" id="{AA2B6385-2777-6443-8F5C-023007605A24}"/>
              </a:ext>
            </a:extLst>
          </p:cNvPr>
          <p:cNvSpPr>
            <a:spLocks noGrp="1"/>
          </p:cNvSpPr>
          <p:nvPr>
            <p:ph type="sldNum" sz="quarter" idx="12"/>
          </p:nvPr>
        </p:nvSpPr>
        <p:spPr/>
        <p:txBody>
          <a:bodyPr/>
          <a:lstStyle/>
          <a:p>
            <a:fld id="{C37A6A5D-4452-2B46-A9F4-EDAA047C7BD2}" type="slidenum">
              <a:rPr lang="en-US" smtClean="0"/>
              <a:t>85</a:t>
            </a:fld>
            <a:endParaRPr lang="en-US"/>
          </a:p>
        </p:txBody>
      </p:sp>
    </p:spTree>
    <p:extLst>
      <p:ext uri="{BB962C8B-B14F-4D97-AF65-F5344CB8AC3E}">
        <p14:creationId xmlns:p14="http://schemas.microsoft.com/office/powerpoint/2010/main" val="35770896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D5F3E-496B-3C4D-A665-DB9C462BF92A}"/>
              </a:ext>
            </a:extLst>
          </p:cNvPr>
          <p:cNvSpPr>
            <a:spLocks noGrp="1"/>
          </p:cNvSpPr>
          <p:nvPr>
            <p:ph type="title"/>
          </p:nvPr>
        </p:nvSpPr>
        <p:spPr/>
        <p:txBody>
          <a:bodyPr/>
          <a:lstStyle/>
          <a:p>
            <a:r>
              <a:rPr lang="en-US" dirty="0"/>
              <a:t>Experiment 4 - Production</a:t>
            </a:r>
          </a:p>
        </p:txBody>
      </p:sp>
      <p:sp>
        <p:nvSpPr>
          <p:cNvPr id="3" name="Content Placeholder 2">
            <a:extLst>
              <a:ext uri="{FF2B5EF4-FFF2-40B4-BE49-F238E27FC236}">
                <a16:creationId xmlns:a16="http://schemas.microsoft.com/office/drawing/2014/main" id="{6473FB39-BC33-E24C-ABA4-156C536FB972}"/>
              </a:ext>
            </a:extLst>
          </p:cNvPr>
          <p:cNvSpPr>
            <a:spLocks noGrp="1"/>
          </p:cNvSpPr>
          <p:nvPr>
            <p:ph idx="1"/>
          </p:nvPr>
        </p:nvSpPr>
        <p:spPr/>
        <p:txBody>
          <a:bodyPr>
            <a:normAutofit lnSpcReduction="10000"/>
          </a:bodyPr>
          <a:lstStyle/>
          <a:p>
            <a:pPr marL="0" indent="0">
              <a:buNone/>
            </a:pPr>
            <a:r>
              <a:rPr lang="en-US" dirty="0"/>
              <a:t>Scientists have discovered a new strain of a dangerous virus that has contaminated oysters in the Mid-Atlantic. The Center for Disease Control is trying to prevent as much contamination as possible by tracking down the oysters which were sold to restaurants. </a:t>
            </a:r>
          </a:p>
          <a:p>
            <a:pPr marL="0" indent="0">
              <a:buNone/>
            </a:pPr>
            <a:endParaRPr lang="en-US" dirty="0"/>
          </a:p>
          <a:p>
            <a:pPr marL="0" indent="0">
              <a:buNone/>
            </a:pPr>
            <a:r>
              <a:rPr lang="en-US" dirty="0"/>
              <a:t>The CDC supervisor is tasked with tracking down the oysters. </a:t>
            </a:r>
            <a:r>
              <a:rPr lang="en-US" b="1" dirty="0">
                <a:solidFill>
                  <a:srgbClr val="BCBAFF"/>
                </a:solidFill>
              </a:rPr>
              <a:t>With this goal in mind, she asks her task force something relevant to the locations of the contaminated oysters</a:t>
            </a:r>
            <a:r>
              <a:rPr lang="en-US" dirty="0">
                <a:solidFill>
                  <a:srgbClr val="BCBAFF"/>
                </a:solidFill>
              </a:rPr>
              <a:t>.</a:t>
            </a:r>
          </a:p>
          <a:p>
            <a:endParaRPr lang="en-US" dirty="0"/>
          </a:p>
        </p:txBody>
      </p:sp>
      <p:sp>
        <p:nvSpPr>
          <p:cNvPr id="4" name="Slide Number Placeholder 3">
            <a:extLst>
              <a:ext uri="{FF2B5EF4-FFF2-40B4-BE49-F238E27FC236}">
                <a16:creationId xmlns:a16="http://schemas.microsoft.com/office/drawing/2014/main" id="{12CF795F-ED30-0141-BD4F-85DA979188AD}"/>
              </a:ext>
            </a:extLst>
          </p:cNvPr>
          <p:cNvSpPr>
            <a:spLocks noGrp="1"/>
          </p:cNvSpPr>
          <p:nvPr>
            <p:ph type="sldNum" sz="quarter" idx="12"/>
          </p:nvPr>
        </p:nvSpPr>
        <p:spPr/>
        <p:txBody>
          <a:bodyPr/>
          <a:lstStyle/>
          <a:p>
            <a:fld id="{C37A6A5D-4452-2B46-A9F4-EDAA047C7BD2}" type="slidenum">
              <a:rPr lang="en-US" smtClean="0"/>
              <a:t>86</a:t>
            </a:fld>
            <a:endParaRPr lang="en-US"/>
          </a:p>
        </p:txBody>
      </p:sp>
    </p:spTree>
    <p:extLst>
      <p:ext uri="{BB962C8B-B14F-4D97-AF65-F5344CB8AC3E}">
        <p14:creationId xmlns:p14="http://schemas.microsoft.com/office/powerpoint/2010/main" val="943424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EB8AE-6D0E-824E-854D-F11E4CCCD135}"/>
              </a:ext>
            </a:extLst>
          </p:cNvPr>
          <p:cNvSpPr>
            <a:spLocks noGrp="1"/>
          </p:cNvSpPr>
          <p:nvPr>
            <p:ph type="title"/>
          </p:nvPr>
        </p:nvSpPr>
        <p:spPr/>
        <p:txBody>
          <a:bodyPr/>
          <a:lstStyle/>
          <a:p>
            <a:r>
              <a:rPr lang="en-US" dirty="0" err="1"/>
              <a:t>questTypes</a:t>
            </a:r>
            <a:endParaRPr lang="en-US" dirty="0"/>
          </a:p>
        </p:txBody>
      </p:sp>
      <p:sp>
        <p:nvSpPr>
          <p:cNvPr id="4" name="Slide Number Placeholder 3">
            <a:extLst>
              <a:ext uri="{FF2B5EF4-FFF2-40B4-BE49-F238E27FC236}">
                <a16:creationId xmlns:a16="http://schemas.microsoft.com/office/drawing/2014/main" id="{9EE3DF43-3934-A24F-9186-68AF370832C0}"/>
              </a:ext>
            </a:extLst>
          </p:cNvPr>
          <p:cNvSpPr>
            <a:spLocks noGrp="1"/>
          </p:cNvSpPr>
          <p:nvPr>
            <p:ph type="sldNum" sz="quarter" idx="12"/>
          </p:nvPr>
        </p:nvSpPr>
        <p:spPr/>
        <p:txBody>
          <a:bodyPr/>
          <a:lstStyle/>
          <a:p>
            <a:fld id="{C37A6A5D-4452-2B46-A9F4-EDAA047C7BD2}" type="slidenum">
              <a:rPr lang="en-US" smtClean="0"/>
              <a:t>87</a:t>
            </a:fld>
            <a:endParaRPr lang="en-US"/>
          </a:p>
        </p:txBody>
      </p:sp>
      <p:pic>
        <p:nvPicPr>
          <p:cNvPr id="8" name="Content Placeholder 7">
            <a:extLst>
              <a:ext uri="{FF2B5EF4-FFF2-40B4-BE49-F238E27FC236}">
                <a16:creationId xmlns:a16="http://schemas.microsoft.com/office/drawing/2014/main" id="{68588CD9-53CE-DA4B-BA54-C35E3EBA3901}"/>
              </a:ext>
            </a:extLst>
          </p:cNvPr>
          <p:cNvPicPr>
            <a:picLocks noGrp="1" noChangeAspect="1"/>
          </p:cNvPicPr>
          <p:nvPr>
            <p:ph idx="1"/>
          </p:nvPr>
        </p:nvPicPr>
        <p:blipFill>
          <a:blip r:embed="rId2"/>
          <a:stretch>
            <a:fillRect/>
          </a:stretch>
        </p:blipFill>
        <p:spPr>
          <a:xfrm>
            <a:off x="1504736" y="1825625"/>
            <a:ext cx="7277528" cy="4351338"/>
          </a:xfrm>
        </p:spPr>
      </p:pic>
    </p:spTree>
    <p:extLst>
      <p:ext uri="{BB962C8B-B14F-4D97-AF65-F5344CB8AC3E}">
        <p14:creationId xmlns:p14="http://schemas.microsoft.com/office/powerpoint/2010/main" val="29272649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AF374-EE5E-CE4E-94D6-4AD18B35FC5F}"/>
              </a:ext>
            </a:extLst>
          </p:cNvPr>
          <p:cNvSpPr>
            <a:spLocks noGrp="1"/>
          </p:cNvSpPr>
          <p:nvPr>
            <p:ph type="title"/>
          </p:nvPr>
        </p:nvSpPr>
        <p:spPr/>
        <p:txBody>
          <a:bodyPr/>
          <a:lstStyle/>
          <a:p>
            <a:r>
              <a:rPr lang="en-US" dirty="0" err="1"/>
              <a:t>clauseTypes</a:t>
            </a:r>
            <a:r>
              <a:rPr lang="en-US" dirty="0"/>
              <a:t> x stakes</a:t>
            </a:r>
          </a:p>
        </p:txBody>
      </p:sp>
      <p:pic>
        <p:nvPicPr>
          <p:cNvPr id="6" name="Content Placeholder 5">
            <a:extLst>
              <a:ext uri="{FF2B5EF4-FFF2-40B4-BE49-F238E27FC236}">
                <a16:creationId xmlns:a16="http://schemas.microsoft.com/office/drawing/2014/main" id="{D027B4FE-C3FF-2346-90EE-8EB3BE17B5B0}"/>
              </a:ext>
            </a:extLst>
          </p:cNvPr>
          <p:cNvPicPr>
            <a:picLocks noGrp="1" noChangeAspect="1"/>
          </p:cNvPicPr>
          <p:nvPr>
            <p:ph idx="1"/>
          </p:nvPr>
        </p:nvPicPr>
        <p:blipFill>
          <a:blip r:embed="rId2"/>
          <a:stretch>
            <a:fillRect/>
          </a:stretch>
        </p:blipFill>
        <p:spPr>
          <a:xfrm>
            <a:off x="2103878" y="1706362"/>
            <a:ext cx="6619489" cy="4276636"/>
          </a:xfrm>
        </p:spPr>
      </p:pic>
      <p:sp>
        <p:nvSpPr>
          <p:cNvPr id="4" name="Slide Number Placeholder 3">
            <a:extLst>
              <a:ext uri="{FF2B5EF4-FFF2-40B4-BE49-F238E27FC236}">
                <a16:creationId xmlns:a16="http://schemas.microsoft.com/office/drawing/2014/main" id="{80B29426-E96A-D945-A260-832E5611C788}"/>
              </a:ext>
            </a:extLst>
          </p:cNvPr>
          <p:cNvSpPr>
            <a:spLocks noGrp="1"/>
          </p:cNvSpPr>
          <p:nvPr>
            <p:ph type="sldNum" sz="quarter" idx="12"/>
          </p:nvPr>
        </p:nvSpPr>
        <p:spPr/>
        <p:txBody>
          <a:bodyPr/>
          <a:lstStyle/>
          <a:p>
            <a:fld id="{C37A6A5D-4452-2B46-A9F4-EDAA047C7BD2}" type="slidenum">
              <a:rPr lang="en-US" smtClean="0"/>
              <a:t>88</a:t>
            </a:fld>
            <a:endParaRPr lang="en-US"/>
          </a:p>
        </p:txBody>
      </p:sp>
    </p:spTree>
    <p:extLst>
      <p:ext uri="{BB962C8B-B14F-4D97-AF65-F5344CB8AC3E}">
        <p14:creationId xmlns:p14="http://schemas.microsoft.com/office/powerpoint/2010/main" val="1224866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D2BBF-4ECB-694C-9B47-229A52306DEF}"/>
              </a:ext>
            </a:extLst>
          </p:cNvPr>
          <p:cNvSpPr>
            <a:spLocks noGrp="1"/>
          </p:cNvSpPr>
          <p:nvPr>
            <p:ph type="title"/>
          </p:nvPr>
        </p:nvSpPr>
        <p:spPr/>
        <p:txBody>
          <a:bodyPr/>
          <a:lstStyle/>
          <a:p>
            <a:r>
              <a:rPr lang="en-US" dirty="0"/>
              <a:t>Wh-words</a:t>
            </a:r>
          </a:p>
        </p:txBody>
      </p:sp>
      <p:pic>
        <p:nvPicPr>
          <p:cNvPr id="6" name="Content Placeholder 5">
            <a:extLst>
              <a:ext uri="{FF2B5EF4-FFF2-40B4-BE49-F238E27FC236}">
                <a16:creationId xmlns:a16="http://schemas.microsoft.com/office/drawing/2014/main" id="{813FC81C-D911-DF41-A3A4-CA133D97F4BC}"/>
              </a:ext>
            </a:extLst>
          </p:cNvPr>
          <p:cNvPicPr>
            <a:picLocks noGrp="1" noChangeAspect="1"/>
          </p:cNvPicPr>
          <p:nvPr>
            <p:ph idx="1"/>
          </p:nvPr>
        </p:nvPicPr>
        <p:blipFill>
          <a:blip r:embed="rId2"/>
          <a:stretch>
            <a:fillRect/>
          </a:stretch>
        </p:blipFill>
        <p:spPr>
          <a:xfrm>
            <a:off x="1660402" y="1690690"/>
            <a:ext cx="6762079" cy="4351338"/>
          </a:xfrm>
        </p:spPr>
      </p:pic>
      <p:sp>
        <p:nvSpPr>
          <p:cNvPr id="4" name="Slide Number Placeholder 3">
            <a:extLst>
              <a:ext uri="{FF2B5EF4-FFF2-40B4-BE49-F238E27FC236}">
                <a16:creationId xmlns:a16="http://schemas.microsoft.com/office/drawing/2014/main" id="{222E0E76-29E2-BB49-8C30-7EC40D922E1A}"/>
              </a:ext>
            </a:extLst>
          </p:cNvPr>
          <p:cNvSpPr>
            <a:spLocks noGrp="1"/>
          </p:cNvSpPr>
          <p:nvPr>
            <p:ph type="sldNum" sz="quarter" idx="12"/>
          </p:nvPr>
        </p:nvSpPr>
        <p:spPr/>
        <p:txBody>
          <a:bodyPr/>
          <a:lstStyle/>
          <a:p>
            <a:fld id="{C37A6A5D-4452-2B46-A9F4-EDAA047C7BD2}" type="slidenum">
              <a:rPr lang="en-US" smtClean="0"/>
              <a:t>89</a:t>
            </a:fld>
            <a:endParaRPr lang="en-US"/>
          </a:p>
        </p:txBody>
      </p:sp>
      <p:sp>
        <p:nvSpPr>
          <p:cNvPr id="5" name="Oval 4">
            <a:extLst>
              <a:ext uri="{FF2B5EF4-FFF2-40B4-BE49-F238E27FC236}">
                <a16:creationId xmlns:a16="http://schemas.microsoft.com/office/drawing/2014/main" id="{9DA401BC-A45B-5C4B-BE47-B5AA49C0FB86}"/>
              </a:ext>
            </a:extLst>
          </p:cNvPr>
          <p:cNvSpPr/>
          <p:nvPr/>
        </p:nvSpPr>
        <p:spPr>
          <a:xfrm>
            <a:off x="6030097" y="1690690"/>
            <a:ext cx="1322173" cy="4512402"/>
          </a:xfrm>
          <a:prstGeom prst="ellipse">
            <a:avLst/>
          </a:prstGeom>
          <a:noFill/>
          <a:ln w="38100">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71D25C4-C44D-6E44-9EA7-84651776E276}"/>
              </a:ext>
            </a:extLst>
          </p:cNvPr>
          <p:cNvSpPr/>
          <p:nvPr/>
        </p:nvSpPr>
        <p:spPr>
          <a:xfrm>
            <a:off x="2104767" y="1610158"/>
            <a:ext cx="1322173" cy="4512402"/>
          </a:xfrm>
          <a:prstGeom prst="ellipse">
            <a:avLst/>
          </a:prstGeom>
          <a:noFill/>
          <a:ln w="38100">
            <a:solidFill>
              <a:srgbClr val="C5E0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209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8AA4098-2616-5147-B9A3-C96480FE2B00}"/>
              </a:ext>
            </a:extLst>
          </p:cNvPr>
          <p:cNvSpPr/>
          <p:nvPr/>
        </p:nvSpPr>
        <p:spPr>
          <a:xfrm>
            <a:off x="1458753" y="2225085"/>
            <a:ext cx="1144772" cy="500232"/>
          </a:xfrm>
          <a:prstGeom prst="rect">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1AFAAB96-2739-F449-A190-86D8325C43D9}"/>
              </a:ext>
            </a:extLst>
          </p:cNvPr>
          <p:cNvGrpSpPr/>
          <p:nvPr/>
        </p:nvGrpSpPr>
        <p:grpSpPr>
          <a:xfrm>
            <a:off x="1433137" y="3730101"/>
            <a:ext cx="2340775" cy="1543838"/>
            <a:chOff x="2484660" y="1864327"/>
            <a:chExt cx="1598781" cy="1543838"/>
          </a:xfrm>
          <a:solidFill>
            <a:srgbClr val="BCBAFF"/>
          </a:solidFill>
        </p:grpSpPr>
        <p:sp>
          <p:nvSpPr>
            <p:cNvPr id="10" name="Rectangle 9">
              <a:extLst>
                <a:ext uri="{FF2B5EF4-FFF2-40B4-BE49-F238E27FC236}">
                  <a16:creationId xmlns:a16="http://schemas.microsoft.com/office/drawing/2014/main" id="{D17F90A0-55F8-CC48-AB4F-A64ABA820167}"/>
                </a:ext>
              </a:extLst>
            </p:cNvPr>
            <p:cNvSpPr/>
            <p:nvPr/>
          </p:nvSpPr>
          <p:spPr>
            <a:xfrm>
              <a:off x="2484660" y="1864327"/>
              <a:ext cx="1117432" cy="522710"/>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BB0D3A-7312-684D-9E93-6DE904A42AA4}"/>
                </a:ext>
              </a:extLst>
            </p:cNvPr>
            <p:cNvSpPr/>
            <p:nvPr/>
          </p:nvSpPr>
          <p:spPr>
            <a:xfrm>
              <a:off x="2484660" y="2907933"/>
              <a:ext cx="1598781" cy="500232"/>
            </a:xfrm>
            <a:prstGeom prst="rect">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a:extLst>
              <a:ext uri="{FF2B5EF4-FFF2-40B4-BE49-F238E27FC236}">
                <a16:creationId xmlns:a16="http://schemas.microsoft.com/office/drawing/2014/main" id="{6AC84B3B-6BD9-674B-AACE-EADED29063B8}"/>
              </a:ext>
            </a:extLst>
          </p:cNvPr>
          <p:cNvSpPr>
            <a:spLocks noGrp="1"/>
          </p:cNvSpPr>
          <p:nvPr>
            <p:ph idx="1"/>
          </p:nvPr>
        </p:nvSpPr>
        <p:spPr>
          <a:xfrm>
            <a:off x="526667" y="1700803"/>
            <a:ext cx="8872538" cy="4351338"/>
          </a:xfrm>
        </p:spPr>
        <p:txBody>
          <a:bodyPr/>
          <a:lstStyle/>
          <a:p>
            <a:pPr marL="0" indent="0">
              <a:buNone/>
            </a:pPr>
            <a:endParaRPr lang="en-US" dirty="0"/>
          </a:p>
          <a:p>
            <a:pPr marL="0" indent="0">
              <a:buNone/>
            </a:pPr>
            <a:r>
              <a:rPr lang="en-US" dirty="0"/>
              <a:t>Dana knows who came to the party.</a:t>
            </a:r>
          </a:p>
          <a:p>
            <a:pPr marL="0" indent="0">
              <a:buNone/>
            </a:pPr>
            <a:endParaRPr lang="en-US" dirty="0"/>
          </a:p>
          <a:p>
            <a:pPr marL="0" indent="0">
              <a:buNone/>
            </a:pPr>
            <a:endParaRPr lang="en-US" dirty="0"/>
          </a:p>
          <a:p>
            <a:pPr marL="0" indent="0">
              <a:buNone/>
            </a:pPr>
            <a:r>
              <a:rPr lang="en-US" dirty="0"/>
              <a:t>Mary predicted where to find coffee.</a:t>
            </a:r>
          </a:p>
          <a:p>
            <a:pPr marL="0" indent="0">
              <a:buNone/>
            </a:pPr>
            <a:endParaRPr lang="en-US" dirty="0"/>
          </a:p>
          <a:p>
            <a:pPr marL="0" indent="0">
              <a:buNone/>
            </a:pPr>
            <a:r>
              <a:rPr lang="en-US" dirty="0"/>
              <a:t>Mary was surprised by where we found coffee.</a:t>
            </a:r>
          </a:p>
          <a:p>
            <a:endParaRPr lang="en-US" dirty="0"/>
          </a:p>
        </p:txBody>
      </p:sp>
      <p:cxnSp>
        <p:nvCxnSpPr>
          <p:cNvPr id="8" name="Straight Connector 7">
            <a:extLst>
              <a:ext uri="{FF2B5EF4-FFF2-40B4-BE49-F238E27FC236}">
                <a16:creationId xmlns:a16="http://schemas.microsoft.com/office/drawing/2014/main" id="{9545CCBD-4B25-594F-B9CF-EB0F2C87B933}"/>
              </a:ext>
            </a:extLst>
          </p:cNvPr>
          <p:cNvCxnSpPr/>
          <p:nvPr/>
        </p:nvCxnSpPr>
        <p:spPr>
          <a:xfrm>
            <a:off x="707231" y="3324050"/>
            <a:ext cx="9118694"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5D95F2E-E18E-C043-9397-41B4B16256E6}"/>
              </a:ext>
            </a:extLst>
          </p:cNvPr>
          <p:cNvSpPr>
            <a:spLocks noGrp="1"/>
          </p:cNvSpPr>
          <p:nvPr>
            <p:ph type="title"/>
          </p:nvPr>
        </p:nvSpPr>
        <p:spPr/>
        <p:txBody>
          <a:bodyPr/>
          <a:lstStyle/>
          <a:p>
            <a:r>
              <a:rPr lang="en-US" b="1" dirty="0"/>
              <a:t>Observation 2</a:t>
            </a:r>
            <a:r>
              <a:rPr lang="en-US" dirty="0"/>
              <a:t> | Matrix Verbs.</a:t>
            </a:r>
          </a:p>
        </p:txBody>
      </p:sp>
      <p:sp>
        <p:nvSpPr>
          <p:cNvPr id="4" name="Slide Number Placeholder 3">
            <a:extLst>
              <a:ext uri="{FF2B5EF4-FFF2-40B4-BE49-F238E27FC236}">
                <a16:creationId xmlns:a16="http://schemas.microsoft.com/office/drawing/2014/main" id="{00BA47EE-B5FA-344A-B5F0-C32D8085A22B}"/>
              </a:ext>
            </a:extLst>
          </p:cNvPr>
          <p:cNvSpPr>
            <a:spLocks noGrp="1"/>
          </p:cNvSpPr>
          <p:nvPr>
            <p:ph type="sldNum" sz="quarter" idx="12"/>
          </p:nvPr>
        </p:nvSpPr>
        <p:spPr/>
        <p:txBody>
          <a:bodyPr/>
          <a:lstStyle/>
          <a:p>
            <a:fld id="{C37A6A5D-4452-2B46-A9F4-EDAA047C7BD2}" type="slidenum">
              <a:rPr lang="en-US" smtClean="0"/>
              <a:t>9</a:t>
            </a:fld>
            <a:endParaRPr lang="en-US"/>
          </a:p>
        </p:txBody>
      </p:sp>
      <p:sp>
        <p:nvSpPr>
          <p:cNvPr id="16" name="Oval 15">
            <a:extLst>
              <a:ext uri="{FF2B5EF4-FFF2-40B4-BE49-F238E27FC236}">
                <a16:creationId xmlns:a16="http://schemas.microsoft.com/office/drawing/2014/main" id="{B55682EA-C5E4-E144-BE25-EABC46438578}"/>
              </a:ext>
            </a:extLst>
          </p:cNvPr>
          <p:cNvSpPr/>
          <p:nvPr/>
        </p:nvSpPr>
        <p:spPr>
          <a:xfrm>
            <a:off x="8155192" y="1755455"/>
            <a:ext cx="1559943" cy="1405647"/>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sz="2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17" name="Oval 16">
            <a:extLst>
              <a:ext uri="{FF2B5EF4-FFF2-40B4-BE49-F238E27FC236}">
                <a16:creationId xmlns:a16="http://schemas.microsoft.com/office/drawing/2014/main" id="{20D09141-31CC-9F40-A5AB-BA63766BC7E1}"/>
              </a:ext>
            </a:extLst>
          </p:cNvPr>
          <p:cNvSpPr/>
          <p:nvPr/>
        </p:nvSpPr>
        <p:spPr>
          <a:xfrm>
            <a:off x="8155191" y="3730101"/>
            <a:ext cx="1559943" cy="1405647"/>
          </a:xfrm>
          <a:prstGeom prst="ellipse">
            <a:avLst/>
          </a:prstGeom>
          <a:solidFill>
            <a:srgbClr val="BCBAFF"/>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MS</a:t>
            </a:r>
          </a:p>
          <a:p>
            <a:pPr algn="ctr"/>
            <a:r>
              <a:rPr lang="en-US" sz="2300"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MA</a:t>
            </a:r>
          </a:p>
        </p:txBody>
      </p:sp>
      <p:sp>
        <p:nvSpPr>
          <p:cNvPr id="5" name="TextBox 4">
            <a:extLst>
              <a:ext uri="{FF2B5EF4-FFF2-40B4-BE49-F238E27FC236}">
                <a16:creationId xmlns:a16="http://schemas.microsoft.com/office/drawing/2014/main" id="{779C3920-5A6C-3B4C-B8E2-E904C812BB31}"/>
              </a:ext>
            </a:extLst>
          </p:cNvPr>
          <p:cNvSpPr txBox="1"/>
          <p:nvPr/>
        </p:nvSpPr>
        <p:spPr>
          <a:xfrm>
            <a:off x="2734467" y="6136702"/>
            <a:ext cx="4818065" cy="584775"/>
          </a:xfrm>
          <a:prstGeom prst="rect">
            <a:avLst/>
          </a:prstGeom>
          <a:noFill/>
        </p:spPr>
        <p:txBody>
          <a:bodyPr wrap="square" rtlCol="0">
            <a:spAutoFit/>
          </a:bodyPr>
          <a:lstStyle/>
          <a:p>
            <a:pPr algn="ctr"/>
            <a:r>
              <a:rPr lang="en-US" sz="1600" dirty="0">
                <a:solidFill>
                  <a:schemeClr val="bg1">
                    <a:lumMod val="50000"/>
                  </a:schemeClr>
                </a:solidFill>
                <a:latin typeface="Helvetica Neue" panose="02000503000000020004" pitchFamily="2" charset="0"/>
                <a:ea typeface="Helvetica Neue" panose="02000503000000020004" pitchFamily="2" charset="0"/>
                <a:cs typeface="Helvetica Neue" panose="02000503000000020004" pitchFamily="2" charset="0"/>
              </a:rPr>
              <a:t>Heim 1994, Zimmermann 2010; George 2011</a:t>
            </a: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a:p>
            <a:pPr algn="ctr"/>
            <a:endParaRPr lang="en-US" sz="1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19332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3E24-D790-6D49-9FDC-B7EE41FCB633}"/>
              </a:ext>
            </a:extLst>
          </p:cNvPr>
          <p:cNvSpPr>
            <a:spLocks noGrp="1"/>
          </p:cNvSpPr>
          <p:nvPr>
            <p:ph type="title"/>
          </p:nvPr>
        </p:nvSpPr>
        <p:spPr/>
        <p:txBody>
          <a:bodyPr/>
          <a:lstStyle/>
          <a:p>
            <a:r>
              <a:rPr lang="en-US" dirty="0"/>
              <a:t>Matrix verbs</a:t>
            </a:r>
          </a:p>
        </p:txBody>
      </p:sp>
      <p:pic>
        <p:nvPicPr>
          <p:cNvPr id="6" name="Content Placeholder 5">
            <a:extLst>
              <a:ext uri="{FF2B5EF4-FFF2-40B4-BE49-F238E27FC236}">
                <a16:creationId xmlns:a16="http://schemas.microsoft.com/office/drawing/2014/main" id="{70EBC209-9F81-D54D-A770-0D5D46E26677}"/>
              </a:ext>
            </a:extLst>
          </p:cNvPr>
          <p:cNvPicPr>
            <a:picLocks noGrp="1" noChangeAspect="1"/>
          </p:cNvPicPr>
          <p:nvPr>
            <p:ph idx="1"/>
          </p:nvPr>
        </p:nvPicPr>
        <p:blipFill>
          <a:blip r:embed="rId2"/>
          <a:stretch>
            <a:fillRect/>
          </a:stretch>
        </p:blipFill>
        <p:spPr>
          <a:xfrm>
            <a:off x="262731" y="2338524"/>
            <a:ext cx="9761538" cy="3325540"/>
          </a:xfrm>
        </p:spPr>
      </p:pic>
      <p:sp>
        <p:nvSpPr>
          <p:cNvPr id="4" name="Slide Number Placeholder 3">
            <a:extLst>
              <a:ext uri="{FF2B5EF4-FFF2-40B4-BE49-F238E27FC236}">
                <a16:creationId xmlns:a16="http://schemas.microsoft.com/office/drawing/2014/main" id="{5D81528C-678C-F242-9237-E0489E9268B3}"/>
              </a:ext>
            </a:extLst>
          </p:cNvPr>
          <p:cNvSpPr>
            <a:spLocks noGrp="1"/>
          </p:cNvSpPr>
          <p:nvPr>
            <p:ph type="sldNum" sz="quarter" idx="12"/>
          </p:nvPr>
        </p:nvSpPr>
        <p:spPr/>
        <p:txBody>
          <a:bodyPr/>
          <a:lstStyle/>
          <a:p>
            <a:fld id="{C37A6A5D-4452-2B46-A9F4-EDAA047C7BD2}" type="slidenum">
              <a:rPr lang="en-US" smtClean="0"/>
              <a:t>90</a:t>
            </a:fld>
            <a:endParaRPr lang="en-US"/>
          </a:p>
        </p:txBody>
      </p:sp>
    </p:spTree>
    <p:extLst>
      <p:ext uri="{BB962C8B-B14F-4D97-AF65-F5344CB8AC3E}">
        <p14:creationId xmlns:p14="http://schemas.microsoft.com/office/powerpoint/2010/main" val="7348458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87F6E-BCB7-FA4A-B377-E009EBE4C706}"/>
              </a:ext>
            </a:extLst>
          </p:cNvPr>
          <p:cNvSpPr>
            <a:spLocks noGrp="1"/>
          </p:cNvSpPr>
          <p:nvPr>
            <p:ph type="title"/>
          </p:nvPr>
        </p:nvSpPr>
        <p:spPr/>
        <p:txBody>
          <a:bodyPr/>
          <a:lstStyle/>
          <a:p>
            <a:r>
              <a:rPr lang="en-US" dirty="0"/>
              <a:t>Unhelpful speakers, helpful contexts</a:t>
            </a:r>
          </a:p>
        </p:txBody>
      </p:sp>
      <p:sp>
        <p:nvSpPr>
          <p:cNvPr id="3" name="Content Placeholder 2">
            <a:extLst>
              <a:ext uri="{FF2B5EF4-FFF2-40B4-BE49-F238E27FC236}">
                <a16:creationId xmlns:a16="http://schemas.microsoft.com/office/drawing/2014/main" id="{8C48D8C7-CBB5-244F-8A37-DD442C986E52}"/>
              </a:ext>
            </a:extLst>
          </p:cNvPr>
          <p:cNvSpPr>
            <a:spLocks noGrp="1"/>
          </p:cNvSpPr>
          <p:nvPr>
            <p:ph idx="1"/>
          </p:nvPr>
        </p:nvSpPr>
        <p:spPr/>
        <p:txBody>
          <a:bodyPr/>
          <a:lstStyle/>
          <a:p>
            <a:pPr marL="0" indent="0">
              <a:buNone/>
            </a:pPr>
            <a:r>
              <a:rPr lang="en-US" dirty="0"/>
              <a:t>Speakers don’t often recruit their theory of mind to reason about their hearers’ mental states…</a:t>
            </a:r>
          </a:p>
          <a:p>
            <a:r>
              <a:rPr lang="en-US" dirty="0"/>
              <a:t>…when the context is informative </a:t>
            </a:r>
            <a:br>
              <a:rPr lang="en-US" dirty="0"/>
            </a:br>
            <a:r>
              <a:rPr lang="en-US" sz="1800" dirty="0">
                <a:solidFill>
                  <a:schemeClr val="bg1">
                    <a:lumMod val="50000"/>
                  </a:schemeClr>
                </a:solidFill>
              </a:rPr>
              <a:t>(Wu &amp; Keyser 2006)</a:t>
            </a:r>
          </a:p>
          <a:p>
            <a:r>
              <a:rPr lang="en-US" dirty="0"/>
              <a:t>…it is cognitively demanding to do so </a:t>
            </a:r>
            <a:br>
              <a:rPr lang="en-US" dirty="0"/>
            </a:br>
            <a:r>
              <a:rPr lang="en-US" sz="1800" dirty="0">
                <a:solidFill>
                  <a:schemeClr val="bg1">
                    <a:lumMod val="50000"/>
                  </a:schemeClr>
                </a:solidFill>
              </a:rPr>
              <a:t>(</a:t>
            </a:r>
            <a:r>
              <a:rPr lang="en-US" sz="1800" dirty="0" err="1">
                <a:solidFill>
                  <a:schemeClr val="bg1">
                    <a:lumMod val="50000"/>
                  </a:schemeClr>
                </a:solidFill>
              </a:rPr>
              <a:t>Keysar</a:t>
            </a:r>
            <a:r>
              <a:rPr lang="en-US" sz="1800" dirty="0">
                <a:solidFill>
                  <a:schemeClr val="bg1">
                    <a:lumMod val="50000"/>
                  </a:schemeClr>
                </a:solidFill>
              </a:rPr>
              <a:t> et al. 2003; Lin et al., 2010)</a:t>
            </a:r>
          </a:p>
          <a:p>
            <a:pPr marL="0" indent="0">
              <a:buNone/>
            </a:pPr>
            <a:endParaRPr lang="en-US" dirty="0"/>
          </a:p>
          <a:p>
            <a:pPr marL="0" indent="0">
              <a:buNone/>
            </a:pPr>
            <a:r>
              <a:rPr lang="en-US" dirty="0"/>
              <a:t>Sometimes speaker consider referents despite lack of mutual knowledge between hearer</a:t>
            </a:r>
            <a:br>
              <a:rPr lang="en-US" dirty="0"/>
            </a:br>
            <a:r>
              <a:rPr lang="en-US" sz="1800" dirty="0">
                <a:solidFill>
                  <a:schemeClr val="bg1">
                    <a:lumMod val="50000"/>
                  </a:schemeClr>
                </a:solidFill>
              </a:rPr>
              <a:t>(cf. Keyser et al., 2000)</a:t>
            </a:r>
          </a:p>
          <a:p>
            <a:endParaRPr lang="en-US" dirty="0"/>
          </a:p>
        </p:txBody>
      </p:sp>
      <p:sp>
        <p:nvSpPr>
          <p:cNvPr id="4" name="Slide Number Placeholder 3">
            <a:extLst>
              <a:ext uri="{FF2B5EF4-FFF2-40B4-BE49-F238E27FC236}">
                <a16:creationId xmlns:a16="http://schemas.microsoft.com/office/drawing/2014/main" id="{1485D1EF-FD5D-4C4D-9A2E-B6D6EBA46EAA}"/>
              </a:ext>
            </a:extLst>
          </p:cNvPr>
          <p:cNvSpPr>
            <a:spLocks noGrp="1"/>
          </p:cNvSpPr>
          <p:nvPr>
            <p:ph type="sldNum" sz="quarter" idx="12"/>
          </p:nvPr>
        </p:nvSpPr>
        <p:spPr/>
        <p:txBody>
          <a:bodyPr/>
          <a:lstStyle/>
          <a:p>
            <a:fld id="{C37A6A5D-4452-2B46-A9F4-EDAA047C7BD2}" type="slidenum">
              <a:rPr lang="en-US" smtClean="0"/>
              <a:t>91</a:t>
            </a:fld>
            <a:endParaRPr lang="en-US"/>
          </a:p>
        </p:txBody>
      </p:sp>
    </p:spTree>
    <p:extLst>
      <p:ext uri="{BB962C8B-B14F-4D97-AF65-F5344CB8AC3E}">
        <p14:creationId xmlns:p14="http://schemas.microsoft.com/office/powerpoint/2010/main" val="12796720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17A48-4775-764A-83B2-63F02D713D71}"/>
              </a:ext>
            </a:extLst>
          </p:cNvPr>
          <p:cNvSpPr>
            <a:spLocks noGrp="1"/>
          </p:cNvSpPr>
          <p:nvPr>
            <p:ph type="title"/>
          </p:nvPr>
        </p:nvSpPr>
        <p:spPr>
          <a:xfrm>
            <a:off x="707230" y="365127"/>
            <a:ext cx="9183745" cy="1325563"/>
          </a:xfrm>
        </p:spPr>
        <p:txBody>
          <a:bodyPr>
            <a:normAutofit fontScale="90000"/>
          </a:bodyPr>
          <a:lstStyle/>
          <a:p>
            <a:r>
              <a:rPr lang="en-US" dirty="0"/>
              <a:t>Speakers produce ambiguous, underspecified, vague, difficult utterances</a:t>
            </a:r>
          </a:p>
        </p:txBody>
      </p:sp>
      <p:sp>
        <p:nvSpPr>
          <p:cNvPr id="3" name="Content Placeholder 2">
            <a:extLst>
              <a:ext uri="{FF2B5EF4-FFF2-40B4-BE49-F238E27FC236}">
                <a16:creationId xmlns:a16="http://schemas.microsoft.com/office/drawing/2014/main" id="{9C1528C6-C1ED-FB44-9DAA-94A544AEA78D}"/>
              </a:ext>
            </a:extLst>
          </p:cNvPr>
          <p:cNvSpPr>
            <a:spLocks noGrp="1"/>
          </p:cNvSpPr>
          <p:nvPr>
            <p:ph idx="1"/>
          </p:nvPr>
        </p:nvSpPr>
        <p:spPr>
          <a:xfrm>
            <a:off x="707231" y="1980173"/>
            <a:ext cx="8872538" cy="4351338"/>
          </a:xfrm>
        </p:spPr>
        <p:txBody>
          <a:bodyPr>
            <a:normAutofit lnSpcReduction="10000"/>
          </a:bodyPr>
          <a:lstStyle/>
          <a:p>
            <a:r>
              <a:rPr lang="en-US" dirty="0"/>
              <a:t>They often give vague provisional descriptions that are refined over the course of the discourse </a:t>
            </a:r>
            <a:br>
              <a:rPr lang="en-US" dirty="0"/>
            </a:br>
            <a:r>
              <a:rPr lang="en-US" sz="1800" dirty="0">
                <a:solidFill>
                  <a:schemeClr val="bg1">
                    <a:lumMod val="65000"/>
                  </a:schemeClr>
                </a:solidFill>
              </a:rPr>
              <a:t>(Clark &amp; Wilkes-Gibbs 1986; Brennan &amp; Clark 1996)</a:t>
            </a:r>
          </a:p>
          <a:p>
            <a:endParaRPr lang="en-US" dirty="0"/>
          </a:p>
          <a:p>
            <a:r>
              <a:rPr lang="en-US" b="1" dirty="0"/>
              <a:t>Pronouns</a:t>
            </a:r>
            <a:r>
              <a:rPr lang="en-US" dirty="0"/>
              <a:t> are highly ambiguous, yet incredibly common, and learned SUPER early</a:t>
            </a:r>
            <a:br>
              <a:rPr lang="en-US" dirty="0"/>
            </a:br>
            <a:r>
              <a:rPr lang="en-US" sz="1800" dirty="0">
                <a:solidFill>
                  <a:schemeClr val="bg1">
                    <a:lumMod val="65000"/>
                  </a:schemeClr>
                </a:solidFill>
              </a:rPr>
              <a:t>(</a:t>
            </a:r>
            <a:r>
              <a:rPr lang="en-US" sz="1800" dirty="0" err="1">
                <a:solidFill>
                  <a:schemeClr val="bg1">
                    <a:lumMod val="65000"/>
                  </a:schemeClr>
                </a:solidFill>
              </a:rPr>
              <a:t>Kehler</a:t>
            </a:r>
            <a:r>
              <a:rPr lang="en-US" sz="1800" dirty="0">
                <a:solidFill>
                  <a:schemeClr val="bg1">
                    <a:lumMod val="65000"/>
                  </a:schemeClr>
                </a:solidFill>
              </a:rPr>
              <a:t> &amp; Rohde 2018; </a:t>
            </a:r>
            <a:r>
              <a:rPr lang="en-US" sz="1800" dirty="0" err="1">
                <a:solidFill>
                  <a:schemeClr val="bg1">
                    <a:lumMod val="65000"/>
                  </a:schemeClr>
                </a:solidFill>
              </a:rPr>
              <a:t>Kehler</a:t>
            </a:r>
            <a:r>
              <a:rPr lang="en-US" sz="1800" dirty="0">
                <a:solidFill>
                  <a:schemeClr val="bg1">
                    <a:lumMod val="65000"/>
                  </a:schemeClr>
                </a:solidFill>
              </a:rPr>
              <a:t> et al 2008; Moyer et al 2014)</a:t>
            </a:r>
          </a:p>
          <a:p>
            <a:endParaRPr lang="en-US" dirty="0"/>
          </a:p>
          <a:p>
            <a:r>
              <a:rPr lang="en-US" b="1" dirty="0"/>
              <a:t>Garden-path sentences </a:t>
            </a:r>
            <a:r>
              <a:rPr lang="en-US" dirty="0"/>
              <a:t>are difficult for hearers to parse, yet very frequent in speaker productions</a:t>
            </a:r>
            <a:br>
              <a:rPr lang="en-US" dirty="0"/>
            </a:br>
            <a:r>
              <a:rPr lang="en-US" sz="1800" dirty="0">
                <a:solidFill>
                  <a:schemeClr val="bg1">
                    <a:lumMod val="65000"/>
                  </a:schemeClr>
                </a:solidFill>
              </a:rPr>
              <a:t>(Arnold et al. 2004; Ferreira &amp; Dell 2000; Ferreira &amp; Hudson 2011; Ferreira &amp; </a:t>
            </a:r>
            <a:r>
              <a:rPr lang="en-US" sz="1800" dirty="0" err="1">
                <a:solidFill>
                  <a:schemeClr val="bg1">
                    <a:lumMod val="65000"/>
                  </a:schemeClr>
                </a:solidFill>
              </a:rPr>
              <a:t>Schotter</a:t>
            </a:r>
            <a:r>
              <a:rPr lang="en-US" sz="1800" dirty="0">
                <a:solidFill>
                  <a:schemeClr val="bg1">
                    <a:lumMod val="65000"/>
                  </a:schemeClr>
                </a:solidFill>
              </a:rPr>
              <a:t>; Jaeger 2010, 2011)</a:t>
            </a:r>
          </a:p>
        </p:txBody>
      </p:sp>
      <p:sp>
        <p:nvSpPr>
          <p:cNvPr id="4" name="Slide Number Placeholder 3">
            <a:extLst>
              <a:ext uri="{FF2B5EF4-FFF2-40B4-BE49-F238E27FC236}">
                <a16:creationId xmlns:a16="http://schemas.microsoft.com/office/drawing/2014/main" id="{974C3920-36A6-0D42-A6C0-B68C012EA763}"/>
              </a:ext>
            </a:extLst>
          </p:cNvPr>
          <p:cNvSpPr>
            <a:spLocks noGrp="1"/>
          </p:cNvSpPr>
          <p:nvPr>
            <p:ph type="sldNum" sz="quarter" idx="12"/>
          </p:nvPr>
        </p:nvSpPr>
        <p:spPr/>
        <p:txBody>
          <a:bodyPr/>
          <a:lstStyle/>
          <a:p>
            <a:fld id="{C37A6A5D-4452-2B46-A9F4-EDAA047C7BD2}" type="slidenum">
              <a:rPr lang="en-US" smtClean="0"/>
              <a:t>92</a:t>
            </a:fld>
            <a:endParaRPr lang="en-US"/>
          </a:p>
        </p:txBody>
      </p:sp>
    </p:spTree>
    <p:extLst>
      <p:ext uri="{BB962C8B-B14F-4D97-AF65-F5344CB8AC3E}">
        <p14:creationId xmlns:p14="http://schemas.microsoft.com/office/powerpoint/2010/main" val="8078446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4E37C-B5F6-6C46-8438-26B9866B24DA}"/>
              </a:ext>
            </a:extLst>
          </p:cNvPr>
          <p:cNvSpPr>
            <a:spLocks noGrp="1"/>
          </p:cNvSpPr>
          <p:nvPr>
            <p:ph type="title"/>
          </p:nvPr>
        </p:nvSpPr>
        <p:spPr>
          <a:xfrm>
            <a:off x="701873" y="1709740"/>
            <a:ext cx="8872539" cy="2852737"/>
          </a:xfrm>
        </p:spPr>
        <p:txBody>
          <a:bodyPr/>
          <a:lstStyle/>
          <a:p>
            <a:r>
              <a:rPr lang="en-US" dirty="0"/>
              <a:t>D. </a:t>
            </a:r>
            <a:r>
              <a:rPr lang="en-US" b="1" dirty="0"/>
              <a:t>Hearer types</a:t>
            </a:r>
            <a:r>
              <a:rPr lang="en-US" dirty="0"/>
              <a:t> | </a:t>
            </a:r>
            <a:br>
              <a:rPr lang="en-US" dirty="0"/>
            </a:br>
            <a:r>
              <a:rPr lang="en-US" dirty="0"/>
              <a:t>diagnosing (non-) exhaustivity</a:t>
            </a:r>
          </a:p>
        </p:txBody>
      </p:sp>
      <p:sp>
        <p:nvSpPr>
          <p:cNvPr id="3" name="Text Placeholder 2">
            <a:extLst>
              <a:ext uri="{FF2B5EF4-FFF2-40B4-BE49-F238E27FC236}">
                <a16:creationId xmlns:a16="http://schemas.microsoft.com/office/drawing/2014/main" id="{E2045FFB-1A73-A249-897F-35840A72A748}"/>
              </a:ext>
            </a:extLst>
          </p:cNvPr>
          <p:cNvSpPr>
            <a:spLocks noGrp="1"/>
          </p:cNvSpPr>
          <p:nvPr>
            <p:ph type="body" idx="1"/>
          </p:nvPr>
        </p:nvSpPr>
        <p:spPr/>
        <p:txBody>
          <a:bodyPr/>
          <a:lstStyle/>
          <a:p>
            <a:r>
              <a:rPr lang="en-US" dirty="0"/>
              <a:t>Experiment 5</a:t>
            </a:r>
          </a:p>
        </p:txBody>
      </p:sp>
      <p:sp>
        <p:nvSpPr>
          <p:cNvPr id="4" name="Slide Number Placeholder 3">
            <a:extLst>
              <a:ext uri="{FF2B5EF4-FFF2-40B4-BE49-F238E27FC236}">
                <a16:creationId xmlns:a16="http://schemas.microsoft.com/office/drawing/2014/main" id="{C491204E-120D-D645-92DB-C46708E8697F}"/>
              </a:ext>
            </a:extLst>
          </p:cNvPr>
          <p:cNvSpPr>
            <a:spLocks noGrp="1"/>
          </p:cNvSpPr>
          <p:nvPr>
            <p:ph type="sldNum" sz="quarter" idx="12"/>
          </p:nvPr>
        </p:nvSpPr>
        <p:spPr/>
        <p:txBody>
          <a:bodyPr/>
          <a:lstStyle/>
          <a:p>
            <a:fld id="{C37A6A5D-4452-2B46-A9F4-EDAA047C7BD2}" type="slidenum">
              <a:rPr lang="en-US" smtClean="0"/>
              <a:t>93</a:t>
            </a:fld>
            <a:endParaRPr lang="en-US"/>
          </a:p>
        </p:txBody>
      </p:sp>
    </p:spTree>
    <p:extLst>
      <p:ext uri="{BB962C8B-B14F-4D97-AF65-F5344CB8AC3E}">
        <p14:creationId xmlns:p14="http://schemas.microsoft.com/office/powerpoint/2010/main" val="7514819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9B71C-E97F-2B44-AB6C-9FCBBC29DD53}"/>
              </a:ext>
            </a:extLst>
          </p:cNvPr>
          <p:cNvSpPr>
            <a:spLocks noGrp="1"/>
          </p:cNvSpPr>
          <p:nvPr>
            <p:ph type="title"/>
          </p:nvPr>
        </p:nvSpPr>
        <p:spPr/>
        <p:txBody>
          <a:bodyPr/>
          <a:lstStyle/>
          <a:p>
            <a:r>
              <a:rPr lang="en-US" dirty="0"/>
              <a:t>Informative Contexts Hypothesis</a:t>
            </a:r>
          </a:p>
        </p:txBody>
      </p:sp>
      <p:sp>
        <p:nvSpPr>
          <p:cNvPr id="3" name="Content Placeholder 2">
            <a:extLst>
              <a:ext uri="{FF2B5EF4-FFF2-40B4-BE49-F238E27FC236}">
                <a16:creationId xmlns:a16="http://schemas.microsoft.com/office/drawing/2014/main" id="{D6F63A89-8DD4-464D-8115-428E2B56C793}"/>
              </a:ext>
            </a:extLst>
          </p:cNvPr>
          <p:cNvSpPr>
            <a:spLocks noGrp="1"/>
          </p:cNvSpPr>
          <p:nvPr>
            <p:ph idx="1"/>
          </p:nvPr>
        </p:nvSpPr>
        <p:spPr/>
        <p:txBody>
          <a:bodyPr>
            <a:normAutofit/>
          </a:bodyPr>
          <a:lstStyle/>
          <a:p>
            <a:pPr marL="0" indent="0">
              <a:buNone/>
            </a:pPr>
            <a:r>
              <a:rPr lang="en-US" dirty="0"/>
              <a:t>When the explicit context is </a:t>
            </a:r>
            <a:r>
              <a:rPr lang="en-US" b="1" dirty="0">
                <a:solidFill>
                  <a:srgbClr val="000000"/>
                </a:solidFill>
              </a:rPr>
              <a:t>informative </a:t>
            </a:r>
            <a:r>
              <a:rPr lang="en-US" b="1" dirty="0" err="1">
                <a:solidFill>
                  <a:srgbClr val="000000"/>
                </a:solidFill>
              </a:rPr>
              <a:t>wrt</a:t>
            </a:r>
            <a:r>
              <a:rPr lang="en-US" b="1" dirty="0">
                <a:solidFill>
                  <a:srgbClr val="000000"/>
                </a:solidFill>
              </a:rPr>
              <a:t> a Goal</a:t>
            </a:r>
            <a:r>
              <a:rPr lang="en-US" dirty="0"/>
              <a:t>, a hearer does not need to rely on cues in the question</a:t>
            </a:r>
          </a:p>
          <a:p>
            <a:endParaRPr lang="en-US" dirty="0"/>
          </a:p>
          <a:p>
            <a:pPr marL="0" indent="0">
              <a:buNone/>
            </a:pPr>
            <a:r>
              <a:rPr lang="en-US" dirty="0"/>
              <a:t>When the explicit context is </a:t>
            </a:r>
            <a:r>
              <a:rPr lang="en-US" b="1" i="1" dirty="0">
                <a:solidFill>
                  <a:srgbClr val="000000"/>
                </a:solidFill>
              </a:rPr>
              <a:t>under-</a:t>
            </a:r>
            <a:r>
              <a:rPr lang="en-US" b="1" dirty="0">
                <a:solidFill>
                  <a:srgbClr val="000000"/>
                </a:solidFill>
              </a:rPr>
              <a:t>informative </a:t>
            </a:r>
            <a:r>
              <a:rPr lang="en-US" b="1" dirty="0" err="1">
                <a:solidFill>
                  <a:srgbClr val="000000"/>
                </a:solidFill>
              </a:rPr>
              <a:t>wrt</a:t>
            </a:r>
            <a:r>
              <a:rPr lang="en-US" b="1" dirty="0">
                <a:solidFill>
                  <a:srgbClr val="000000"/>
                </a:solidFill>
              </a:rPr>
              <a:t> a goal</a:t>
            </a:r>
            <a:r>
              <a:rPr lang="en-US" dirty="0"/>
              <a:t>, then hearers more likely to rely on the form of the question to provide a cue to goals</a:t>
            </a:r>
          </a:p>
        </p:txBody>
      </p:sp>
      <p:sp>
        <p:nvSpPr>
          <p:cNvPr id="4" name="Slide Number Placeholder 3">
            <a:extLst>
              <a:ext uri="{FF2B5EF4-FFF2-40B4-BE49-F238E27FC236}">
                <a16:creationId xmlns:a16="http://schemas.microsoft.com/office/drawing/2014/main" id="{CDF7ECE9-EBA9-D141-99A7-D57F77FF5A9E}"/>
              </a:ext>
            </a:extLst>
          </p:cNvPr>
          <p:cNvSpPr>
            <a:spLocks noGrp="1"/>
          </p:cNvSpPr>
          <p:nvPr>
            <p:ph type="sldNum" sz="quarter" idx="12"/>
          </p:nvPr>
        </p:nvSpPr>
        <p:spPr/>
        <p:txBody>
          <a:bodyPr/>
          <a:lstStyle/>
          <a:p>
            <a:fld id="{C37A6A5D-4452-2B46-A9F4-EDAA047C7BD2}" type="slidenum">
              <a:rPr lang="en-US" smtClean="0"/>
              <a:t>94</a:t>
            </a:fld>
            <a:endParaRPr lang="en-US"/>
          </a:p>
        </p:txBody>
      </p:sp>
    </p:spTree>
    <p:extLst>
      <p:ext uri="{BB962C8B-B14F-4D97-AF65-F5344CB8AC3E}">
        <p14:creationId xmlns:p14="http://schemas.microsoft.com/office/powerpoint/2010/main" val="2676016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FA8F9-E2AC-E54A-ABC3-79BE7EAD97BB}"/>
              </a:ext>
            </a:extLst>
          </p:cNvPr>
          <p:cNvSpPr>
            <a:spLocks noGrp="1"/>
          </p:cNvSpPr>
          <p:nvPr>
            <p:ph type="title"/>
          </p:nvPr>
        </p:nvSpPr>
        <p:spPr/>
        <p:txBody>
          <a:bodyPr/>
          <a:lstStyle/>
          <a:p>
            <a:r>
              <a:rPr lang="en-US" dirty="0"/>
              <a:t>Differences between hearers</a:t>
            </a:r>
          </a:p>
        </p:txBody>
      </p:sp>
      <p:sp>
        <p:nvSpPr>
          <p:cNvPr id="3" name="Content Placeholder 2">
            <a:extLst>
              <a:ext uri="{FF2B5EF4-FFF2-40B4-BE49-F238E27FC236}">
                <a16:creationId xmlns:a16="http://schemas.microsoft.com/office/drawing/2014/main" id="{A0B7B7D1-6A3D-5941-822D-96192851BD6F}"/>
              </a:ext>
            </a:extLst>
          </p:cNvPr>
          <p:cNvSpPr>
            <a:spLocks noGrp="1"/>
          </p:cNvSpPr>
          <p:nvPr>
            <p:ph idx="1"/>
          </p:nvPr>
        </p:nvSpPr>
        <p:spPr/>
        <p:txBody>
          <a:bodyPr/>
          <a:lstStyle/>
          <a:p>
            <a:pPr marL="0" indent="0">
              <a:buNone/>
            </a:pPr>
            <a:r>
              <a:rPr lang="en-US" dirty="0"/>
              <a:t>Do differences within hearer groups predict (non-) exhaustivity resolution?</a:t>
            </a:r>
          </a:p>
          <a:p>
            <a:pPr marL="0" indent="0">
              <a:buNone/>
            </a:pPr>
            <a:endParaRPr lang="en-US" dirty="0"/>
          </a:p>
          <a:p>
            <a:pPr marL="0" indent="0">
              <a:buNone/>
            </a:pPr>
            <a:r>
              <a:rPr lang="en-US" dirty="0"/>
              <a:t>Are these hearers differentially sensitive to linguistic vs. contextual information?</a:t>
            </a:r>
          </a:p>
        </p:txBody>
      </p:sp>
      <p:sp>
        <p:nvSpPr>
          <p:cNvPr id="4" name="Slide Number Placeholder 3">
            <a:extLst>
              <a:ext uri="{FF2B5EF4-FFF2-40B4-BE49-F238E27FC236}">
                <a16:creationId xmlns:a16="http://schemas.microsoft.com/office/drawing/2014/main" id="{98402B1C-3C6A-2E48-95DA-FC3D4760D088}"/>
              </a:ext>
            </a:extLst>
          </p:cNvPr>
          <p:cNvSpPr>
            <a:spLocks noGrp="1"/>
          </p:cNvSpPr>
          <p:nvPr>
            <p:ph type="sldNum" sz="quarter" idx="12"/>
          </p:nvPr>
        </p:nvSpPr>
        <p:spPr/>
        <p:txBody>
          <a:bodyPr/>
          <a:lstStyle/>
          <a:p>
            <a:fld id="{C37A6A5D-4452-2B46-A9F4-EDAA047C7BD2}" type="slidenum">
              <a:rPr lang="en-US" smtClean="0"/>
              <a:t>95</a:t>
            </a:fld>
            <a:endParaRPr lang="en-US"/>
          </a:p>
        </p:txBody>
      </p:sp>
    </p:spTree>
    <p:extLst>
      <p:ext uri="{BB962C8B-B14F-4D97-AF65-F5344CB8AC3E}">
        <p14:creationId xmlns:p14="http://schemas.microsoft.com/office/powerpoint/2010/main" val="38599353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9E5CF-D514-C547-A62B-593EB7B33B5D}"/>
              </a:ext>
            </a:extLst>
          </p:cNvPr>
          <p:cNvSpPr>
            <a:spLocks noGrp="1"/>
          </p:cNvSpPr>
          <p:nvPr>
            <p:ph type="title"/>
          </p:nvPr>
        </p:nvSpPr>
        <p:spPr/>
        <p:txBody>
          <a:bodyPr/>
          <a:lstStyle/>
          <a:p>
            <a:r>
              <a:rPr lang="en-US" dirty="0"/>
              <a:t>Experiment 5</a:t>
            </a:r>
            <a:br>
              <a:rPr lang="en-US" dirty="0"/>
            </a:br>
            <a:r>
              <a:rPr lang="en-US" sz="2000" dirty="0">
                <a:solidFill>
                  <a:schemeClr val="bg1">
                    <a:lumMod val="50000"/>
                  </a:schemeClr>
                </a:solidFill>
              </a:rPr>
              <a:t>n = 240 (14 removed)</a:t>
            </a:r>
            <a:endParaRPr lang="en-US" sz="2000" dirty="0"/>
          </a:p>
        </p:txBody>
      </p:sp>
      <p:sp>
        <p:nvSpPr>
          <p:cNvPr id="3" name="Content Placeholder 2">
            <a:extLst>
              <a:ext uri="{FF2B5EF4-FFF2-40B4-BE49-F238E27FC236}">
                <a16:creationId xmlns:a16="http://schemas.microsoft.com/office/drawing/2014/main" id="{BA900BF0-2913-574D-BC48-7BE4EC8F6F1A}"/>
              </a:ext>
            </a:extLst>
          </p:cNvPr>
          <p:cNvSpPr>
            <a:spLocks noGrp="1"/>
          </p:cNvSpPr>
          <p:nvPr>
            <p:ph idx="1"/>
          </p:nvPr>
        </p:nvSpPr>
        <p:spPr/>
        <p:txBody>
          <a:bodyPr/>
          <a:lstStyle/>
          <a:p>
            <a:pPr marL="0" indent="0">
              <a:buNone/>
            </a:pPr>
            <a:r>
              <a:rPr lang="en-US" dirty="0"/>
              <a:t>Card game context </a:t>
            </a:r>
            <a:br>
              <a:rPr lang="en-US" dirty="0"/>
            </a:br>
            <a:r>
              <a:rPr lang="en-US" sz="1800" dirty="0">
                <a:solidFill>
                  <a:schemeClr val="bg1">
                    <a:lumMod val="50000"/>
                  </a:schemeClr>
                </a:solidFill>
              </a:rPr>
              <a:t>(</a:t>
            </a:r>
            <a:r>
              <a:rPr lang="en-US" sz="1800" dirty="0" err="1">
                <a:solidFill>
                  <a:schemeClr val="bg1">
                    <a:lumMod val="50000"/>
                  </a:schemeClr>
                </a:solidFill>
              </a:rPr>
              <a:t>Cremers</a:t>
            </a:r>
            <a:r>
              <a:rPr lang="en-US" sz="1800" dirty="0">
                <a:solidFill>
                  <a:schemeClr val="bg1">
                    <a:lumMod val="50000"/>
                  </a:schemeClr>
                </a:solidFill>
              </a:rPr>
              <a:t> &amp; </a:t>
            </a:r>
            <a:r>
              <a:rPr lang="en-US" sz="1800" dirty="0" err="1">
                <a:solidFill>
                  <a:schemeClr val="bg1">
                    <a:lumMod val="50000"/>
                  </a:schemeClr>
                </a:solidFill>
              </a:rPr>
              <a:t>Chemla</a:t>
            </a:r>
            <a:r>
              <a:rPr lang="en-US" sz="1800" dirty="0">
                <a:solidFill>
                  <a:schemeClr val="bg1">
                    <a:lumMod val="50000"/>
                  </a:schemeClr>
                </a:solidFill>
              </a:rPr>
              <a:t> 2017, 2018; </a:t>
            </a:r>
            <a:r>
              <a:rPr lang="en-US" sz="1800" dirty="0" err="1">
                <a:solidFill>
                  <a:schemeClr val="bg1">
                    <a:lumMod val="50000"/>
                  </a:schemeClr>
                </a:solidFill>
              </a:rPr>
              <a:t>Chemla</a:t>
            </a:r>
            <a:r>
              <a:rPr lang="en-US" sz="1800" dirty="0">
                <a:solidFill>
                  <a:schemeClr val="bg1">
                    <a:lumMod val="50000"/>
                  </a:schemeClr>
                </a:solidFill>
              </a:rPr>
              <a:t> &amp; George 2018)</a:t>
            </a:r>
            <a:endParaRPr lang="en-US" dirty="0"/>
          </a:p>
          <a:p>
            <a:pPr marL="0" indent="0">
              <a:buNone/>
            </a:pPr>
            <a:r>
              <a:rPr lang="en-US" dirty="0"/>
              <a:t>Goal (MA, MS, none) x Modal (-,+)</a:t>
            </a:r>
          </a:p>
          <a:p>
            <a:endParaRPr lang="en-US" dirty="0"/>
          </a:p>
          <a:p>
            <a:pPr marL="0" indent="0">
              <a:buNone/>
            </a:pPr>
            <a:r>
              <a:rPr lang="en-US" dirty="0"/>
              <a:t>Results:</a:t>
            </a:r>
          </a:p>
          <a:p>
            <a:r>
              <a:rPr lang="en-US" dirty="0"/>
              <a:t>Goal *** (MS/MO Answers in MS Goal)</a:t>
            </a:r>
          </a:p>
          <a:p>
            <a:r>
              <a:rPr lang="en-US" dirty="0"/>
              <a:t>No effect of Modal, even in No Goal</a:t>
            </a:r>
          </a:p>
          <a:p>
            <a:r>
              <a:rPr lang="en-US" dirty="0"/>
              <a:t>No Goal context ≈ MA Goal</a:t>
            </a:r>
          </a:p>
          <a:p>
            <a:endParaRPr lang="en-US" dirty="0"/>
          </a:p>
        </p:txBody>
      </p:sp>
      <p:sp>
        <p:nvSpPr>
          <p:cNvPr id="4" name="Slide Number Placeholder 3">
            <a:extLst>
              <a:ext uri="{FF2B5EF4-FFF2-40B4-BE49-F238E27FC236}">
                <a16:creationId xmlns:a16="http://schemas.microsoft.com/office/drawing/2014/main" id="{E78752B8-E0C1-0F4D-8321-599DEB4489C6}"/>
              </a:ext>
            </a:extLst>
          </p:cNvPr>
          <p:cNvSpPr>
            <a:spLocks noGrp="1"/>
          </p:cNvSpPr>
          <p:nvPr>
            <p:ph type="sldNum" sz="quarter" idx="12"/>
          </p:nvPr>
        </p:nvSpPr>
        <p:spPr/>
        <p:txBody>
          <a:bodyPr/>
          <a:lstStyle/>
          <a:p>
            <a:fld id="{C37A6A5D-4452-2B46-A9F4-EDAA047C7BD2}" type="slidenum">
              <a:rPr lang="en-US" smtClean="0"/>
              <a:t>96</a:t>
            </a:fld>
            <a:endParaRPr lang="en-US"/>
          </a:p>
        </p:txBody>
      </p:sp>
      <p:grpSp>
        <p:nvGrpSpPr>
          <p:cNvPr id="9" name="Group 8">
            <a:extLst>
              <a:ext uri="{FF2B5EF4-FFF2-40B4-BE49-F238E27FC236}">
                <a16:creationId xmlns:a16="http://schemas.microsoft.com/office/drawing/2014/main" id="{422ACC42-7A07-D841-B6C7-E56F971644B8}"/>
              </a:ext>
            </a:extLst>
          </p:cNvPr>
          <p:cNvGrpSpPr/>
          <p:nvPr/>
        </p:nvGrpSpPr>
        <p:grpSpPr>
          <a:xfrm>
            <a:off x="3142593" y="462945"/>
            <a:ext cx="3461599" cy="2566224"/>
            <a:chOff x="3142593" y="-380072"/>
            <a:chExt cx="3461599" cy="2566224"/>
          </a:xfrm>
          <a:noFill/>
        </p:grpSpPr>
        <p:sp>
          <p:nvSpPr>
            <p:cNvPr id="6" name="Rectangle 5">
              <a:extLst>
                <a:ext uri="{FF2B5EF4-FFF2-40B4-BE49-F238E27FC236}">
                  <a16:creationId xmlns:a16="http://schemas.microsoft.com/office/drawing/2014/main" id="{CCF510F2-E803-1445-BC06-514EDEF706BF}"/>
                </a:ext>
              </a:extLst>
            </p:cNvPr>
            <p:cNvSpPr/>
            <p:nvPr/>
          </p:nvSpPr>
          <p:spPr>
            <a:xfrm>
              <a:off x="3142593" y="1688991"/>
              <a:ext cx="987973" cy="497161"/>
            </a:xfrm>
            <a:prstGeom prst="rect">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A12A5E8-8C61-C14F-BDA1-4B01822D4F0A}"/>
                </a:ext>
              </a:extLst>
            </p:cNvPr>
            <p:cNvGrpSpPr/>
            <p:nvPr/>
          </p:nvGrpSpPr>
          <p:grpSpPr>
            <a:xfrm>
              <a:off x="5093350" y="-380072"/>
              <a:ext cx="1510842" cy="1461878"/>
              <a:chOff x="5228660" y="72635"/>
              <a:chExt cx="1510842" cy="1461878"/>
            </a:xfrm>
            <a:grpFill/>
          </p:grpSpPr>
          <p:sp>
            <p:nvSpPr>
              <p:cNvPr id="5" name="Oval 4">
                <a:extLst>
                  <a:ext uri="{FF2B5EF4-FFF2-40B4-BE49-F238E27FC236}">
                    <a16:creationId xmlns:a16="http://schemas.microsoft.com/office/drawing/2014/main" id="{07DF7AC8-D196-2548-A626-0006EFC8FFC4}"/>
                  </a:ext>
                </a:extLst>
              </p:cNvPr>
              <p:cNvSpPr/>
              <p:nvPr/>
            </p:nvSpPr>
            <p:spPr>
              <a:xfrm>
                <a:off x="5228660" y="72635"/>
                <a:ext cx="1510842" cy="1461878"/>
              </a:xfrm>
              <a:prstGeom prst="ellipse">
                <a:avLst/>
              </a:pr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716E03B-E0C7-3B4F-9068-8893F1C59014}"/>
                  </a:ext>
                </a:extLst>
              </p:cNvPr>
              <p:cNvSpPr txBox="1"/>
              <p:nvPr/>
            </p:nvSpPr>
            <p:spPr>
              <a:xfrm>
                <a:off x="5311419" y="341909"/>
                <a:ext cx="1345324" cy="923330"/>
              </a:xfrm>
              <a:prstGeom prst="rect">
                <a:avLst/>
              </a:prstGeom>
              <a:grpFill/>
            </p:spPr>
            <p:txBody>
              <a:bodyPr wrap="square" rtlCol="0">
                <a:spAutoFit/>
              </a:bodyPr>
              <a:lstStyle/>
              <a:p>
                <a:pPr algn="ctr"/>
                <a:r>
                  <a:rPr lang="en-US" dirty="0">
                    <a:latin typeface="Helvetica Neue" panose="02000503000000020004" pitchFamily="2" charset="0"/>
                    <a:ea typeface="Helvetica Neue" panose="02000503000000020004" pitchFamily="2" charset="0"/>
                    <a:cs typeface="Helvetica Neue" panose="02000503000000020004" pitchFamily="2" charset="0"/>
                  </a:rPr>
                  <a:t>Under-informative </a:t>
                </a: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goal</a:t>
                </a:r>
              </a:p>
            </p:txBody>
          </p:sp>
        </p:grpSp>
      </p:grpSp>
      <p:grpSp>
        <p:nvGrpSpPr>
          <p:cNvPr id="12" name="Group 11">
            <a:extLst>
              <a:ext uri="{FF2B5EF4-FFF2-40B4-BE49-F238E27FC236}">
                <a16:creationId xmlns:a16="http://schemas.microsoft.com/office/drawing/2014/main" id="{7D0C2C3D-C00D-EB4D-AE21-683E2B827192}"/>
              </a:ext>
            </a:extLst>
          </p:cNvPr>
          <p:cNvGrpSpPr/>
          <p:nvPr/>
        </p:nvGrpSpPr>
        <p:grpSpPr>
          <a:xfrm>
            <a:off x="7187921" y="603200"/>
            <a:ext cx="2433227" cy="2354370"/>
            <a:chOff x="7039268" y="2335762"/>
            <a:chExt cx="2212024" cy="2140336"/>
          </a:xfrm>
        </p:grpSpPr>
        <p:sp>
          <p:nvSpPr>
            <p:cNvPr id="10" name="Oval 9">
              <a:extLst>
                <a:ext uri="{FF2B5EF4-FFF2-40B4-BE49-F238E27FC236}">
                  <a16:creationId xmlns:a16="http://schemas.microsoft.com/office/drawing/2014/main" id="{D42990E0-AFA7-304E-8DD9-2A922EAF9E19}"/>
                </a:ext>
              </a:extLst>
            </p:cNvPr>
            <p:cNvSpPr/>
            <p:nvPr/>
          </p:nvSpPr>
          <p:spPr>
            <a:xfrm>
              <a:off x="7039268" y="2335762"/>
              <a:ext cx="2212024" cy="2140336"/>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0CAB8E0B-3F06-0A4E-B577-5405385A452A}"/>
                </a:ext>
              </a:extLst>
            </p:cNvPr>
            <p:cNvSpPr txBox="1"/>
            <p:nvPr/>
          </p:nvSpPr>
          <p:spPr>
            <a:xfrm>
              <a:off x="7084895" y="3020701"/>
              <a:ext cx="2163371" cy="839391"/>
            </a:xfrm>
            <a:prstGeom prst="rect">
              <a:avLst/>
            </a:prstGeom>
            <a:noFill/>
          </p:spPr>
          <p:txBody>
            <a:bodyPr wrap="square" rtlCol="0">
              <a:spAutoFit/>
            </a:bodyPr>
            <a:lstStyle/>
            <a:p>
              <a:pPr algn="ctr"/>
              <a:r>
                <a:rPr lang="en-US" b="1" dirty="0">
                  <a:latin typeface="Helvetica Neue" panose="02000503000000020004" pitchFamily="2" charset="0"/>
                  <a:ea typeface="Helvetica Neue" panose="02000503000000020004" pitchFamily="2" charset="0"/>
                  <a:cs typeface="Helvetica Neue" panose="02000503000000020004" pitchFamily="2" charset="0"/>
                </a:rPr>
                <a:t>Implicit contexts</a:t>
              </a:r>
              <a:endParaRPr lang="en-US"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dirty="0">
                  <a:latin typeface="Helvetica Neue" panose="02000503000000020004" pitchFamily="2" charset="0"/>
                  <a:ea typeface="Helvetica Neue" panose="02000503000000020004" pitchFamily="2" charset="0"/>
                  <a:cs typeface="Helvetica Neue" panose="02000503000000020004" pitchFamily="2" charset="0"/>
                </a:rPr>
                <a:t>Typical card game goals are MA</a:t>
              </a:r>
            </a:p>
          </p:txBody>
        </p:sp>
      </p:grpSp>
    </p:spTree>
    <p:extLst>
      <p:ext uri="{BB962C8B-B14F-4D97-AF65-F5344CB8AC3E}">
        <p14:creationId xmlns:p14="http://schemas.microsoft.com/office/powerpoint/2010/main" val="10024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38795-D0C1-CA48-9CF0-91626BC91EC1}"/>
              </a:ext>
            </a:extLst>
          </p:cNvPr>
          <p:cNvSpPr>
            <a:spLocks noGrp="1"/>
          </p:cNvSpPr>
          <p:nvPr>
            <p:ph type="title"/>
          </p:nvPr>
        </p:nvSpPr>
        <p:spPr/>
        <p:txBody>
          <a:bodyPr>
            <a:normAutofit/>
          </a:bodyPr>
          <a:lstStyle/>
          <a:p>
            <a:r>
              <a:rPr lang="en-US" dirty="0"/>
              <a:t>Card Game Task</a:t>
            </a:r>
            <a:br>
              <a:rPr lang="en-US" dirty="0"/>
            </a:br>
            <a:r>
              <a:rPr lang="en-US" sz="2000" dirty="0">
                <a:solidFill>
                  <a:schemeClr val="bg1">
                    <a:lumMod val="65000"/>
                  </a:schemeClr>
                </a:solidFill>
              </a:rPr>
              <a:t>cf. </a:t>
            </a:r>
            <a:r>
              <a:rPr lang="en-US" sz="2000" dirty="0" err="1">
                <a:solidFill>
                  <a:schemeClr val="bg1">
                    <a:lumMod val="65000"/>
                  </a:schemeClr>
                </a:solidFill>
              </a:rPr>
              <a:t>Cremers</a:t>
            </a:r>
            <a:r>
              <a:rPr lang="en-US" sz="2000" dirty="0">
                <a:solidFill>
                  <a:schemeClr val="bg1">
                    <a:lumMod val="65000"/>
                  </a:schemeClr>
                </a:solidFill>
              </a:rPr>
              <a:t> &amp; </a:t>
            </a:r>
            <a:r>
              <a:rPr lang="en-US" sz="2000" dirty="0" err="1">
                <a:solidFill>
                  <a:schemeClr val="bg1">
                    <a:lumMod val="65000"/>
                  </a:schemeClr>
                </a:solidFill>
              </a:rPr>
              <a:t>Chemla</a:t>
            </a:r>
            <a:r>
              <a:rPr lang="en-US" sz="2000" dirty="0">
                <a:solidFill>
                  <a:schemeClr val="bg1">
                    <a:lumMod val="65000"/>
                  </a:schemeClr>
                </a:solidFill>
              </a:rPr>
              <a:t> (2017), </a:t>
            </a:r>
            <a:r>
              <a:rPr lang="en-US" sz="2000" dirty="0" err="1">
                <a:solidFill>
                  <a:schemeClr val="bg1">
                    <a:lumMod val="65000"/>
                  </a:schemeClr>
                </a:solidFill>
              </a:rPr>
              <a:t>Chemla</a:t>
            </a:r>
            <a:r>
              <a:rPr lang="en-US" sz="2000" dirty="0">
                <a:solidFill>
                  <a:schemeClr val="bg1">
                    <a:lumMod val="65000"/>
                  </a:schemeClr>
                </a:solidFill>
              </a:rPr>
              <a:t> &amp; George (2017)</a:t>
            </a:r>
          </a:p>
        </p:txBody>
      </p:sp>
      <p:sp>
        <p:nvSpPr>
          <p:cNvPr id="3" name="Content Placeholder 2">
            <a:extLst>
              <a:ext uri="{FF2B5EF4-FFF2-40B4-BE49-F238E27FC236}">
                <a16:creationId xmlns:a16="http://schemas.microsoft.com/office/drawing/2014/main" id="{F94F97FB-95D7-4646-8CF6-6503A83682EF}"/>
              </a:ext>
            </a:extLst>
          </p:cNvPr>
          <p:cNvSpPr>
            <a:spLocks noGrp="1"/>
          </p:cNvSpPr>
          <p:nvPr>
            <p:ph idx="1"/>
          </p:nvPr>
        </p:nvSpPr>
        <p:spPr/>
        <p:txBody>
          <a:bodyPr>
            <a:normAutofit lnSpcReduction="10000"/>
          </a:bodyPr>
          <a:lstStyle/>
          <a:p>
            <a:pPr marL="0" indent="0">
              <a:buNone/>
            </a:pPr>
            <a:r>
              <a:rPr lang="en-US" dirty="0"/>
              <a:t>Between: </a:t>
            </a:r>
          </a:p>
          <a:p>
            <a:pPr lvl="1"/>
            <a:r>
              <a:rPr lang="en-US" dirty="0"/>
              <a:t>Goal (MA, MS, None)</a:t>
            </a:r>
          </a:p>
          <a:p>
            <a:pPr marL="0" indent="0">
              <a:buNone/>
            </a:pPr>
            <a:r>
              <a:rPr lang="en-US" dirty="0"/>
              <a:t>Within: </a:t>
            </a:r>
          </a:p>
          <a:p>
            <a:pPr lvl="1"/>
            <a:r>
              <a:rPr lang="en-US" dirty="0"/>
              <a:t>Answer (MS, MO, MA, MF) </a:t>
            </a:r>
          </a:p>
          <a:p>
            <a:pPr lvl="1"/>
            <a:r>
              <a:rPr lang="en-US" dirty="0"/>
              <a:t>Modal (Mod, </a:t>
            </a:r>
            <a:r>
              <a:rPr lang="en-US" dirty="0" err="1"/>
              <a:t>NoMod</a:t>
            </a:r>
            <a:r>
              <a:rPr lang="en-US" dirty="0"/>
              <a:t>)</a:t>
            </a:r>
          </a:p>
          <a:p>
            <a:pPr lvl="1"/>
            <a:r>
              <a:rPr lang="en-US" dirty="0"/>
              <a:t>Verb (</a:t>
            </a:r>
            <a:r>
              <a:rPr lang="en-US" i="1" dirty="0"/>
              <a:t>say</a:t>
            </a:r>
            <a:r>
              <a:rPr lang="en-US" dirty="0"/>
              <a:t>, </a:t>
            </a:r>
            <a:r>
              <a:rPr lang="en-US" i="1" dirty="0"/>
              <a:t>know</a:t>
            </a:r>
            <a:r>
              <a:rPr lang="en-US" dirty="0"/>
              <a:t>)</a:t>
            </a:r>
          </a:p>
          <a:p>
            <a:endParaRPr lang="en-US" dirty="0"/>
          </a:p>
          <a:p>
            <a:pPr marL="0" indent="0">
              <a:buNone/>
            </a:pPr>
            <a:r>
              <a:rPr lang="en-US" dirty="0">
                <a:solidFill>
                  <a:schemeClr val="bg1">
                    <a:lumMod val="50000"/>
                  </a:schemeClr>
                </a:solidFill>
              </a:rPr>
              <a:t>16 different predicates (card properties)</a:t>
            </a:r>
          </a:p>
          <a:p>
            <a:pPr marL="0" indent="0">
              <a:buNone/>
            </a:pPr>
            <a:r>
              <a:rPr lang="en-US" dirty="0">
                <a:solidFill>
                  <a:schemeClr val="bg1">
                    <a:lumMod val="50000"/>
                  </a:schemeClr>
                </a:solidFill>
              </a:rPr>
              <a:t>16 unique trial types (32 trials total)</a:t>
            </a:r>
          </a:p>
          <a:p>
            <a:pPr marL="0" indent="0">
              <a:buNone/>
            </a:pPr>
            <a:r>
              <a:rPr lang="en-US" dirty="0">
                <a:solidFill>
                  <a:schemeClr val="bg1">
                    <a:lumMod val="50000"/>
                  </a:schemeClr>
                </a:solidFill>
              </a:rPr>
              <a:t>pseudorandomized in 16 x 16 Latin square</a:t>
            </a:r>
          </a:p>
        </p:txBody>
      </p:sp>
      <p:sp>
        <p:nvSpPr>
          <p:cNvPr id="4" name="Slide Number Placeholder 3">
            <a:extLst>
              <a:ext uri="{FF2B5EF4-FFF2-40B4-BE49-F238E27FC236}">
                <a16:creationId xmlns:a16="http://schemas.microsoft.com/office/drawing/2014/main" id="{87179370-BD0B-674A-87B0-D867DB4726FE}"/>
              </a:ext>
            </a:extLst>
          </p:cNvPr>
          <p:cNvSpPr>
            <a:spLocks noGrp="1"/>
          </p:cNvSpPr>
          <p:nvPr>
            <p:ph type="sldNum" sz="quarter" idx="12"/>
          </p:nvPr>
        </p:nvSpPr>
        <p:spPr/>
        <p:txBody>
          <a:bodyPr/>
          <a:lstStyle/>
          <a:p>
            <a:fld id="{C37A6A5D-4452-2B46-A9F4-EDAA047C7BD2}" type="slidenum">
              <a:rPr lang="en-US" smtClean="0"/>
              <a:t>97</a:t>
            </a:fld>
            <a:endParaRPr lang="en-US" dirty="0"/>
          </a:p>
        </p:txBody>
      </p:sp>
    </p:spTree>
    <p:extLst>
      <p:ext uri="{BB962C8B-B14F-4D97-AF65-F5344CB8AC3E}">
        <p14:creationId xmlns:p14="http://schemas.microsoft.com/office/powerpoint/2010/main" val="209609381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1FA3896-278D-624D-9883-E1EBA055827E}"/>
              </a:ext>
            </a:extLst>
          </p:cNvPr>
          <p:cNvPicPr>
            <a:picLocks noGrp="1" noChangeAspect="1"/>
          </p:cNvPicPr>
          <p:nvPr>
            <p:ph idx="1"/>
          </p:nvPr>
        </p:nvPicPr>
        <p:blipFill>
          <a:blip r:embed="rId2"/>
          <a:stretch>
            <a:fillRect/>
          </a:stretch>
        </p:blipFill>
        <p:spPr>
          <a:xfrm>
            <a:off x="2768739" y="208436"/>
            <a:ext cx="5397500" cy="3454400"/>
          </a:xfrm>
        </p:spPr>
      </p:pic>
      <p:sp>
        <p:nvSpPr>
          <p:cNvPr id="4" name="Slide Number Placeholder 3">
            <a:extLst>
              <a:ext uri="{FF2B5EF4-FFF2-40B4-BE49-F238E27FC236}">
                <a16:creationId xmlns:a16="http://schemas.microsoft.com/office/drawing/2014/main" id="{BB3CA58D-D982-BB4F-9211-70B29AA348B3}"/>
              </a:ext>
            </a:extLst>
          </p:cNvPr>
          <p:cNvSpPr>
            <a:spLocks noGrp="1"/>
          </p:cNvSpPr>
          <p:nvPr>
            <p:ph type="sldNum" sz="quarter" idx="12"/>
          </p:nvPr>
        </p:nvSpPr>
        <p:spPr/>
        <p:txBody>
          <a:bodyPr/>
          <a:lstStyle/>
          <a:p>
            <a:fld id="{C37A6A5D-4452-2B46-A9F4-EDAA047C7BD2}" type="slidenum">
              <a:rPr lang="en-US" smtClean="0"/>
              <a:t>98</a:t>
            </a:fld>
            <a:endParaRPr lang="en-US"/>
          </a:p>
        </p:txBody>
      </p:sp>
      <p:sp>
        <p:nvSpPr>
          <p:cNvPr id="7" name="TextBox 6">
            <a:extLst>
              <a:ext uri="{FF2B5EF4-FFF2-40B4-BE49-F238E27FC236}">
                <a16:creationId xmlns:a16="http://schemas.microsoft.com/office/drawing/2014/main" id="{2885B0E7-5234-E84E-9469-CE5A9079CBA8}"/>
              </a:ext>
            </a:extLst>
          </p:cNvPr>
          <p:cNvSpPr txBox="1"/>
          <p:nvPr/>
        </p:nvSpPr>
        <p:spPr>
          <a:xfrm>
            <a:off x="1676485" y="3878059"/>
            <a:ext cx="7582008" cy="1631216"/>
          </a:xfrm>
          <a:prstGeom prst="rect">
            <a:avLst/>
          </a:prstGeom>
          <a:noFill/>
        </p:spPr>
        <p:txBody>
          <a:bodyPr wrap="square" rtlCol="0">
            <a:spAutoFit/>
          </a:bodyPr>
          <a:lstStyle/>
          <a:p>
            <a:pPr algn="ctr"/>
            <a:r>
              <a:rPr lang="en-US" sz="2500" dirty="0">
                <a:latin typeface="Helvetica Neue" panose="02000503000000020004" pitchFamily="2" charset="0"/>
                <a:ea typeface="Helvetica Neue" panose="02000503000000020004" pitchFamily="2" charset="0"/>
                <a:cs typeface="Helvetica Neue" panose="02000503000000020004" pitchFamily="2" charset="0"/>
              </a:rPr>
              <a:t>“Who has a Queen to play?”</a:t>
            </a:r>
          </a:p>
          <a:p>
            <a:pPr algn="ctr"/>
            <a:r>
              <a:rPr lang="en-US" sz="2500" b="1" dirty="0">
                <a:latin typeface="Helvetica Neue" panose="02000503000000020004" pitchFamily="2" charset="0"/>
                <a:ea typeface="Helvetica Neue" panose="02000503000000020004" pitchFamily="2" charset="0"/>
                <a:cs typeface="Helvetica Neue" panose="02000503000000020004" pitchFamily="2" charset="0"/>
              </a:rPr>
              <a:t>Dana</a:t>
            </a:r>
            <a:r>
              <a:rPr lang="en-US" sz="2500" dirty="0">
                <a:latin typeface="Helvetica Neue" panose="02000503000000020004" pitchFamily="2" charset="0"/>
                <a:ea typeface="Helvetica Neue" panose="02000503000000020004" pitchFamily="2" charset="0"/>
                <a:cs typeface="Helvetica Neue" panose="02000503000000020004" pitchFamily="2" charset="0"/>
              </a:rPr>
              <a:t>: “A”</a:t>
            </a:r>
          </a:p>
          <a:p>
            <a:pPr algn="ctr"/>
            <a:endParaRPr lang="en-US" sz="25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2500" b="1" dirty="0">
                <a:latin typeface="Helvetica Neue" panose="02000503000000020004" pitchFamily="2" charset="0"/>
                <a:ea typeface="Helvetica Neue" panose="02000503000000020004" pitchFamily="2" charset="0"/>
                <a:cs typeface="Helvetica Neue" panose="02000503000000020004" pitchFamily="2" charset="0"/>
              </a:rPr>
              <a:t>Melissa</a:t>
            </a:r>
            <a:r>
              <a:rPr lang="en-US" sz="2500" dirty="0">
                <a:latin typeface="Helvetica Neue" panose="02000503000000020004" pitchFamily="2" charset="0"/>
                <a:ea typeface="Helvetica Neue" panose="02000503000000020004" pitchFamily="2" charset="0"/>
                <a:cs typeface="Helvetica Neue" panose="02000503000000020004" pitchFamily="2" charset="0"/>
              </a:rPr>
              <a:t>: “Dana knows who has a queen to play”</a:t>
            </a:r>
          </a:p>
        </p:txBody>
      </p:sp>
      <p:grpSp>
        <p:nvGrpSpPr>
          <p:cNvPr id="29" name="Group 28">
            <a:extLst>
              <a:ext uri="{FF2B5EF4-FFF2-40B4-BE49-F238E27FC236}">
                <a16:creationId xmlns:a16="http://schemas.microsoft.com/office/drawing/2014/main" id="{FDD9BE18-D9F3-DF45-8B98-B582B57D72F9}"/>
              </a:ext>
            </a:extLst>
          </p:cNvPr>
          <p:cNvGrpSpPr/>
          <p:nvPr/>
        </p:nvGrpSpPr>
        <p:grpSpPr>
          <a:xfrm>
            <a:off x="5634681" y="4070165"/>
            <a:ext cx="3698112" cy="864897"/>
            <a:chOff x="5634681" y="4070165"/>
            <a:chExt cx="3698112" cy="864897"/>
          </a:xfrm>
          <a:solidFill>
            <a:srgbClr val="BCBAFF"/>
          </a:solidFill>
        </p:grpSpPr>
        <p:sp>
          <p:nvSpPr>
            <p:cNvPr id="2" name="Oval 1">
              <a:extLst>
                <a:ext uri="{FF2B5EF4-FFF2-40B4-BE49-F238E27FC236}">
                  <a16:creationId xmlns:a16="http://schemas.microsoft.com/office/drawing/2014/main" id="{0F4CD6E3-EEE2-3445-AE70-B92EBA39B641}"/>
                </a:ext>
              </a:extLst>
            </p:cNvPr>
            <p:cNvSpPr/>
            <p:nvPr/>
          </p:nvSpPr>
          <p:spPr>
            <a:xfrm>
              <a:off x="8476576" y="4070165"/>
              <a:ext cx="856217" cy="864897"/>
            </a:xfrm>
            <a:prstGeom prst="ellipse">
              <a:avLst/>
            </a:prstGeom>
            <a:grp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MO</a:t>
              </a:r>
            </a:p>
          </p:txBody>
        </p:sp>
        <p:sp>
          <p:nvSpPr>
            <p:cNvPr id="3" name="Rectangle 2">
              <a:extLst>
                <a:ext uri="{FF2B5EF4-FFF2-40B4-BE49-F238E27FC236}">
                  <a16:creationId xmlns:a16="http://schemas.microsoft.com/office/drawing/2014/main" id="{DAD46F7C-3817-AA45-86B7-AC07F5195B4A}"/>
                </a:ext>
              </a:extLst>
            </p:cNvPr>
            <p:cNvSpPr/>
            <p:nvPr/>
          </p:nvSpPr>
          <p:spPr>
            <a:xfrm>
              <a:off x="5634681" y="4324865"/>
              <a:ext cx="691978" cy="368802"/>
            </a:xfrm>
            <a:prstGeom prst="rect">
              <a:avLst/>
            </a:prstGeom>
            <a:solidFill>
              <a:srgbClr val="BCBAFF">
                <a:alpha val="50980"/>
              </a:srgbClr>
            </a:solidFill>
            <a:ln>
              <a:solidFill>
                <a:srgbClr val="BCBA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5EDCB251-B186-BB41-A115-C83A707DA3FE}"/>
                </a:ext>
              </a:extLst>
            </p:cNvPr>
            <p:cNvCxnSpPr>
              <a:cxnSpLocks/>
              <a:stCxn id="3" idx="3"/>
              <a:endCxn id="2" idx="2"/>
            </p:cNvCxnSpPr>
            <p:nvPr/>
          </p:nvCxnSpPr>
          <p:spPr>
            <a:xfrm flipV="1">
              <a:off x="6326659" y="4502614"/>
              <a:ext cx="2149917" cy="6652"/>
            </a:xfrm>
            <a:prstGeom prst="line">
              <a:avLst/>
            </a:prstGeom>
            <a:grpFill/>
            <a:ln w="28575">
              <a:solidFill>
                <a:srgbClr val="BCBAFF"/>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84CB17-F565-9341-8153-6801E34BF640}"/>
              </a:ext>
            </a:extLst>
          </p:cNvPr>
          <p:cNvGrpSpPr/>
          <p:nvPr/>
        </p:nvGrpSpPr>
        <p:grpSpPr>
          <a:xfrm>
            <a:off x="537472" y="3812802"/>
            <a:ext cx="8408820" cy="1650374"/>
            <a:chOff x="537472" y="3812802"/>
            <a:chExt cx="8408820" cy="1650374"/>
          </a:xfrm>
          <a:solidFill>
            <a:srgbClr val="FFB1AB"/>
          </a:solidFill>
        </p:grpSpPr>
        <p:sp>
          <p:nvSpPr>
            <p:cNvPr id="11" name="Rectangle 10">
              <a:extLst>
                <a:ext uri="{FF2B5EF4-FFF2-40B4-BE49-F238E27FC236}">
                  <a16:creationId xmlns:a16="http://schemas.microsoft.com/office/drawing/2014/main" id="{34E9EDFD-360A-B04F-8E21-9241378BB196}"/>
                </a:ext>
              </a:extLst>
            </p:cNvPr>
            <p:cNvSpPr/>
            <p:nvPr/>
          </p:nvSpPr>
          <p:spPr>
            <a:xfrm>
              <a:off x="4225930" y="3956063"/>
              <a:ext cx="3039263" cy="368802"/>
            </a:xfrm>
            <a:prstGeom prst="rect">
              <a:avLst/>
            </a:prstGeom>
            <a:solidFill>
              <a:srgbClr val="FFB1AB">
                <a:alpha val="50196"/>
              </a:srgbClr>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A50264-B4D9-9642-8D9E-BE04303C9156}"/>
                </a:ext>
              </a:extLst>
            </p:cNvPr>
            <p:cNvSpPr/>
            <p:nvPr/>
          </p:nvSpPr>
          <p:spPr>
            <a:xfrm>
              <a:off x="5268016" y="5094374"/>
              <a:ext cx="3678276" cy="368802"/>
            </a:xfrm>
            <a:prstGeom prst="rect">
              <a:avLst/>
            </a:prstGeom>
            <a:solidFill>
              <a:srgbClr val="FFB1AB">
                <a:alpha val="50196"/>
              </a:srgbClr>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E5E3DA1-1842-2449-BAA9-CDAA51BFBA25}"/>
                </a:ext>
              </a:extLst>
            </p:cNvPr>
            <p:cNvSpPr/>
            <p:nvPr/>
          </p:nvSpPr>
          <p:spPr>
            <a:xfrm>
              <a:off x="537472" y="3812802"/>
              <a:ext cx="1378947" cy="1392927"/>
            </a:xfrm>
            <a:prstGeom prst="ellipse">
              <a:avLst/>
            </a:prstGeom>
            <a:grp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Helvetica Neue" panose="02000503000000020004" pitchFamily="2" charset="0"/>
                  <a:ea typeface="Helvetica Neue" panose="02000503000000020004" pitchFamily="2" charset="0"/>
                  <a:cs typeface="Helvetica Neue" panose="02000503000000020004" pitchFamily="2" charset="0"/>
                </a:rPr>
                <a:t>NoMod</a:t>
              </a:r>
              <a:endPar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4" name="Straight Connector 13">
              <a:extLst>
                <a:ext uri="{FF2B5EF4-FFF2-40B4-BE49-F238E27FC236}">
                  <a16:creationId xmlns:a16="http://schemas.microsoft.com/office/drawing/2014/main" id="{4F200CD4-80AA-F742-9831-184D1C4B6725}"/>
                </a:ext>
              </a:extLst>
            </p:cNvPr>
            <p:cNvCxnSpPr>
              <a:cxnSpLocks/>
              <a:endCxn id="11" idx="1"/>
            </p:cNvCxnSpPr>
            <p:nvPr/>
          </p:nvCxnSpPr>
          <p:spPr>
            <a:xfrm flipV="1">
              <a:off x="1916419" y="4140464"/>
              <a:ext cx="2309511" cy="336484"/>
            </a:xfrm>
            <a:prstGeom prst="line">
              <a:avLst/>
            </a:prstGeom>
            <a:grpFill/>
            <a:ln w="28575">
              <a:solidFill>
                <a:srgbClr val="FFB1AB"/>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252F139-9F1D-1F4E-BFA4-87C5ED91A181}"/>
                </a:ext>
              </a:extLst>
            </p:cNvPr>
            <p:cNvCxnSpPr>
              <a:cxnSpLocks/>
              <a:stCxn id="13" idx="6"/>
              <a:endCxn id="12" idx="1"/>
            </p:cNvCxnSpPr>
            <p:nvPr/>
          </p:nvCxnSpPr>
          <p:spPr>
            <a:xfrm>
              <a:off x="1916419" y="4509266"/>
              <a:ext cx="3351597" cy="769509"/>
            </a:xfrm>
            <a:prstGeom prst="line">
              <a:avLst/>
            </a:prstGeom>
            <a:grpFill/>
            <a:ln w="28575">
              <a:solidFill>
                <a:srgbClr val="FFB1AB"/>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8CB52CAA-3ACB-BE4B-9716-59DECF41DB2B}"/>
              </a:ext>
            </a:extLst>
          </p:cNvPr>
          <p:cNvGrpSpPr/>
          <p:nvPr/>
        </p:nvGrpSpPr>
        <p:grpSpPr>
          <a:xfrm>
            <a:off x="3071174" y="5094374"/>
            <a:ext cx="2224508" cy="1542795"/>
            <a:chOff x="3071174" y="5094374"/>
            <a:chExt cx="2224508" cy="1542795"/>
          </a:xfrm>
        </p:grpSpPr>
        <p:sp>
          <p:nvSpPr>
            <p:cNvPr id="19" name="Oval 18">
              <a:extLst>
                <a:ext uri="{FF2B5EF4-FFF2-40B4-BE49-F238E27FC236}">
                  <a16:creationId xmlns:a16="http://schemas.microsoft.com/office/drawing/2014/main" id="{53D39FB8-20A7-FC4D-8E13-C467A510E504}"/>
                </a:ext>
              </a:extLst>
            </p:cNvPr>
            <p:cNvSpPr/>
            <p:nvPr/>
          </p:nvSpPr>
          <p:spPr>
            <a:xfrm>
              <a:off x="3071174" y="5685782"/>
              <a:ext cx="941839" cy="951387"/>
            </a:xfrm>
            <a:prstGeom prst="ellipse">
              <a:avLst/>
            </a:prstGeom>
            <a:solidFill>
              <a:srgbClr val="FFB1AB"/>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Verb</a:t>
              </a:r>
            </a:p>
          </p:txBody>
        </p:sp>
        <p:sp>
          <p:nvSpPr>
            <p:cNvPr id="20" name="Rectangle 19">
              <a:extLst>
                <a:ext uri="{FF2B5EF4-FFF2-40B4-BE49-F238E27FC236}">
                  <a16:creationId xmlns:a16="http://schemas.microsoft.com/office/drawing/2014/main" id="{9E59CE59-AB2E-A949-AEB6-7312703D216E}"/>
                </a:ext>
              </a:extLst>
            </p:cNvPr>
            <p:cNvSpPr/>
            <p:nvPr/>
          </p:nvSpPr>
          <p:spPr>
            <a:xfrm>
              <a:off x="4181244" y="5094374"/>
              <a:ext cx="1114438" cy="368802"/>
            </a:xfrm>
            <a:prstGeom prst="rect">
              <a:avLst/>
            </a:prstGeom>
            <a:solidFill>
              <a:srgbClr val="FFB1AB">
                <a:alpha val="50196"/>
              </a:srgbClr>
            </a:solidFill>
            <a:ln>
              <a:solidFill>
                <a:srgbClr val="FFB1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8CB1B09A-0952-D148-A924-4C63947E3F16}"/>
                </a:ext>
              </a:extLst>
            </p:cNvPr>
            <p:cNvCxnSpPr>
              <a:cxnSpLocks/>
              <a:stCxn id="20" idx="2"/>
              <a:endCxn id="19" idx="7"/>
            </p:cNvCxnSpPr>
            <p:nvPr/>
          </p:nvCxnSpPr>
          <p:spPr>
            <a:xfrm flipH="1">
              <a:off x="3875084" y="5463176"/>
              <a:ext cx="863379" cy="361933"/>
            </a:xfrm>
            <a:prstGeom prst="line">
              <a:avLst/>
            </a:prstGeom>
            <a:ln w="28575">
              <a:solidFill>
                <a:srgbClr val="FFB1AB"/>
              </a:solidFill>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F72E8490-FE2A-F142-AED9-724B319BA8D4}"/>
              </a:ext>
            </a:extLst>
          </p:cNvPr>
          <p:cNvSpPr txBox="1"/>
          <p:nvPr/>
        </p:nvSpPr>
        <p:spPr>
          <a:xfrm>
            <a:off x="537472" y="2382206"/>
            <a:ext cx="1721264" cy="1323439"/>
          </a:xfrm>
          <a:prstGeom prst="rect">
            <a:avLst/>
          </a:prstGeom>
          <a:noFill/>
        </p:spPr>
        <p:txBody>
          <a:bodyPr wrap="square" rtlCol="0">
            <a:spAutoFit/>
          </a:bodyPr>
          <a:lstStyle/>
          <a:p>
            <a:pPr algn="ctr"/>
            <a:r>
              <a:rPr lang="en-US" sz="2000" b="1" dirty="0">
                <a:latin typeface="Helvetica Neue" panose="02000503000000020004" pitchFamily="2" charset="0"/>
                <a:ea typeface="Helvetica Neue" panose="02000503000000020004" pitchFamily="2" charset="0"/>
                <a:cs typeface="Helvetica Neue" panose="02000503000000020004" pitchFamily="2" charset="0"/>
              </a:rPr>
              <a:t>Modal</a:t>
            </a:r>
          </a:p>
          <a:p>
            <a:pPr algn="ctr"/>
            <a:r>
              <a:rPr lang="en-US" sz="2000" dirty="0">
                <a:latin typeface="Helvetica Neue" panose="02000503000000020004" pitchFamily="2" charset="0"/>
                <a:ea typeface="Helvetica Neue" panose="02000503000000020004" pitchFamily="2" charset="0"/>
                <a:cs typeface="Helvetica Neue" panose="02000503000000020004" pitchFamily="2" charset="0"/>
              </a:rPr>
              <a:t>Who can play a Queen?</a:t>
            </a:r>
          </a:p>
        </p:txBody>
      </p:sp>
      <p:sp>
        <p:nvSpPr>
          <p:cNvPr id="37" name="TextBox 36">
            <a:extLst>
              <a:ext uri="{FF2B5EF4-FFF2-40B4-BE49-F238E27FC236}">
                <a16:creationId xmlns:a16="http://schemas.microsoft.com/office/drawing/2014/main" id="{85F6C576-76C4-3C48-B4AF-42ADCFF97BDE}"/>
              </a:ext>
            </a:extLst>
          </p:cNvPr>
          <p:cNvSpPr txBox="1"/>
          <p:nvPr/>
        </p:nvSpPr>
        <p:spPr>
          <a:xfrm>
            <a:off x="4605395" y="5687024"/>
            <a:ext cx="4155546" cy="646331"/>
          </a:xfrm>
          <a:prstGeom prst="rect">
            <a:avLst/>
          </a:prstGeom>
          <a:noFill/>
        </p:spPr>
        <p:txBody>
          <a:bodyPr wrap="square" rtlCol="0">
            <a:spAutoFit/>
          </a:bodyPr>
          <a:lstStyle/>
          <a:p>
            <a:r>
              <a:rPr lang="en-US" b="1" dirty="0">
                <a:latin typeface="Helvetica Neue" panose="02000503000000020004" pitchFamily="2" charset="0"/>
                <a:ea typeface="Helvetica Neue" panose="02000503000000020004" pitchFamily="2" charset="0"/>
                <a:cs typeface="Helvetica Neue" panose="02000503000000020004" pitchFamily="2" charset="0"/>
              </a:rPr>
              <a:t>Say</a:t>
            </a:r>
          </a:p>
          <a:p>
            <a:r>
              <a:rPr lang="en-US" dirty="0">
                <a:latin typeface="Helvetica Neue" panose="02000503000000020004" pitchFamily="2" charset="0"/>
                <a:ea typeface="Helvetica Neue" panose="02000503000000020004" pitchFamily="2" charset="0"/>
                <a:cs typeface="Helvetica Neue" panose="02000503000000020004" pitchFamily="2" charset="0"/>
              </a:rPr>
              <a:t>Dana said who has a queen to play</a:t>
            </a:r>
          </a:p>
        </p:txBody>
      </p:sp>
    </p:spTree>
    <p:extLst>
      <p:ext uri="{BB962C8B-B14F-4D97-AF65-F5344CB8AC3E}">
        <p14:creationId xmlns:p14="http://schemas.microsoft.com/office/powerpoint/2010/main" val="7875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7"/>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37"/>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601B3-AAFF-564F-BBA3-BFEBE5D085F2}"/>
              </a:ext>
            </a:extLst>
          </p:cNvPr>
          <p:cNvSpPr>
            <a:spLocks noGrp="1"/>
          </p:cNvSpPr>
          <p:nvPr>
            <p:ph type="title"/>
          </p:nvPr>
        </p:nvSpPr>
        <p:spPr/>
        <p:txBody>
          <a:bodyPr/>
          <a:lstStyle/>
          <a:p>
            <a:r>
              <a:rPr lang="en-US" dirty="0"/>
              <a:t>No Goal Instructions</a:t>
            </a:r>
          </a:p>
        </p:txBody>
      </p:sp>
      <p:sp>
        <p:nvSpPr>
          <p:cNvPr id="3" name="Content Placeholder 2">
            <a:extLst>
              <a:ext uri="{FF2B5EF4-FFF2-40B4-BE49-F238E27FC236}">
                <a16:creationId xmlns:a16="http://schemas.microsoft.com/office/drawing/2014/main" id="{DA8A46D6-FD28-724D-8142-E2CDD87AABBB}"/>
              </a:ext>
            </a:extLst>
          </p:cNvPr>
          <p:cNvSpPr>
            <a:spLocks noGrp="1"/>
          </p:cNvSpPr>
          <p:nvPr>
            <p:ph idx="1"/>
          </p:nvPr>
        </p:nvSpPr>
        <p:spPr/>
        <p:txBody>
          <a:bodyPr/>
          <a:lstStyle/>
          <a:p>
            <a:pPr marL="0" indent="0">
              <a:buNone/>
            </a:pPr>
            <a:r>
              <a:rPr lang="en-US" dirty="0"/>
              <a:t>Some friends have gotten together to play a game of cards. Dana and Melissa have never played cards before. We will ask Dana a question, and she will give an answer. Then Melissa will say something about what Dana said. Your task is to say whether you agree or disagree with what Melissa says. </a:t>
            </a:r>
          </a:p>
          <a:p>
            <a:pPr marL="0" indent="0">
              <a:buNone/>
            </a:pPr>
            <a:endParaRPr lang="en-US" dirty="0"/>
          </a:p>
          <a:p>
            <a:pPr marL="0" indent="0">
              <a:buNone/>
            </a:pPr>
            <a:r>
              <a:rPr lang="en-US" dirty="0"/>
              <a:t>During training:</a:t>
            </a:r>
          </a:p>
          <a:p>
            <a:pPr marL="0" indent="0">
              <a:buNone/>
            </a:pPr>
            <a:r>
              <a:rPr lang="en-US" dirty="0"/>
              <a:t>Who has a Queen to play?</a:t>
            </a:r>
          </a:p>
        </p:txBody>
      </p:sp>
      <p:sp>
        <p:nvSpPr>
          <p:cNvPr id="4" name="Slide Number Placeholder 3">
            <a:extLst>
              <a:ext uri="{FF2B5EF4-FFF2-40B4-BE49-F238E27FC236}">
                <a16:creationId xmlns:a16="http://schemas.microsoft.com/office/drawing/2014/main" id="{A627E6EA-5B59-4E4D-930F-A8480CFDB85D}"/>
              </a:ext>
            </a:extLst>
          </p:cNvPr>
          <p:cNvSpPr>
            <a:spLocks noGrp="1"/>
          </p:cNvSpPr>
          <p:nvPr>
            <p:ph type="sldNum" sz="quarter" idx="12"/>
          </p:nvPr>
        </p:nvSpPr>
        <p:spPr/>
        <p:txBody>
          <a:bodyPr/>
          <a:lstStyle/>
          <a:p>
            <a:fld id="{C37A6A5D-4452-2B46-A9F4-EDAA047C7BD2}" type="slidenum">
              <a:rPr lang="en-US" smtClean="0"/>
              <a:t>99</a:t>
            </a:fld>
            <a:endParaRPr lang="en-US"/>
          </a:p>
        </p:txBody>
      </p:sp>
      <p:sp>
        <p:nvSpPr>
          <p:cNvPr id="5" name="TextBox 4">
            <a:extLst>
              <a:ext uri="{FF2B5EF4-FFF2-40B4-BE49-F238E27FC236}">
                <a16:creationId xmlns:a16="http://schemas.microsoft.com/office/drawing/2014/main" id="{772FE7DD-885C-F948-B2D0-CDB39948340F}"/>
              </a:ext>
            </a:extLst>
          </p:cNvPr>
          <p:cNvSpPr txBox="1"/>
          <p:nvPr/>
        </p:nvSpPr>
        <p:spPr>
          <a:xfrm>
            <a:off x="1219199" y="1587060"/>
            <a:ext cx="1261242" cy="2400657"/>
          </a:xfrm>
          <a:prstGeom prst="rect">
            <a:avLst/>
          </a:prstGeom>
          <a:noFill/>
        </p:spPr>
        <p:txBody>
          <a:bodyPr wrap="square" rtlCol="0">
            <a:spAutoFit/>
          </a:bodyPr>
          <a:lstStyle/>
          <a:p>
            <a:r>
              <a:rPr lang="en-US" sz="15000" dirty="0">
                <a:solidFill>
                  <a:srgbClr val="BCBAFF"/>
                </a:solidFill>
              </a:rPr>
              <a:t>*</a:t>
            </a:r>
          </a:p>
        </p:txBody>
      </p:sp>
    </p:spTree>
    <p:extLst>
      <p:ext uri="{BB962C8B-B14F-4D97-AF65-F5344CB8AC3E}">
        <p14:creationId xmlns:p14="http://schemas.microsoft.com/office/powerpoint/2010/main" val="148053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102970</TotalTime>
  <Words>11150</Words>
  <Application>Microsoft Macintosh PowerPoint</Application>
  <PresentationFormat>35mm Slides</PresentationFormat>
  <Paragraphs>1505</Paragraphs>
  <Slides>136</Slides>
  <Notes>79</Notes>
  <HiddenSlides>56</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136</vt:i4>
      </vt:variant>
    </vt:vector>
  </HeadingPairs>
  <TitlesOfParts>
    <vt:vector size="144" baseType="lpstr">
      <vt:lpstr>Andale Mono</vt:lpstr>
      <vt:lpstr>Arial</vt:lpstr>
      <vt:lpstr>Calibri</vt:lpstr>
      <vt:lpstr>Helvetica Neue</vt:lpstr>
      <vt:lpstr>Helvetica Neue Regular</vt:lpstr>
      <vt:lpstr>Times New Roman</vt:lpstr>
      <vt:lpstr>Wingdings</vt:lpstr>
      <vt:lpstr>Office Theme</vt:lpstr>
      <vt:lpstr>The pragmatics of (non-) exhaustivity in wh-questions</vt:lpstr>
      <vt:lpstr>PowerPoint Presentation</vt:lpstr>
      <vt:lpstr>PowerPoint Presentation</vt:lpstr>
      <vt:lpstr>Today’s talk</vt:lpstr>
      <vt:lpstr>A. A tale of two theories</vt:lpstr>
      <vt:lpstr>Form constraints</vt:lpstr>
      <vt:lpstr>Observation 1 | Wh-word.</vt:lpstr>
      <vt:lpstr>What is the wh-word contributing?</vt:lpstr>
      <vt:lpstr>Observation 2 | Matrix Verbs.</vt:lpstr>
      <vt:lpstr>Verb constraints on exhaustivity?</vt:lpstr>
      <vt:lpstr>Observation 3 | (◇) Modals.</vt:lpstr>
      <vt:lpstr>Form/◇ Modal Theory</vt:lpstr>
      <vt:lpstr>MS without modals</vt:lpstr>
      <vt:lpstr>Observation 4 | Discourse goals Groenendijk &amp; Stokhof 1982,1984; Ginzburg 1995; Asher &amp; Lascarides 1998; van Rooij 2003, 2004</vt:lpstr>
      <vt:lpstr>Goal Theories</vt:lpstr>
      <vt:lpstr>B. Generalizing MS</vt:lpstr>
      <vt:lpstr>Hypotheses</vt:lpstr>
      <vt:lpstr>Stimuli | -FIN where</vt:lpstr>
      <vt:lpstr>Test</vt:lpstr>
      <vt:lpstr>Experiment 1 | Form Factors Only n=232 (14 excluded for non-native speaker status )</vt:lpstr>
      <vt:lpstr>Experiment 1 | Form Factors Only n=232 (14 excluded for non-native speaker status )</vt:lpstr>
      <vt:lpstr>PowerPoint Presentation</vt:lpstr>
      <vt:lpstr>PowerPoint Presentation</vt:lpstr>
      <vt:lpstr>PowerPoint Presentation</vt:lpstr>
      <vt:lpstr>PowerPoint Presentation</vt:lpstr>
      <vt:lpstr>PowerPoint Presentation</vt:lpstr>
      <vt:lpstr>Where-viewed</vt:lpstr>
      <vt:lpstr>Where-hid</vt:lpstr>
      <vt:lpstr>PowerPoint Presentation</vt:lpstr>
      <vt:lpstr>Summary | Experiment 1</vt:lpstr>
      <vt:lpstr>Modal is not a categorical factor</vt:lpstr>
      <vt:lpstr>Resolving a speaker’s goals Ginsburg 1995; Asher &amp; Lascarides 1998; van Rooij 2003</vt:lpstr>
      <vt:lpstr>Contextual manipulations</vt:lpstr>
      <vt:lpstr>PowerPoint Presentation</vt:lpstr>
      <vt:lpstr>PowerPoint Presentation</vt:lpstr>
      <vt:lpstr>Hypotheses </vt:lpstr>
      <vt:lpstr>Hypotheses </vt:lpstr>
      <vt:lpstr>Experiment 2 | Context vs. Form n=318 (6 excluded for non-native English; 6 for browser incompatibility issues)</vt:lpstr>
      <vt:lpstr>Non-Finite Clauses</vt:lpstr>
      <vt:lpstr>Finite Clauses</vt:lpstr>
      <vt:lpstr>Summary | Experiment 2</vt:lpstr>
      <vt:lpstr>Ex3a &amp; Ex3b | conditional probability of answers</vt:lpstr>
      <vt:lpstr>C. Whither exhaustivity?</vt:lpstr>
      <vt:lpstr>Taking stock | dual licensing</vt:lpstr>
      <vt:lpstr>Uncertainty in dialogue</vt:lpstr>
      <vt:lpstr>Cues in the linguistic signal</vt:lpstr>
      <vt:lpstr>Cues from the speaker?</vt:lpstr>
      <vt:lpstr>Summary | Interim discussion</vt:lpstr>
      <vt:lpstr>World knowledge and expectations (Degen 2015; Degen &amp; Tanenhaus 2015; Goodman &amp; Stuhlmüller 2013; Degen, Tessler &amp; Goodman 2015; Zondervan, Meroni &amp; Gualmini 2008; Tonhauser, Bever &amp; Degen in press, a.o….)</vt:lpstr>
      <vt:lpstr>Why MS seems constrained.</vt:lpstr>
      <vt:lpstr>“Default” MA</vt:lpstr>
      <vt:lpstr>“Default” MS</vt:lpstr>
      <vt:lpstr>Speakers produce ambiguous, underspecified, vague, difficult utterances </vt:lpstr>
      <vt:lpstr>Informative contexts</vt:lpstr>
      <vt:lpstr>Experiment 3a 2x3x2(x3) Factorial Design</vt:lpstr>
      <vt:lpstr>Experiment 3a</vt:lpstr>
      <vt:lpstr>Two tasks</vt:lpstr>
      <vt:lpstr>Likely, who-nomodal-MO</vt:lpstr>
      <vt:lpstr>Likely, who-nomodal-MO</vt:lpstr>
      <vt:lpstr>Results – MO Answers</vt:lpstr>
      <vt:lpstr>Results – MS Answers</vt:lpstr>
      <vt:lpstr>Results – MA Answers</vt:lpstr>
      <vt:lpstr>Predictions</vt:lpstr>
      <vt:lpstr>Overall</vt:lpstr>
      <vt:lpstr>MO Answers</vt:lpstr>
      <vt:lpstr>MS Answers</vt:lpstr>
      <vt:lpstr>MA Answers</vt:lpstr>
      <vt:lpstr>Task differences</vt:lpstr>
      <vt:lpstr>Summary | Experiment 3a</vt:lpstr>
      <vt:lpstr>Experiment 3b (n=236)</vt:lpstr>
      <vt:lpstr>PowerPoint Presentation</vt:lpstr>
      <vt:lpstr>Results Experiment 3b</vt:lpstr>
      <vt:lpstr>A Corpus Study</vt:lpstr>
      <vt:lpstr>Coding in corpus study</vt:lpstr>
      <vt:lpstr>Methodology</vt:lpstr>
      <vt:lpstr>British National Corpus (BNC)</vt:lpstr>
      <vt:lpstr>questType Heuristics (Exclusionary)</vt:lpstr>
      <vt:lpstr>questType Heuristics (Inclusionary)</vt:lpstr>
      <vt:lpstr>Composition of Corpus: questType</vt:lpstr>
      <vt:lpstr>Of Root and Embedded Questions</vt:lpstr>
      <vt:lpstr>Modals</vt:lpstr>
      <vt:lpstr>Matrix verbs</vt:lpstr>
      <vt:lpstr>Discussion of Corpus</vt:lpstr>
      <vt:lpstr>Experiment 4 – Production N = 56 (4 removed for non-native English status)</vt:lpstr>
      <vt:lpstr>Predictions</vt:lpstr>
      <vt:lpstr>Experiment 4 - Production</vt:lpstr>
      <vt:lpstr>questTypes</vt:lpstr>
      <vt:lpstr>clauseTypes x stakes</vt:lpstr>
      <vt:lpstr>Wh-words</vt:lpstr>
      <vt:lpstr>Matrix verbs</vt:lpstr>
      <vt:lpstr>Unhelpful speakers, helpful contexts</vt:lpstr>
      <vt:lpstr>Speakers produce ambiguous, underspecified, vague, difficult utterances</vt:lpstr>
      <vt:lpstr>D. Hearer types |  diagnosing (non-) exhaustivity</vt:lpstr>
      <vt:lpstr>Informative Contexts Hypothesis</vt:lpstr>
      <vt:lpstr>Differences between hearers</vt:lpstr>
      <vt:lpstr>Experiment 5 n = 240 (14 removed)</vt:lpstr>
      <vt:lpstr>Card Game Task cf. Cremers &amp; Chemla (2017), Chemla &amp; George (2017)</vt:lpstr>
      <vt:lpstr>PowerPoint Presentation</vt:lpstr>
      <vt:lpstr>No Goal Instructions</vt:lpstr>
      <vt:lpstr>MA Goal Instructions</vt:lpstr>
      <vt:lpstr>MS Goal Instructions</vt:lpstr>
      <vt:lpstr>Caveat | Implicit contexts</vt:lpstr>
      <vt:lpstr>Predictions</vt:lpstr>
      <vt:lpstr>PowerPoint Presentation</vt:lpstr>
      <vt:lpstr>Logical vs. Pragmatic hearers Bott &amp; Noveck (2004)</vt:lpstr>
      <vt:lpstr>Predictions</vt:lpstr>
      <vt:lpstr>Correlation n = 240 (14 removed)</vt:lpstr>
      <vt:lpstr>Correlation</vt:lpstr>
      <vt:lpstr>PowerPoint Presentation</vt:lpstr>
      <vt:lpstr>PowerPoint Presentation</vt:lpstr>
      <vt:lpstr>Summary | correlation</vt:lpstr>
      <vt:lpstr>E. Whither semantics?</vt:lpstr>
      <vt:lpstr>(Non-)exhaustivity is resolved relative to contextual goals.</vt:lpstr>
      <vt:lpstr>Option 1 | underlying ambiguity (Beck &amp; Rullmann 1999; George 2011, Ch.2)</vt:lpstr>
      <vt:lpstr>Pragmatics of disambiguation</vt:lpstr>
      <vt:lpstr>Option 2 | underlying univocality</vt:lpstr>
      <vt:lpstr>Pragmatics of univocality</vt:lpstr>
      <vt:lpstr>Pragmatics of univocality</vt:lpstr>
      <vt:lpstr>Pragmatics of univocality</vt:lpstr>
      <vt:lpstr>Conclusion</vt:lpstr>
      <vt:lpstr>General Discussion</vt:lpstr>
      <vt:lpstr>Thank you!</vt:lpstr>
      <vt:lpstr>PowerPoint Presentation</vt:lpstr>
      <vt:lpstr>General Discussion</vt:lpstr>
      <vt:lpstr>Overriding plural marked which Ns Dayal (2016), p. 79</vt:lpstr>
      <vt:lpstr>The questioner’s mental state Ginzburg 1995</vt:lpstr>
      <vt:lpstr>Granularity effects with where Ginzburg (1995)</vt:lpstr>
      <vt:lpstr>Granularity effects with who? Identity questions (Boër &amp; Lycan 1975)</vt:lpstr>
      <vt:lpstr>Not your average domain restriction</vt:lpstr>
      <vt:lpstr>Xiang &amp; Cremers 2017</vt:lpstr>
      <vt:lpstr>EX1: +FIN know-where</vt:lpstr>
      <vt:lpstr>EX1: +FIN know-who</vt:lpstr>
      <vt:lpstr>EX1: -FIN know-who</vt:lpstr>
      <vt:lpstr>Who vs. where</vt:lpstr>
      <vt:lpstr>Know vs predict</vt:lpstr>
      <vt:lpstr>Ex2: Low stakes, +FIN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Context Dependent Exhaustivity</dc:title>
  <dc:creator>Microsoft Office User</dc:creator>
  <cp:lastModifiedBy>Microsoft Office User</cp:lastModifiedBy>
  <cp:revision>3290</cp:revision>
  <cp:lastPrinted>2019-12-12T16:04:36Z</cp:lastPrinted>
  <dcterms:created xsi:type="dcterms:W3CDTF">2018-03-22T14:20:04Z</dcterms:created>
  <dcterms:modified xsi:type="dcterms:W3CDTF">2020-09-22T22:56:26Z</dcterms:modified>
</cp:coreProperties>
</file>